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384" r:id="rId3"/>
    <p:sldId id="262" r:id="rId4"/>
    <p:sldId id="386" r:id="rId5"/>
    <p:sldId id="259" r:id="rId6"/>
    <p:sldId id="387" r:id="rId7"/>
    <p:sldId id="388" r:id="rId8"/>
    <p:sldId id="389" r:id="rId9"/>
    <p:sldId id="266" r:id="rId10"/>
    <p:sldId id="276" r:id="rId11"/>
    <p:sldId id="272" r:id="rId12"/>
    <p:sldId id="271" r:id="rId13"/>
    <p:sldId id="261" r:id="rId14"/>
    <p:sldId id="260" r:id="rId15"/>
    <p:sldId id="26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11"/>
    <p:restoredTop sz="84453"/>
  </p:normalViewPr>
  <p:slideViewPr>
    <p:cSldViewPr snapToGrid="0">
      <p:cViewPr varScale="1">
        <p:scale>
          <a:sx n="118" d="100"/>
          <a:sy n="118" d="100"/>
        </p:scale>
        <p:origin x="208" y="4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061D8B-C954-174A-8B5F-2804DFB69DE0}" type="datetimeFigureOut">
              <a:rPr lang="en-US" smtClean="0"/>
              <a:t>8/24/24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B6B414-2079-2E49-A99C-C2F08974B90D}" type="slidenum">
              <a:rPr lang="en-US" smtClean="0"/>
              <a:t>‹#›</a:t>
            </a:fld>
            <a:endParaRPr lang="en-US"/>
          </a:p>
        </p:txBody>
      </p:sp>
    </p:spTree>
    <p:extLst>
      <p:ext uri="{BB962C8B-B14F-4D97-AF65-F5344CB8AC3E}">
        <p14:creationId xmlns:p14="http://schemas.microsoft.com/office/powerpoint/2010/main" val="3691275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u="none" strike="noStrike" dirty="0">
                <a:solidFill>
                  <a:srgbClr val="000000"/>
                </a:solidFill>
                <a:effectLst/>
                <a:latin typeface="Helvetica" pitchFamily="2" charset="0"/>
              </a:rPr>
              <a:t>17:15 Teresa Cheung </a:t>
            </a:r>
          </a:p>
          <a:p>
            <a:r>
              <a:rPr lang="en-CA" b="0" i="0" u="none" strike="noStrike" dirty="0">
                <a:solidFill>
                  <a:srgbClr val="000000"/>
                </a:solidFill>
                <a:effectLst/>
                <a:latin typeface="Helvetica" pitchFamily="2" charset="0"/>
              </a:rPr>
              <a:t>15 minutes</a:t>
            </a:r>
          </a:p>
          <a:p>
            <a:endParaRPr lang="en-CA" b="0" i="0" u="none" strike="noStrike" dirty="0">
              <a:solidFill>
                <a:srgbClr val="000000"/>
              </a:solidFill>
              <a:effectLst/>
              <a:latin typeface="Helvetica" pitchFamily="2" charset="0"/>
            </a:endParaRPr>
          </a:p>
          <a:p>
            <a:pPr marL="0" marR="0" algn="l">
              <a:spcBef>
                <a:spcPts val="0"/>
              </a:spcBef>
              <a:spcAft>
                <a:spcPts val="0"/>
              </a:spcAft>
            </a:pPr>
            <a:r>
              <a:rPr lang="en-CA" sz="1200" b="0" i="0" u="none" strike="noStrike" dirty="0">
                <a:effectLst/>
                <a:latin typeface="Arial" panose="020B0604020202020204" pitchFamily="34" charset="0"/>
              </a:rPr>
              <a:t>(5) What information do you need to record in the experiment that might be automatically included in the </a:t>
            </a:r>
            <a:r>
              <a:rPr lang="en-CA" sz="1200" b="0" i="0" u="none" strike="noStrike" dirty="0" err="1">
                <a:effectLst/>
                <a:latin typeface="Arial" panose="020B0604020202020204" pitchFamily="34" charset="0"/>
              </a:rPr>
              <a:t>cryoMEG</a:t>
            </a:r>
            <a:r>
              <a:rPr lang="en-CA" sz="1200" b="0" i="0" u="none" strike="noStrike" dirty="0">
                <a:effectLst/>
                <a:latin typeface="Arial" panose="020B0604020202020204" pitchFamily="34" charset="0"/>
              </a:rPr>
              <a:t>?</a:t>
            </a:r>
            <a:endParaRPr lang="en-CA" b="0" i="0" u="none" strike="noStrike" dirty="0">
              <a:effectLst/>
              <a:latin typeface="Helvetica" pitchFamily="2" charset="0"/>
            </a:endParaRPr>
          </a:p>
          <a:p>
            <a:pPr marL="0" marR="0" algn="l">
              <a:spcBef>
                <a:spcPts val="0"/>
              </a:spcBef>
              <a:spcAft>
                <a:spcPts val="0"/>
              </a:spcAft>
            </a:pPr>
            <a:r>
              <a:rPr lang="en-CA" sz="1200" b="1" i="0" u="none" strike="noStrike" dirty="0">
                <a:effectLst/>
                <a:latin typeface="Arial" panose="020B0604020202020204" pitchFamily="34" charset="0"/>
              </a:rPr>
              <a:t>Teresa Cheung (15 min)</a:t>
            </a:r>
            <a:br>
              <a:rPr lang="en-CA" sz="1200" b="0" i="0" u="none" strike="noStrike" dirty="0">
                <a:effectLst/>
                <a:latin typeface="Arial" panose="020B0604020202020204" pitchFamily="34" charset="0"/>
              </a:rPr>
            </a:br>
            <a:endParaRPr lang="en-CA" sz="1200" b="0" i="0" u="none" strike="noStrike" dirty="0">
              <a:effectLst/>
              <a:latin typeface="Arial" panose="020B0604020202020204" pitchFamily="34" charset="0"/>
            </a:endParaRPr>
          </a:p>
          <a:p>
            <a:pPr marL="0" marR="0" algn="l">
              <a:spcBef>
                <a:spcPts val="0"/>
              </a:spcBef>
              <a:spcAft>
                <a:spcPts val="0"/>
              </a:spcAft>
            </a:pPr>
            <a:r>
              <a:rPr lang="en-CA" sz="1200" b="0" i="0" u="none" strike="noStrike" dirty="0" err="1">
                <a:solidFill>
                  <a:srgbClr val="000000"/>
                </a:solidFill>
                <a:effectLst/>
                <a:latin typeface="Arial" panose="020B0604020202020204" pitchFamily="34" charset="0"/>
              </a:rPr>
              <a:t>coregistration</a:t>
            </a:r>
            <a:r>
              <a:rPr lang="en-CA" sz="1200" b="0" i="0" u="none" strike="noStrike" dirty="0">
                <a:solidFill>
                  <a:srgbClr val="000000"/>
                </a:solidFill>
                <a:effectLst/>
                <a:latin typeface="Arial" panose="020B0604020202020204" pitchFamily="34" charset="0"/>
              </a:rPr>
              <a:t>, what do you need to record,</a:t>
            </a:r>
            <a:br>
              <a:rPr lang="en-CA" sz="1200" b="0" i="0" u="none" strike="noStrike" dirty="0">
                <a:solidFill>
                  <a:srgbClr val="000000"/>
                </a:solidFill>
                <a:effectLst/>
                <a:latin typeface="Arial" panose="020B0604020202020204" pitchFamily="34" charset="0"/>
              </a:rPr>
            </a:br>
            <a:r>
              <a:rPr lang="en-CA" sz="1200" b="0" i="0" u="none" strike="noStrike" dirty="0">
                <a:solidFill>
                  <a:srgbClr val="000000"/>
                </a:solidFill>
                <a:effectLst/>
                <a:latin typeface="Arial" panose="020B0604020202020204" pitchFamily="34" charset="0"/>
              </a:rPr>
              <a:t>source localization</a:t>
            </a:r>
            <a:br>
              <a:rPr lang="en-CA" sz="1200" b="0" i="0" u="none" strike="noStrike" dirty="0">
                <a:solidFill>
                  <a:srgbClr val="000000"/>
                </a:solidFill>
                <a:effectLst/>
                <a:latin typeface="Arial" panose="020B0604020202020204" pitchFamily="34" charset="0"/>
              </a:rPr>
            </a:br>
            <a:r>
              <a:rPr lang="en-CA" sz="1200" b="0" i="0" u="none" strike="noStrike" dirty="0">
                <a:solidFill>
                  <a:srgbClr val="000000"/>
                </a:solidFill>
                <a:effectLst/>
                <a:latin typeface="Arial" panose="020B0604020202020204" pitchFamily="34" charset="0"/>
              </a:rPr>
              <a:t>calibrations, the crosstalk, the co-registration, the sensor positions, coil definitions, </a:t>
            </a:r>
            <a:endParaRPr lang="en-CA" b="0" i="0" u="none" strike="noStrike" dirty="0">
              <a:solidFill>
                <a:srgbClr val="000000"/>
              </a:solidFill>
              <a:effectLst/>
              <a:latin typeface="Helvetica" pitchFamily="2" charset="0"/>
            </a:endParaRPr>
          </a:p>
          <a:p>
            <a:pPr marL="0" marR="0" indent="457200" algn="l">
              <a:spcBef>
                <a:spcPts val="0"/>
              </a:spcBef>
              <a:spcAft>
                <a:spcPts val="0"/>
              </a:spcAft>
            </a:pPr>
            <a:r>
              <a:rPr lang="en-CA" sz="1200" b="0" i="0" u="none" strike="noStrike" dirty="0">
                <a:solidFill>
                  <a:srgbClr val="000000"/>
                </a:solidFill>
                <a:effectLst/>
                <a:latin typeface="Arial" panose="020B0604020202020204" pitchFamily="34" charset="0"/>
              </a:rPr>
              <a:t>noise covariance(sensors move from reference scan)</a:t>
            </a:r>
            <a:endParaRPr lang="en-CA" b="0" i="0" u="none" strike="noStrike" dirty="0">
              <a:solidFill>
                <a:srgbClr val="000000"/>
              </a:solidFill>
              <a:effectLst/>
              <a:latin typeface="Helvetica" pitchFamily="2" charset="0"/>
            </a:endParaRPr>
          </a:p>
          <a:p>
            <a:pPr marL="0" marR="0" algn="l">
              <a:spcBef>
                <a:spcPts val="0"/>
              </a:spcBef>
              <a:spcAft>
                <a:spcPts val="0"/>
              </a:spcAft>
            </a:pPr>
            <a:endParaRPr lang="en-CA" b="0" i="0" u="none" strike="noStrike" dirty="0">
              <a:effectLst/>
              <a:latin typeface="Helvetica" pitchFamily="2"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95B6B414-2079-2E49-A99C-C2F08974B90D}" type="slidenum">
              <a:rPr lang="en-US" smtClean="0"/>
              <a:t>1</a:t>
            </a:fld>
            <a:endParaRPr lang="en-US"/>
          </a:p>
        </p:txBody>
      </p:sp>
    </p:spTree>
    <p:extLst>
      <p:ext uri="{BB962C8B-B14F-4D97-AF65-F5344CB8AC3E}">
        <p14:creationId xmlns:p14="http://schemas.microsoft.com/office/powerpoint/2010/main" val="412103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saw Bill’s arch setup at CHOP with a CTF SQUID system. Here is another example of the </a:t>
            </a:r>
            <a:r>
              <a:rPr lang="en-US" dirty="0" err="1"/>
              <a:t>HEDscan</a:t>
            </a:r>
            <a:r>
              <a:rPr lang="en-US" dirty="0"/>
              <a:t> system installed in an existing MEG facility. This MEG facility has a BTI SQUID system and a bed setup.</a:t>
            </a:r>
          </a:p>
          <a:p>
            <a:r>
              <a:rPr lang="en-US" dirty="0"/>
              <a:t>The </a:t>
            </a:r>
            <a:r>
              <a:rPr lang="en-US" dirty="0" err="1"/>
              <a:t>HEDscan</a:t>
            </a:r>
            <a:r>
              <a:rPr lang="en-US" dirty="0"/>
              <a:t> system is mounted to the existing BTI bed.</a:t>
            </a:r>
          </a:p>
        </p:txBody>
      </p:sp>
      <p:sp>
        <p:nvSpPr>
          <p:cNvPr id="4" name="Slide Number Placeholder 3"/>
          <p:cNvSpPr>
            <a:spLocks noGrp="1"/>
          </p:cNvSpPr>
          <p:nvPr>
            <p:ph type="sldNum" sz="quarter" idx="5"/>
          </p:nvPr>
        </p:nvSpPr>
        <p:spPr/>
        <p:txBody>
          <a:bodyPr/>
          <a:lstStyle/>
          <a:p>
            <a:fld id="{172C4D78-C2EC-1D40-9D18-F6A28BEFBA89}" type="slidenum">
              <a:rPr lang="en-US" smtClean="0"/>
              <a:t>2</a:t>
            </a:fld>
            <a:endParaRPr lang="en-US"/>
          </a:p>
        </p:txBody>
      </p:sp>
    </p:spTree>
    <p:extLst>
      <p:ext uri="{BB962C8B-B14F-4D97-AF65-F5344CB8AC3E}">
        <p14:creationId xmlns:p14="http://schemas.microsoft.com/office/powerpoint/2010/main" val="3325085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B6B414-2079-2E49-A99C-C2F08974B90D}" type="slidenum">
              <a:rPr lang="en-US" smtClean="0"/>
              <a:t>5</a:t>
            </a:fld>
            <a:endParaRPr lang="en-US"/>
          </a:p>
        </p:txBody>
      </p:sp>
    </p:spTree>
    <p:extLst>
      <p:ext uri="{BB962C8B-B14F-4D97-AF65-F5344CB8AC3E}">
        <p14:creationId xmlns:p14="http://schemas.microsoft.com/office/powerpoint/2010/main" val="1320022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of </a:t>
            </a:r>
            <a:r>
              <a:rPr lang="en-US" dirty="0" err="1"/>
              <a:t>hpi</a:t>
            </a:r>
            <a:r>
              <a:rPr lang="en-US" dirty="0"/>
              <a:t> coils</a:t>
            </a:r>
          </a:p>
          <a:p>
            <a:endParaRPr lang="en-US" dirty="0"/>
          </a:p>
          <a:p>
            <a:r>
              <a:rPr lang="en-US" dirty="0"/>
              <a:t>Other techniques such as optical scanning</a:t>
            </a:r>
          </a:p>
          <a:p>
            <a:endParaRPr lang="en-US" dirty="0"/>
          </a:p>
          <a:p>
            <a:r>
              <a:rPr lang="en-US" dirty="0"/>
              <a:t>Can the optical scanning be done in real time during scanning?</a:t>
            </a:r>
          </a:p>
          <a:p>
            <a:endParaRPr lang="en-US" dirty="0"/>
          </a:p>
          <a:p>
            <a:r>
              <a:rPr lang="en-US" dirty="0"/>
              <a:t>Whatever is done, it is important to be able to check head positions without having to go into the MSR</a:t>
            </a:r>
          </a:p>
          <a:p>
            <a:endParaRPr lang="en-US" dirty="0"/>
          </a:p>
        </p:txBody>
      </p:sp>
      <p:sp>
        <p:nvSpPr>
          <p:cNvPr id="4" name="Slide Number Placeholder 3"/>
          <p:cNvSpPr>
            <a:spLocks noGrp="1"/>
          </p:cNvSpPr>
          <p:nvPr>
            <p:ph type="sldNum" sz="quarter" idx="5"/>
          </p:nvPr>
        </p:nvSpPr>
        <p:spPr/>
        <p:txBody>
          <a:bodyPr/>
          <a:lstStyle/>
          <a:p>
            <a:fld id="{95B6B414-2079-2E49-A99C-C2F08974B90D}" type="slidenum">
              <a:rPr lang="en-US" smtClean="0"/>
              <a:t>6</a:t>
            </a:fld>
            <a:endParaRPr lang="en-US"/>
          </a:p>
        </p:txBody>
      </p:sp>
    </p:spTree>
    <p:extLst>
      <p:ext uri="{BB962C8B-B14F-4D97-AF65-F5344CB8AC3E}">
        <p14:creationId xmlns:p14="http://schemas.microsoft.com/office/powerpoint/2010/main" val="3200932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Removing offset will help with fixed precision formats</a:t>
            </a:r>
          </a:p>
          <a:p>
            <a:endParaRPr lang="en-US" dirty="0"/>
          </a:p>
          <a:p>
            <a:endParaRPr lang="en-US" dirty="0"/>
          </a:p>
          <a:p>
            <a:r>
              <a:rPr lang="en-US" dirty="0"/>
              <a:t>10^-6, 1 </a:t>
            </a:r>
            <a:r>
              <a:rPr lang="en-US" dirty="0" err="1"/>
              <a:t>fT</a:t>
            </a:r>
            <a:endParaRPr lang="en-US" dirty="0"/>
          </a:p>
          <a:p>
            <a:r>
              <a:rPr lang="en-US" dirty="0"/>
              <a:t>28 bits</a:t>
            </a:r>
          </a:p>
          <a:p>
            <a:r>
              <a:rPr lang="en-US" dirty="0"/>
              <a:t>Mantissa</a:t>
            </a:r>
          </a:p>
          <a:p>
            <a:endParaRPr lang="en-US" dirty="0"/>
          </a:p>
          <a:p>
            <a:r>
              <a:rPr lang="en-US" dirty="0"/>
              <a:t>10^-6 phi0</a:t>
            </a:r>
          </a:p>
          <a:p>
            <a:r>
              <a:rPr lang="en-US" dirty="0"/>
              <a:t>.1fT</a:t>
            </a:r>
          </a:p>
          <a:p>
            <a:endParaRPr lang="en-US" dirty="0"/>
          </a:p>
          <a:p>
            <a:endParaRPr lang="en-US" dirty="0"/>
          </a:p>
          <a:p>
            <a:r>
              <a:rPr lang="en-US" dirty="0"/>
              <a:t>100 </a:t>
            </a:r>
            <a:r>
              <a:rPr lang="en-US" dirty="0" err="1"/>
              <a:t>nT</a:t>
            </a:r>
            <a:endParaRPr lang="en-US" dirty="0"/>
          </a:p>
          <a:p>
            <a:r>
              <a:rPr lang="en-US" dirty="0"/>
              <a:t>10^-9</a:t>
            </a:r>
          </a:p>
          <a:p>
            <a:r>
              <a:rPr lang="en-US" dirty="0"/>
              <a:t>10^-(9-8)</a:t>
            </a:r>
          </a:p>
          <a:p>
            <a:endParaRPr lang="en-US" dirty="0"/>
          </a:p>
          <a:p>
            <a:r>
              <a:rPr lang="en-US" dirty="0"/>
              <a:t>+/-1 ex </a:t>
            </a:r>
          </a:p>
          <a:p>
            <a:endParaRPr lang="en-US" dirty="0"/>
          </a:p>
        </p:txBody>
      </p:sp>
      <p:sp>
        <p:nvSpPr>
          <p:cNvPr id="4" name="Slide Number Placeholder 3"/>
          <p:cNvSpPr>
            <a:spLocks noGrp="1"/>
          </p:cNvSpPr>
          <p:nvPr>
            <p:ph type="sldNum" sz="quarter" idx="5"/>
          </p:nvPr>
        </p:nvSpPr>
        <p:spPr/>
        <p:txBody>
          <a:bodyPr/>
          <a:lstStyle/>
          <a:p>
            <a:fld id="{95B6B414-2079-2E49-A99C-C2F08974B90D}" type="slidenum">
              <a:rPr lang="en-US" smtClean="0"/>
              <a:t>9</a:t>
            </a:fld>
            <a:endParaRPr lang="en-US"/>
          </a:p>
        </p:txBody>
      </p:sp>
    </p:spTree>
    <p:extLst>
      <p:ext uri="{BB962C8B-B14F-4D97-AF65-F5344CB8AC3E}">
        <p14:creationId xmlns:p14="http://schemas.microsoft.com/office/powerpoint/2010/main" val="2549623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Fixed point representation</a:t>
            </a:r>
          </a:p>
          <a:p>
            <a:r>
              <a:rPr lang="en-US" dirty="0"/>
              <a:t>Floating point representation</a:t>
            </a:r>
          </a:p>
          <a:p>
            <a:endParaRPr lang="en-US" dirty="0"/>
          </a:p>
          <a:p>
            <a:r>
              <a:rPr lang="en-US" dirty="0"/>
              <a:t>Mantissa – 7 decimal places</a:t>
            </a:r>
          </a:p>
          <a:p>
            <a:r>
              <a:rPr lang="en-US" dirty="0"/>
              <a:t>Exponent – gives you a range of numbers you can represent from –10^-38 to 10^3</a:t>
            </a:r>
          </a:p>
          <a:p>
            <a:pPr lvl="1"/>
            <a:r>
              <a:rPr lang="en-US" dirty="0"/>
              <a:t>BUT this is not the precision of the number</a:t>
            </a:r>
          </a:p>
          <a:p>
            <a:pPr lvl="1"/>
            <a:endParaRPr lang="en-US" dirty="0"/>
          </a:p>
          <a:p>
            <a:pPr marL="457200" lvl="1" indent="0">
              <a:buNone/>
            </a:pPr>
            <a:r>
              <a:rPr lang="en-US" dirty="0"/>
              <a:t>EXAMPLE if you have a value = 1e38, the smallest number before you run into digital noise is 1e(38-7) = 1 e31</a:t>
            </a:r>
          </a:p>
          <a:p>
            <a:pPr marL="457200" lvl="1" indent="0">
              <a:buNone/>
            </a:pPr>
            <a:endParaRPr lang="en-US" dirty="0"/>
          </a:p>
          <a:p>
            <a:pPr marL="457200" lvl="1" indent="0">
              <a:buNone/>
            </a:pPr>
            <a:r>
              <a:rPr lang="en-US" dirty="0"/>
              <a:t>So if you have want to resolve 0.1 </a:t>
            </a:r>
            <a:r>
              <a:rPr lang="en-US" dirty="0" err="1"/>
              <a:t>fT</a:t>
            </a:r>
            <a:r>
              <a:rPr lang="en-US" dirty="0"/>
              <a:t> (which I think is the resolution of the CTF format), then 1e(-16+7) = 1 e -9 -&gt; 1 </a:t>
            </a:r>
            <a:r>
              <a:rPr lang="en-US" dirty="0" err="1"/>
              <a:t>nT</a:t>
            </a:r>
            <a:r>
              <a:rPr lang="en-US" dirty="0"/>
              <a:t> is the biggest field we should measure</a:t>
            </a:r>
          </a:p>
          <a:p>
            <a:endParaRPr lang="en-US" dirty="0"/>
          </a:p>
        </p:txBody>
      </p:sp>
      <p:sp>
        <p:nvSpPr>
          <p:cNvPr id="4" name="Slide Number Placeholder 3"/>
          <p:cNvSpPr>
            <a:spLocks noGrp="1"/>
          </p:cNvSpPr>
          <p:nvPr>
            <p:ph type="sldNum" sz="quarter" idx="5"/>
          </p:nvPr>
        </p:nvSpPr>
        <p:spPr/>
        <p:txBody>
          <a:bodyPr/>
          <a:lstStyle/>
          <a:p>
            <a:fld id="{95B6B414-2079-2E49-A99C-C2F08974B90D}" type="slidenum">
              <a:rPr lang="en-US" smtClean="0"/>
              <a:t>11</a:t>
            </a:fld>
            <a:endParaRPr lang="en-US"/>
          </a:p>
        </p:txBody>
      </p:sp>
    </p:spTree>
    <p:extLst>
      <p:ext uri="{BB962C8B-B14F-4D97-AF65-F5344CB8AC3E}">
        <p14:creationId xmlns:p14="http://schemas.microsoft.com/office/powerpoint/2010/main" val="578777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1F1F1F"/>
                </a:solidFill>
                <a:effectLst/>
                <a:latin typeface="ElsevierGulliver"/>
              </a:rPr>
              <a:t>To improve data with regard to these requirements a spatial whitening step is commonly implemented that allows to suppress between-sensor correlations related to noise. More specifically, a spatial covariance of the additive noise is estimated from data and subsequently used for whitening. This transforms data into independent white noise vectors characterized by an identical variance across channels.</a:t>
            </a:r>
            <a:endParaRPr lang="en-US" dirty="0"/>
          </a:p>
        </p:txBody>
      </p:sp>
      <p:sp>
        <p:nvSpPr>
          <p:cNvPr id="4" name="Slide Number Placeholder 3"/>
          <p:cNvSpPr>
            <a:spLocks noGrp="1"/>
          </p:cNvSpPr>
          <p:nvPr>
            <p:ph type="sldNum" sz="quarter" idx="5"/>
          </p:nvPr>
        </p:nvSpPr>
        <p:spPr/>
        <p:txBody>
          <a:bodyPr/>
          <a:lstStyle/>
          <a:p>
            <a:fld id="{95B6B414-2079-2E49-A99C-C2F08974B90D}" type="slidenum">
              <a:rPr lang="en-US" smtClean="0"/>
              <a:t>14</a:t>
            </a:fld>
            <a:endParaRPr lang="en-US"/>
          </a:p>
        </p:txBody>
      </p:sp>
    </p:spTree>
    <p:extLst>
      <p:ext uri="{BB962C8B-B14F-4D97-AF65-F5344CB8AC3E}">
        <p14:creationId xmlns:p14="http://schemas.microsoft.com/office/powerpoint/2010/main" val="1995088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AMM = </a:t>
            </a:r>
            <a:r>
              <a:rPr lang="en-CA" b="0" i="0" dirty="0">
                <a:solidFill>
                  <a:srgbClr val="191919"/>
                </a:solidFill>
                <a:effectLst/>
                <a:latin typeface="Lucida Sans" panose="020B0602030504020204" pitchFamily="34" charset="77"/>
              </a:rPr>
              <a:t>Adaptive Multipole Models</a:t>
            </a:r>
            <a:endParaRPr lang="en-US" u="sng" dirty="0"/>
          </a:p>
          <a:p>
            <a:endParaRPr lang="en-US" dirty="0"/>
          </a:p>
        </p:txBody>
      </p:sp>
      <p:sp>
        <p:nvSpPr>
          <p:cNvPr id="4" name="Slide Number Placeholder 3"/>
          <p:cNvSpPr>
            <a:spLocks noGrp="1"/>
          </p:cNvSpPr>
          <p:nvPr>
            <p:ph type="sldNum" sz="quarter" idx="5"/>
          </p:nvPr>
        </p:nvSpPr>
        <p:spPr/>
        <p:txBody>
          <a:bodyPr/>
          <a:lstStyle/>
          <a:p>
            <a:fld id="{95B6B414-2079-2E49-A99C-C2F08974B90D}" type="slidenum">
              <a:rPr lang="en-US" smtClean="0"/>
              <a:t>15</a:t>
            </a:fld>
            <a:endParaRPr lang="en-US"/>
          </a:p>
        </p:txBody>
      </p:sp>
    </p:spTree>
    <p:extLst>
      <p:ext uri="{BB962C8B-B14F-4D97-AF65-F5344CB8AC3E}">
        <p14:creationId xmlns:p14="http://schemas.microsoft.com/office/powerpoint/2010/main" val="4209786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E9823-88AA-5A27-719A-57A51C5338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8C2B1A-3491-0C71-2AE2-3EB0616D43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81FB37-5F33-3A48-550B-A4F6ECE928BC}"/>
              </a:ext>
            </a:extLst>
          </p:cNvPr>
          <p:cNvSpPr>
            <a:spLocks noGrp="1"/>
          </p:cNvSpPr>
          <p:nvPr>
            <p:ph type="dt" sz="half" idx="10"/>
          </p:nvPr>
        </p:nvSpPr>
        <p:spPr/>
        <p:txBody>
          <a:bodyPr/>
          <a:lstStyle/>
          <a:p>
            <a:fld id="{11469AE9-A546-D745-923B-EB3B2281E21B}" type="datetimeFigureOut">
              <a:rPr lang="en-US" smtClean="0"/>
              <a:t>8/24/24</a:t>
            </a:fld>
            <a:endParaRPr lang="en-US"/>
          </a:p>
        </p:txBody>
      </p:sp>
      <p:sp>
        <p:nvSpPr>
          <p:cNvPr id="5" name="Footer Placeholder 4">
            <a:extLst>
              <a:ext uri="{FF2B5EF4-FFF2-40B4-BE49-F238E27FC236}">
                <a16:creationId xmlns:a16="http://schemas.microsoft.com/office/drawing/2014/main" id="{9BB28B02-D2A6-22D3-D704-B90ABE046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FCE224-A8EC-6C50-0CDB-DEB46659A293}"/>
              </a:ext>
            </a:extLst>
          </p:cNvPr>
          <p:cNvSpPr>
            <a:spLocks noGrp="1"/>
          </p:cNvSpPr>
          <p:nvPr>
            <p:ph type="sldNum" sz="quarter" idx="12"/>
          </p:nvPr>
        </p:nvSpPr>
        <p:spPr/>
        <p:txBody>
          <a:bodyPr/>
          <a:lstStyle/>
          <a:p>
            <a:fld id="{A5DD7B94-D72E-6E43-8F1F-692E73757ACE}" type="slidenum">
              <a:rPr lang="en-US" smtClean="0"/>
              <a:t>‹#›</a:t>
            </a:fld>
            <a:endParaRPr lang="en-US"/>
          </a:p>
        </p:txBody>
      </p:sp>
    </p:spTree>
    <p:extLst>
      <p:ext uri="{BB962C8B-B14F-4D97-AF65-F5344CB8AC3E}">
        <p14:creationId xmlns:p14="http://schemas.microsoft.com/office/powerpoint/2010/main" val="636084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787EE-F0E2-151B-7BC9-B1D4A4400B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3F3078-34BB-0FFB-63F4-28047E4CA9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393C4B-50E7-38D0-6F1C-24719C5E0E95}"/>
              </a:ext>
            </a:extLst>
          </p:cNvPr>
          <p:cNvSpPr>
            <a:spLocks noGrp="1"/>
          </p:cNvSpPr>
          <p:nvPr>
            <p:ph type="dt" sz="half" idx="10"/>
          </p:nvPr>
        </p:nvSpPr>
        <p:spPr/>
        <p:txBody>
          <a:bodyPr/>
          <a:lstStyle/>
          <a:p>
            <a:fld id="{11469AE9-A546-D745-923B-EB3B2281E21B}" type="datetimeFigureOut">
              <a:rPr lang="en-US" smtClean="0"/>
              <a:t>8/24/24</a:t>
            </a:fld>
            <a:endParaRPr lang="en-US"/>
          </a:p>
        </p:txBody>
      </p:sp>
      <p:sp>
        <p:nvSpPr>
          <p:cNvPr id="5" name="Footer Placeholder 4">
            <a:extLst>
              <a:ext uri="{FF2B5EF4-FFF2-40B4-BE49-F238E27FC236}">
                <a16:creationId xmlns:a16="http://schemas.microsoft.com/office/drawing/2014/main" id="{F6A4A0A3-50F6-FC69-8901-6F210F9C80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854CA3-A40C-939E-F27A-E93D91163FF7}"/>
              </a:ext>
            </a:extLst>
          </p:cNvPr>
          <p:cNvSpPr>
            <a:spLocks noGrp="1"/>
          </p:cNvSpPr>
          <p:nvPr>
            <p:ph type="sldNum" sz="quarter" idx="12"/>
          </p:nvPr>
        </p:nvSpPr>
        <p:spPr/>
        <p:txBody>
          <a:bodyPr/>
          <a:lstStyle/>
          <a:p>
            <a:fld id="{A5DD7B94-D72E-6E43-8F1F-692E73757ACE}" type="slidenum">
              <a:rPr lang="en-US" smtClean="0"/>
              <a:t>‹#›</a:t>
            </a:fld>
            <a:endParaRPr lang="en-US"/>
          </a:p>
        </p:txBody>
      </p:sp>
    </p:spTree>
    <p:extLst>
      <p:ext uri="{BB962C8B-B14F-4D97-AF65-F5344CB8AC3E}">
        <p14:creationId xmlns:p14="http://schemas.microsoft.com/office/powerpoint/2010/main" val="2494477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111246-BA87-9F46-655B-60ED8E9F82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6107EA-0A13-1A21-E07F-F57071C490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E7F444-AB6A-533D-4DA4-FE94C4D45FFC}"/>
              </a:ext>
            </a:extLst>
          </p:cNvPr>
          <p:cNvSpPr>
            <a:spLocks noGrp="1"/>
          </p:cNvSpPr>
          <p:nvPr>
            <p:ph type="dt" sz="half" idx="10"/>
          </p:nvPr>
        </p:nvSpPr>
        <p:spPr/>
        <p:txBody>
          <a:bodyPr/>
          <a:lstStyle/>
          <a:p>
            <a:fld id="{11469AE9-A546-D745-923B-EB3B2281E21B}" type="datetimeFigureOut">
              <a:rPr lang="en-US" smtClean="0"/>
              <a:t>8/24/24</a:t>
            </a:fld>
            <a:endParaRPr lang="en-US"/>
          </a:p>
        </p:txBody>
      </p:sp>
      <p:sp>
        <p:nvSpPr>
          <p:cNvPr id="5" name="Footer Placeholder 4">
            <a:extLst>
              <a:ext uri="{FF2B5EF4-FFF2-40B4-BE49-F238E27FC236}">
                <a16:creationId xmlns:a16="http://schemas.microsoft.com/office/drawing/2014/main" id="{B975AF49-8289-D0CE-AFD3-06810452F6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8D6140-11EC-018C-39F3-0AC2DF8BCF73}"/>
              </a:ext>
            </a:extLst>
          </p:cNvPr>
          <p:cNvSpPr>
            <a:spLocks noGrp="1"/>
          </p:cNvSpPr>
          <p:nvPr>
            <p:ph type="sldNum" sz="quarter" idx="12"/>
          </p:nvPr>
        </p:nvSpPr>
        <p:spPr/>
        <p:txBody>
          <a:bodyPr/>
          <a:lstStyle/>
          <a:p>
            <a:fld id="{A5DD7B94-D72E-6E43-8F1F-692E73757ACE}" type="slidenum">
              <a:rPr lang="en-US" smtClean="0"/>
              <a:t>‹#›</a:t>
            </a:fld>
            <a:endParaRPr lang="en-US"/>
          </a:p>
        </p:txBody>
      </p:sp>
    </p:spTree>
    <p:extLst>
      <p:ext uri="{BB962C8B-B14F-4D97-AF65-F5344CB8AC3E}">
        <p14:creationId xmlns:p14="http://schemas.microsoft.com/office/powerpoint/2010/main" val="2712468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42F9E-35B2-43ED-AAEA-502C557BED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A7FDFC-9B0F-E7C9-B63C-0CC4034B98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EF1B09-0113-AE35-2E0A-49797C6CAE39}"/>
              </a:ext>
            </a:extLst>
          </p:cNvPr>
          <p:cNvSpPr>
            <a:spLocks noGrp="1"/>
          </p:cNvSpPr>
          <p:nvPr>
            <p:ph type="dt" sz="half" idx="10"/>
          </p:nvPr>
        </p:nvSpPr>
        <p:spPr/>
        <p:txBody>
          <a:bodyPr/>
          <a:lstStyle/>
          <a:p>
            <a:fld id="{11469AE9-A546-D745-923B-EB3B2281E21B}" type="datetimeFigureOut">
              <a:rPr lang="en-US" smtClean="0"/>
              <a:t>8/24/24</a:t>
            </a:fld>
            <a:endParaRPr lang="en-US"/>
          </a:p>
        </p:txBody>
      </p:sp>
      <p:sp>
        <p:nvSpPr>
          <p:cNvPr id="5" name="Footer Placeholder 4">
            <a:extLst>
              <a:ext uri="{FF2B5EF4-FFF2-40B4-BE49-F238E27FC236}">
                <a16:creationId xmlns:a16="http://schemas.microsoft.com/office/drawing/2014/main" id="{3E6FA523-4F35-7BF0-0A05-40570A19E3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DCD67-B192-DA91-26C6-66526759124A}"/>
              </a:ext>
            </a:extLst>
          </p:cNvPr>
          <p:cNvSpPr>
            <a:spLocks noGrp="1"/>
          </p:cNvSpPr>
          <p:nvPr>
            <p:ph type="sldNum" sz="quarter" idx="12"/>
          </p:nvPr>
        </p:nvSpPr>
        <p:spPr/>
        <p:txBody>
          <a:bodyPr/>
          <a:lstStyle/>
          <a:p>
            <a:fld id="{A5DD7B94-D72E-6E43-8F1F-692E73757ACE}" type="slidenum">
              <a:rPr lang="en-US" smtClean="0"/>
              <a:t>‹#›</a:t>
            </a:fld>
            <a:endParaRPr lang="en-US"/>
          </a:p>
        </p:txBody>
      </p:sp>
    </p:spTree>
    <p:extLst>
      <p:ext uri="{BB962C8B-B14F-4D97-AF65-F5344CB8AC3E}">
        <p14:creationId xmlns:p14="http://schemas.microsoft.com/office/powerpoint/2010/main" val="4142243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710F7-0C05-6D1F-27AF-30F0E40623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4E7DB2-CBDD-D6F2-F3B7-DA562C8305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4C75BA-4556-DBAA-2822-7FBE8E0A6CC2}"/>
              </a:ext>
            </a:extLst>
          </p:cNvPr>
          <p:cNvSpPr>
            <a:spLocks noGrp="1"/>
          </p:cNvSpPr>
          <p:nvPr>
            <p:ph type="dt" sz="half" idx="10"/>
          </p:nvPr>
        </p:nvSpPr>
        <p:spPr/>
        <p:txBody>
          <a:bodyPr/>
          <a:lstStyle/>
          <a:p>
            <a:fld id="{11469AE9-A546-D745-923B-EB3B2281E21B}" type="datetimeFigureOut">
              <a:rPr lang="en-US" smtClean="0"/>
              <a:t>8/24/24</a:t>
            </a:fld>
            <a:endParaRPr lang="en-US"/>
          </a:p>
        </p:txBody>
      </p:sp>
      <p:sp>
        <p:nvSpPr>
          <p:cNvPr id="5" name="Footer Placeholder 4">
            <a:extLst>
              <a:ext uri="{FF2B5EF4-FFF2-40B4-BE49-F238E27FC236}">
                <a16:creationId xmlns:a16="http://schemas.microsoft.com/office/drawing/2014/main" id="{ED3EA662-9333-15EF-3C07-AAEEA45810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58DB76-BAB6-0D46-0F25-B9A36B8B1AEA}"/>
              </a:ext>
            </a:extLst>
          </p:cNvPr>
          <p:cNvSpPr>
            <a:spLocks noGrp="1"/>
          </p:cNvSpPr>
          <p:nvPr>
            <p:ph type="sldNum" sz="quarter" idx="12"/>
          </p:nvPr>
        </p:nvSpPr>
        <p:spPr/>
        <p:txBody>
          <a:bodyPr/>
          <a:lstStyle/>
          <a:p>
            <a:fld id="{A5DD7B94-D72E-6E43-8F1F-692E73757ACE}" type="slidenum">
              <a:rPr lang="en-US" smtClean="0"/>
              <a:t>‹#›</a:t>
            </a:fld>
            <a:endParaRPr lang="en-US"/>
          </a:p>
        </p:txBody>
      </p:sp>
    </p:spTree>
    <p:extLst>
      <p:ext uri="{BB962C8B-B14F-4D97-AF65-F5344CB8AC3E}">
        <p14:creationId xmlns:p14="http://schemas.microsoft.com/office/powerpoint/2010/main" val="1145491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86AA0-D669-885F-0759-9FD1F72649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97F008-A85C-0498-1642-95505AE778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5921F2-0783-A918-72A0-B79A66904F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63FD17-748F-F20C-8126-648DF9854484}"/>
              </a:ext>
            </a:extLst>
          </p:cNvPr>
          <p:cNvSpPr>
            <a:spLocks noGrp="1"/>
          </p:cNvSpPr>
          <p:nvPr>
            <p:ph type="dt" sz="half" idx="10"/>
          </p:nvPr>
        </p:nvSpPr>
        <p:spPr/>
        <p:txBody>
          <a:bodyPr/>
          <a:lstStyle/>
          <a:p>
            <a:fld id="{11469AE9-A546-D745-923B-EB3B2281E21B}" type="datetimeFigureOut">
              <a:rPr lang="en-US" smtClean="0"/>
              <a:t>8/24/24</a:t>
            </a:fld>
            <a:endParaRPr lang="en-US"/>
          </a:p>
        </p:txBody>
      </p:sp>
      <p:sp>
        <p:nvSpPr>
          <p:cNvPr id="6" name="Footer Placeholder 5">
            <a:extLst>
              <a:ext uri="{FF2B5EF4-FFF2-40B4-BE49-F238E27FC236}">
                <a16:creationId xmlns:a16="http://schemas.microsoft.com/office/drawing/2014/main" id="{BBA6C250-AD00-B4FE-06CB-A2146A376E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A00545-4D7B-2BAA-B19B-0AE72B49B5A0}"/>
              </a:ext>
            </a:extLst>
          </p:cNvPr>
          <p:cNvSpPr>
            <a:spLocks noGrp="1"/>
          </p:cNvSpPr>
          <p:nvPr>
            <p:ph type="sldNum" sz="quarter" idx="12"/>
          </p:nvPr>
        </p:nvSpPr>
        <p:spPr/>
        <p:txBody>
          <a:bodyPr/>
          <a:lstStyle/>
          <a:p>
            <a:fld id="{A5DD7B94-D72E-6E43-8F1F-692E73757ACE}" type="slidenum">
              <a:rPr lang="en-US" smtClean="0"/>
              <a:t>‹#›</a:t>
            </a:fld>
            <a:endParaRPr lang="en-US"/>
          </a:p>
        </p:txBody>
      </p:sp>
    </p:spTree>
    <p:extLst>
      <p:ext uri="{BB962C8B-B14F-4D97-AF65-F5344CB8AC3E}">
        <p14:creationId xmlns:p14="http://schemas.microsoft.com/office/powerpoint/2010/main" val="3160879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F71C5-0236-E4D6-8D76-F065AE16C4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D4EFFF-A9F2-11E3-719B-D0F65C03B0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56D969-512A-387E-BD68-A11613255F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EDAE95-CDED-D4CA-0457-D9E5E3E11A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FC52D4-4E96-5960-BF26-14675838C8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BA084F-BFB2-742E-6623-D46FD1AF0A93}"/>
              </a:ext>
            </a:extLst>
          </p:cNvPr>
          <p:cNvSpPr>
            <a:spLocks noGrp="1"/>
          </p:cNvSpPr>
          <p:nvPr>
            <p:ph type="dt" sz="half" idx="10"/>
          </p:nvPr>
        </p:nvSpPr>
        <p:spPr/>
        <p:txBody>
          <a:bodyPr/>
          <a:lstStyle/>
          <a:p>
            <a:fld id="{11469AE9-A546-D745-923B-EB3B2281E21B}" type="datetimeFigureOut">
              <a:rPr lang="en-US" smtClean="0"/>
              <a:t>8/24/24</a:t>
            </a:fld>
            <a:endParaRPr lang="en-US"/>
          </a:p>
        </p:txBody>
      </p:sp>
      <p:sp>
        <p:nvSpPr>
          <p:cNvPr id="8" name="Footer Placeholder 7">
            <a:extLst>
              <a:ext uri="{FF2B5EF4-FFF2-40B4-BE49-F238E27FC236}">
                <a16:creationId xmlns:a16="http://schemas.microsoft.com/office/drawing/2014/main" id="{D602C137-C978-4ED0-FBC4-821ABBF1C2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07A713-2C50-F4D9-7522-292BACABA8DF}"/>
              </a:ext>
            </a:extLst>
          </p:cNvPr>
          <p:cNvSpPr>
            <a:spLocks noGrp="1"/>
          </p:cNvSpPr>
          <p:nvPr>
            <p:ph type="sldNum" sz="quarter" idx="12"/>
          </p:nvPr>
        </p:nvSpPr>
        <p:spPr/>
        <p:txBody>
          <a:bodyPr/>
          <a:lstStyle/>
          <a:p>
            <a:fld id="{A5DD7B94-D72E-6E43-8F1F-692E73757ACE}" type="slidenum">
              <a:rPr lang="en-US" smtClean="0"/>
              <a:t>‹#›</a:t>
            </a:fld>
            <a:endParaRPr lang="en-US"/>
          </a:p>
        </p:txBody>
      </p:sp>
    </p:spTree>
    <p:extLst>
      <p:ext uri="{BB962C8B-B14F-4D97-AF65-F5344CB8AC3E}">
        <p14:creationId xmlns:p14="http://schemas.microsoft.com/office/powerpoint/2010/main" val="3171102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DD67F-A44B-06CD-07CB-B6AAF8C6D6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724BFE-48E8-4AB9-8834-FB4E774D7E1E}"/>
              </a:ext>
            </a:extLst>
          </p:cNvPr>
          <p:cNvSpPr>
            <a:spLocks noGrp="1"/>
          </p:cNvSpPr>
          <p:nvPr>
            <p:ph type="dt" sz="half" idx="10"/>
          </p:nvPr>
        </p:nvSpPr>
        <p:spPr/>
        <p:txBody>
          <a:bodyPr/>
          <a:lstStyle/>
          <a:p>
            <a:fld id="{11469AE9-A546-D745-923B-EB3B2281E21B}" type="datetimeFigureOut">
              <a:rPr lang="en-US" smtClean="0"/>
              <a:t>8/24/24</a:t>
            </a:fld>
            <a:endParaRPr lang="en-US"/>
          </a:p>
        </p:txBody>
      </p:sp>
      <p:sp>
        <p:nvSpPr>
          <p:cNvPr id="4" name="Footer Placeholder 3">
            <a:extLst>
              <a:ext uri="{FF2B5EF4-FFF2-40B4-BE49-F238E27FC236}">
                <a16:creationId xmlns:a16="http://schemas.microsoft.com/office/drawing/2014/main" id="{92A29EC0-3828-A31F-51F0-F1F98EE0D4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DAFBE1-EB84-CB27-B9C7-ED36079F8684}"/>
              </a:ext>
            </a:extLst>
          </p:cNvPr>
          <p:cNvSpPr>
            <a:spLocks noGrp="1"/>
          </p:cNvSpPr>
          <p:nvPr>
            <p:ph type="sldNum" sz="quarter" idx="12"/>
          </p:nvPr>
        </p:nvSpPr>
        <p:spPr/>
        <p:txBody>
          <a:bodyPr/>
          <a:lstStyle/>
          <a:p>
            <a:fld id="{A5DD7B94-D72E-6E43-8F1F-692E73757ACE}" type="slidenum">
              <a:rPr lang="en-US" smtClean="0"/>
              <a:t>‹#›</a:t>
            </a:fld>
            <a:endParaRPr lang="en-US"/>
          </a:p>
        </p:txBody>
      </p:sp>
    </p:spTree>
    <p:extLst>
      <p:ext uri="{BB962C8B-B14F-4D97-AF65-F5344CB8AC3E}">
        <p14:creationId xmlns:p14="http://schemas.microsoft.com/office/powerpoint/2010/main" val="880648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0E1693-039A-F765-C9B3-21190E1469E1}"/>
              </a:ext>
            </a:extLst>
          </p:cNvPr>
          <p:cNvSpPr>
            <a:spLocks noGrp="1"/>
          </p:cNvSpPr>
          <p:nvPr>
            <p:ph type="dt" sz="half" idx="10"/>
          </p:nvPr>
        </p:nvSpPr>
        <p:spPr/>
        <p:txBody>
          <a:bodyPr/>
          <a:lstStyle/>
          <a:p>
            <a:fld id="{11469AE9-A546-D745-923B-EB3B2281E21B}" type="datetimeFigureOut">
              <a:rPr lang="en-US" smtClean="0"/>
              <a:t>8/24/24</a:t>
            </a:fld>
            <a:endParaRPr lang="en-US"/>
          </a:p>
        </p:txBody>
      </p:sp>
      <p:sp>
        <p:nvSpPr>
          <p:cNvPr id="3" name="Footer Placeholder 2">
            <a:extLst>
              <a:ext uri="{FF2B5EF4-FFF2-40B4-BE49-F238E27FC236}">
                <a16:creationId xmlns:a16="http://schemas.microsoft.com/office/drawing/2014/main" id="{7EC83A19-8431-5812-642E-68B58D8606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A6CD3C-D723-32C3-88CB-24C84EC96782}"/>
              </a:ext>
            </a:extLst>
          </p:cNvPr>
          <p:cNvSpPr>
            <a:spLocks noGrp="1"/>
          </p:cNvSpPr>
          <p:nvPr>
            <p:ph type="sldNum" sz="quarter" idx="12"/>
          </p:nvPr>
        </p:nvSpPr>
        <p:spPr/>
        <p:txBody>
          <a:bodyPr/>
          <a:lstStyle/>
          <a:p>
            <a:fld id="{A5DD7B94-D72E-6E43-8F1F-692E73757ACE}" type="slidenum">
              <a:rPr lang="en-US" smtClean="0"/>
              <a:t>‹#›</a:t>
            </a:fld>
            <a:endParaRPr lang="en-US"/>
          </a:p>
        </p:txBody>
      </p:sp>
    </p:spTree>
    <p:extLst>
      <p:ext uri="{BB962C8B-B14F-4D97-AF65-F5344CB8AC3E}">
        <p14:creationId xmlns:p14="http://schemas.microsoft.com/office/powerpoint/2010/main" val="3993165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6B218-8E16-BF26-1797-8EF6D26252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14C86C-A43A-7184-7F36-154A68D0B5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B33E89-D6B5-AE40-6CA3-FF2DBDA89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231296-842C-88BB-AA53-C5EB7145B273}"/>
              </a:ext>
            </a:extLst>
          </p:cNvPr>
          <p:cNvSpPr>
            <a:spLocks noGrp="1"/>
          </p:cNvSpPr>
          <p:nvPr>
            <p:ph type="dt" sz="half" idx="10"/>
          </p:nvPr>
        </p:nvSpPr>
        <p:spPr/>
        <p:txBody>
          <a:bodyPr/>
          <a:lstStyle/>
          <a:p>
            <a:fld id="{11469AE9-A546-D745-923B-EB3B2281E21B}" type="datetimeFigureOut">
              <a:rPr lang="en-US" smtClean="0"/>
              <a:t>8/24/24</a:t>
            </a:fld>
            <a:endParaRPr lang="en-US"/>
          </a:p>
        </p:txBody>
      </p:sp>
      <p:sp>
        <p:nvSpPr>
          <p:cNvPr id="6" name="Footer Placeholder 5">
            <a:extLst>
              <a:ext uri="{FF2B5EF4-FFF2-40B4-BE49-F238E27FC236}">
                <a16:creationId xmlns:a16="http://schemas.microsoft.com/office/drawing/2014/main" id="{10172C75-E34B-BE16-D4BD-F790A9CA22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C1747-8179-2526-83EB-B97F04F56495}"/>
              </a:ext>
            </a:extLst>
          </p:cNvPr>
          <p:cNvSpPr>
            <a:spLocks noGrp="1"/>
          </p:cNvSpPr>
          <p:nvPr>
            <p:ph type="sldNum" sz="quarter" idx="12"/>
          </p:nvPr>
        </p:nvSpPr>
        <p:spPr/>
        <p:txBody>
          <a:bodyPr/>
          <a:lstStyle/>
          <a:p>
            <a:fld id="{A5DD7B94-D72E-6E43-8F1F-692E73757ACE}" type="slidenum">
              <a:rPr lang="en-US" smtClean="0"/>
              <a:t>‹#›</a:t>
            </a:fld>
            <a:endParaRPr lang="en-US"/>
          </a:p>
        </p:txBody>
      </p:sp>
    </p:spTree>
    <p:extLst>
      <p:ext uri="{BB962C8B-B14F-4D97-AF65-F5344CB8AC3E}">
        <p14:creationId xmlns:p14="http://schemas.microsoft.com/office/powerpoint/2010/main" val="2121399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F8252-A626-4284-B4C6-3946F60872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C9B5D0-A902-5AB6-C98B-92F583B141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3A5C8D-B88C-65C9-A36F-8AA32DF2DA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A20320-A06E-A8E2-EFE3-A8158D38BC9E}"/>
              </a:ext>
            </a:extLst>
          </p:cNvPr>
          <p:cNvSpPr>
            <a:spLocks noGrp="1"/>
          </p:cNvSpPr>
          <p:nvPr>
            <p:ph type="dt" sz="half" idx="10"/>
          </p:nvPr>
        </p:nvSpPr>
        <p:spPr/>
        <p:txBody>
          <a:bodyPr/>
          <a:lstStyle/>
          <a:p>
            <a:fld id="{11469AE9-A546-D745-923B-EB3B2281E21B}" type="datetimeFigureOut">
              <a:rPr lang="en-US" smtClean="0"/>
              <a:t>8/24/24</a:t>
            </a:fld>
            <a:endParaRPr lang="en-US"/>
          </a:p>
        </p:txBody>
      </p:sp>
      <p:sp>
        <p:nvSpPr>
          <p:cNvPr id="6" name="Footer Placeholder 5">
            <a:extLst>
              <a:ext uri="{FF2B5EF4-FFF2-40B4-BE49-F238E27FC236}">
                <a16:creationId xmlns:a16="http://schemas.microsoft.com/office/drawing/2014/main" id="{16B21071-A661-7C93-55AE-CA622DED2E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74D6F3-617B-2EC5-9629-55940C100603}"/>
              </a:ext>
            </a:extLst>
          </p:cNvPr>
          <p:cNvSpPr>
            <a:spLocks noGrp="1"/>
          </p:cNvSpPr>
          <p:nvPr>
            <p:ph type="sldNum" sz="quarter" idx="12"/>
          </p:nvPr>
        </p:nvSpPr>
        <p:spPr/>
        <p:txBody>
          <a:bodyPr/>
          <a:lstStyle/>
          <a:p>
            <a:fld id="{A5DD7B94-D72E-6E43-8F1F-692E73757ACE}" type="slidenum">
              <a:rPr lang="en-US" smtClean="0"/>
              <a:t>‹#›</a:t>
            </a:fld>
            <a:endParaRPr lang="en-US"/>
          </a:p>
        </p:txBody>
      </p:sp>
    </p:spTree>
    <p:extLst>
      <p:ext uri="{BB962C8B-B14F-4D97-AF65-F5344CB8AC3E}">
        <p14:creationId xmlns:p14="http://schemas.microsoft.com/office/powerpoint/2010/main" val="539133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24E5B5-DF4E-16B0-3CE9-97C9378CE1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C7E701-E988-C27D-5B5B-8CF4E86B85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489FD4-8075-DCA1-5B16-93418B71E4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469AE9-A546-D745-923B-EB3B2281E21B}" type="datetimeFigureOut">
              <a:rPr lang="en-US" smtClean="0"/>
              <a:t>8/24/24</a:t>
            </a:fld>
            <a:endParaRPr lang="en-US"/>
          </a:p>
        </p:txBody>
      </p:sp>
      <p:sp>
        <p:nvSpPr>
          <p:cNvPr id="5" name="Footer Placeholder 4">
            <a:extLst>
              <a:ext uri="{FF2B5EF4-FFF2-40B4-BE49-F238E27FC236}">
                <a16:creationId xmlns:a16="http://schemas.microsoft.com/office/drawing/2014/main" id="{16BA7373-4207-2D79-E5F1-582E044157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AC83A0-728C-0460-6CDE-CFFE50432C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DD7B94-D72E-6E43-8F1F-692E73757ACE}" type="slidenum">
              <a:rPr lang="en-US" smtClean="0"/>
              <a:t>‹#›</a:t>
            </a:fld>
            <a:endParaRPr lang="en-US"/>
          </a:p>
        </p:txBody>
      </p:sp>
    </p:spTree>
    <p:extLst>
      <p:ext uri="{BB962C8B-B14F-4D97-AF65-F5344CB8AC3E}">
        <p14:creationId xmlns:p14="http://schemas.microsoft.com/office/powerpoint/2010/main" val="2483737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9A01-10F8-73D6-4A15-EDC33FA969BA}"/>
              </a:ext>
            </a:extLst>
          </p:cNvPr>
          <p:cNvSpPr>
            <a:spLocks noGrp="1"/>
          </p:cNvSpPr>
          <p:nvPr>
            <p:ph type="ctrTitle"/>
          </p:nvPr>
        </p:nvSpPr>
        <p:spPr/>
        <p:txBody>
          <a:bodyPr>
            <a:normAutofit/>
          </a:bodyPr>
          <a:lstStyle/>
          <a:p>
            <a:r>
              <a:rPr lang="en-US" dirty="0"/>
              <a:t>Practical considerations when collecting OPM data</a:t>
            </a:r>
          </a:p>
        </p:txBody>
      </p:sp>
      <p:sp>
        <p:nvSpPr>
          <p:cNvPr id="3" name="Subtitle 2">
            <a:extLst>
              <a:ext uri="{FF2B5EF4-FFF2-40B4-BE49-F238E27FC236}">
                <a16:creationId xmlns:a16="http://schemas.microsoft.com/office/drawing/2014/main" id="{B63A48BF-26E2-5304-AE80-0655476CC431}"/>
              </a:ext>
            </a:extLst>
          </p:cNvPr>
          <p:cNvSpPr>
            <a:spLocks noGrp="1"/>
          </p:cNvSpPr>
          <p:nvPr>
            <p:ph type="subTitle" idx="1"/>
          </p:nvPr>
        </p:nvSpPr>
        <p:spPr/>
        <p:txBody>
          <a:bodyPr/>
          <a:lstStyle/>
          <a:p>
            <a:r>
              <a:rPr lang="en-US" dirty="0"/>
              <a:t>Teresa Cheung, PhD</a:t>
            </a:r>
          </a:p>
          <a:p>
            <a:r>
              <a:rPr lang="en-US" dirty="0"/>
              <a:t>Fraser Health Authority &amp; Simon Fraser University</a:t>
            </a:r>
          </a:p>
        </p:txBody>
      </p:sp>
    </p:spTree>
    <p:extLst>
      <p:ext uri="{BB962C8B-B14F-4D97-AF65-F5344CB8AC3E}">
        <p14:creationId xmlns:p14="http://schemas.microsoft.com/office/powerpoint/2010/main" val="2413130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BFB6-F583-7DD7-2D4C-97352FE333FC}"/>
              </a:ext>
            </a:extLst>
          </p:cNvPr>
          <p:cNvSpPr>
            <a:spLocks noGrp="1"/>
          </p:cNvSpPr>
          <p:nvPr>
            <p:ph type="title"/>
          </p:nvPr>
        </p:nvSpPr>
        <p:spPr/>
        <p:txBody>
          <a:bodyPr>
            <a:normAutofit/>
          </a:bodyPr>
          <a:lstStyle/>
          <a:p>
            <a:r>
              <a:rPr lang="en-US" sz="3600" dirty="0">
                <a:solidFill>
                  <a:schemeClr val="accent1"/>
                </a:solidFill>
              </a:rPr>
              <a:t>Single precision data formats may not be good enough for OPM data</a:t>
            </a:r>
            <a:endParaRPr lang="en-US" sz="3600" dirty="0"/>
          </a:p>
        </p:txBody>
      </p:sp>
      <p:sp>
        <p:nvSpPr>
          <p:cNvPr id="3" name="Content Placeholder 2">
            <a:extLst>
              <a:ext uri="{FF2B5EF4-FFF2-40B4-BE49-F238E27FC236}">
                <a16:creationId xmlns:a16="http://schemas.microsoft.com/office/drawing/2014/main" id="{173E5C42-60C4-D6C0-A1DC-C7AB6E14D2A7}"/>
              </a:ext>
            </a:extLst>
          </p:cNvPr>
          <p:cNvSpPr>
            <a:spLocks noGrp="1"/>
          </p:cNvSpPr>
          <p:nvPr>
            <p:ph idx="1"/>
          </p:nvPr>
        </p:nvSpPr>
        <p:spPr/>
        <p:txBody>
          <a:bodyPr/>
          <a:lstStyle/>
          <a:p>
            <a:r>
              <a:rPr lang="en-US" dirty="0"/>
              <a:t>I have participated in measuring MEG in Earth’s field and even within a shield, I have observed swings around +/- 150 </a:t>
            </a:r>
            <a:r>
              <a:rPr lang="en-US" dirty="0" err="1"/>
              <a:t>nT.</a:t>
            </a:r>
            <a:endParaRPr lang="en-US" dirty="0"/>
          </a:p>
          <a:p>
            <a:endParaRPr lang="en-US" dirty="0"/>
          </a:p>
        </p:txBody>
      </p:sp>
      <p:pic>
        <p:nvPicPr>
          <p:cNvPr id="4" name="Content Placeholder 6" descr="A graph showing a sound wave&#10;&#10;Description automatically generated">
            <a:extLst>
              <a:ext uri="{FF2B5EF4-FFF2-40B4-BE49-F238E27FC236}">
                <a16:creationId xmlns:a16="http://schemas.microsoft.com/office/drawing/2014/main" id="{1FFAE217-8D11-9D8A-96D0-CD3CF38E6032}"/>
              </a:ext>
            </a:extLst>
          </p:cNvPr>
          <p:cNvPicPr>
            <a:picLocks noChangeAspect="1"/>
          </p:cNvPicPr>
          <p:nvPr/>
        </p:nvPicPr>
        <p:blipFill>
          <a:blip r:embed="rId2"/>
          <a:stretch>
            <a:fillRect/>
          </a:stretch>
        </p:blipFill>
        <p:spPr>
          <a:xfrm>
            <a:off x="838200" y="3062580"/>
            <a:ext cx="3768469" cy="2707915"/>
          </a:xfrm>
          <a:prstGeom prst="rect">
            <a:avLst/>
          </a:prstGeom>
        </p:spPr>
      </p:pic>
      <p:pic>
        <p:nvPicPr>
          <p:cNvPr id="5" name="Picture 4" descr="A diagram of a medical diagram&#10;&#10;Description automatically generated">
            <a:extLst>
              <a:ext uri="{FF2B5EF4-FFF2-40B4-BE49-F238E27FC236}">
                <a16:creationId xmlns:a16="http://schemas.microsoft.com/office/drawing/2014/main" id="{C309F62A-78BA-C588-A5CC-162F337E9005}"/>
              </a:ext>
            </a:extLst>
          </p:cNvPr>
          <p:cNvPicPr>
            <a:picLocks noChangeAspect="1"/>
          </p:cNvPicPr>
          <p:nvPr/>
        </p:nvPicPr>
        <p:blipFill>
          <a:blip r:embed="rId3"/>
          <a:stretch>
            <a:fillRect/>
          </a:stretch>
        </p:blipFill>
        <p:spPr>
          <a:xfrm>
            <a:off x="4606669" y="2874736"/>
            <a:ext cx="4418357" cy="3236913"/>
          </a:xfrm>
          <a:prstGeom prst="rect">
            <a:avLst/>
          </a:prstGeom>
        </p:spPr>
      </p:pic>
      <p:sp>
        <p:nvSpPr>
          <p:cNvPr id="6" name="TextBox 5">
            <a:extLst>
              <a:ext uri="{FF2B5EF4-FFF2-40B4-BE49-F238E27FC236}">
                <a16:creationId xmlns:a16="http://schemas.microsoft.com/office/drawing/2014/main" id="{B326170C-7656-435E-852C-CAE0E74C7A7A}"/>
              </a:ext>
            </a:extLst>
          </p:cNvPr>
          <p:cNvSpPr txBox="1"/>
          <p:nvPr/>
        </p:nvSpPr>
        <p:spPr>
          <a:xfrm>
            <a:off x="8846033" y="3082440"/>
            <a:ext cx="2268124" cy="2462213"/>
          </a:xfrm>
          <a:prstGeom prst="rect">
            <a:avLst/>
          </a:prstGeom>
          <a:noFill/>
        </p:spPr>
        <p:txBody>
          <a:bodyPr wrap="square" rtlCol="0">
            <a:spAutoFit/>
          </a:bodyPr>
          <a:lstStyle/>
          <a:p>
            <a:r>
              <a:rPr lang="en-US" sz="1400" dirty="0"/>
              <a:t>The participant was standing and asked to do some random movements from 0 to 150 seconds.</a:t>
            </a:r>
          </a:p>
          <a:p>
            <a:r>
              <a:rPr lang="en-US" sz="1400" dirty="0"/>
              <a:t>Then the participant was asked to do some specific movements – repeating the same action for about 40 repetitions pausing and then doing a different set of repetitions.</a:t>
            </a:r>
          </a:p>
        </p:txBody>
      </p:sp>
    </p:spTree>
    <p:extLst>
      <p:ext uri="{BB962C8B-B14F-4D97-AF65-F5344CB8AC3E}">
        <p14:creationId xmlns:p14="http://schemas.microsoft.com/office/powerpoint/2010/main" val="1893553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787370D-A013-FCB4-FFF3-4E43DAC7DA5C}"/>
              </a:ext>
            </a:extLst>
          </p:cNvPr>
          <p:cNvSpPr>
            <a:spLocks noGrp="1"/>
          </p:cNvSpPr>
          <p:nvPr>
            <p:ph type="title"/>
          </p:nvPr>
        </p:nvSpPr>
        <p:spPr/>
        <p:txBody>
          <a:bodyPr>
            <a:normAutofit/>
          </a:bodyPr>
          <a:lstStyle/>
          <a:p>
            <a:r>
              <a:rPr lang="en-US" sz="3600" dirty="0">
                <a:solidFill>
                  <a:schemeClr val="accent1"/>
                </a:solidFill>
              </a:rPr>
              <a:t>Single precision data formats may not be good enough for OPM data</a:t>
            </a:r>
          </a:p>
        </p:txBody>
      </p:sp>
      <p:sp>
        <p:nvSpPr>
          <p:cNvPr id="7" name="TextBox 6">
            <a:extLst>
              <a:ext uri="{FF2B5EF4-FFF2-40B4-BE49-F238E27FC236}">
                <a16:creationId xmlns:a16="http://schemas.microsoft.com/office/drawing/2014/main" id="{C99C41D4-BC56-F7CF-E8AC-D1F7C78CB03F}"/>
              </a:ext>
            </a:extLst>
          </p:cNvPr>
          <p:cNvSpPr txBox="1"/>
          <p:nvPr/>
        </p:nvSpPr>
        <p:spPr>
          <a:xfrm>
            <a:off x="620488" y="2525487"/>
            <a:ext cx="11506202" cy="4247317"/>
          </a:xfrm>
          <a:prstGeom prst="rect">
            <a:avLst/>
          </a:prstGeom>
          <a:noFill/>
        </p:spPr>
        <p:txBody>
          <a:bodyPr wrap="square">
            <a:spAutoFit/>
          </a:bodyPr>
          <a:lstStyle/>
          <a:p>
            <a:r>
              <a:rPr lang="en-US" dirty="0"/>
              <a:t>Let’s assume we save in single precision float = 32 bits</a:t>
            </a:r>
          </a:p>
          <a:p>
            <a:r>
              <a:rPr lang="en-US" dirty="0"/>
              <a:t>1 bit = sign </a:t>
            </a:r>
          </a:p>
          <a:p>
            <a:r>
              <a:rPr lang="en-US" dirty="0"/>
              <a:t>8 bits = exponent</a:t>
            </a:r>
          </a:p>
          <a:p>
            <a:r>
              <a:rPr lang="en-US" dirty="0"/>
              <a:t>23 bits = mantissa (decimal part)</a:t>
            </a:r>
          </a:p>
          <a:p>
            <a:endParaRPr lang="en-US" dirty="0"/>
          </a:p>
          <a:p>
            <a:r>
              <a:rPr lang="en-US" dirty="0"/>
              <a:t>The exponent part tells us the range of numbers we can have which roughly range between 1e38 to 1e-38</a:t>
            </a:r>
          </a:p>
          <a:p>
            <a:r>
              <a:rPr lang="en-US" dirty="0"/>
              <a:t>BUT, the precision is dictated by the 23-bit mantissa, which gives you roughly 7 decimal places of precision.</a:t>
            </a:r>
          </a:p>
          <a:p>
            <a:endParaRPr lang="en-US" dirty="0"/>
          </a:p>
          <a:p>
            <a:endParaRPr lang="en-US" dirty="0"/>
          </a:p>
          <a:p>
            <a:r>
              <a:rPr lang="en-US" dirty="0"/>
              <a:t>EXAMPLE: if you have 150 </a:t>
            </a:r>
            <a:r>
              <a:rPr lang="en-US" dirty="0" err="1"/>
              <a:t>nT</a:t>
            </a:r>
            <a:r>
              <a:rPr lang="en-US" dirty="0"/>
              <a:t> = 150 e-9 = 1.5 e-7 -&gt; 1.5e(-7-7) = 1.5e-14 = 15 </a:t>
            </a:r>
            <a:r>
              <a:rPr lang="en-US" dirty="0" err="1"/>
              <a:t>fT</a:t>
            </a:r>
            <a:endParaRPr lang="en-US" dirty="0"/>
          </a:p>
          <a:p>
            <a:r>
              <a:rPr lang="en-US" dirty="0"/>
              <a:t>So the digital noise is around the noise floor of an OPM sensor if we have swings in the data that reach 150nT.</a:t>
            </a:r>
          </a:p>
          <a:p>
            <a:endParaRPr lang="en-US" dirty="0"/>
          </a:p>
          <a:p>
            <a:endParaRPr lang="en-US" dirty="0"/>
          </a:p>
          <a:p>
            <a:endParaRPr lang="en-US" dirty="0"/>
          </a:p>
          <a:p>
            <a:r>
              <a:rPr lang="en-US" dirty="0"/>
              <a:t> </a:t>
            </a:r>
          </a:p>
        </p:txBody>
      </p:sp>
      <p:sp>
        <p:nvSpPr>
          <p:cNvPr id="8" name="TextBox 7">
            <a:extLst>
              <a:ext uri="{FF2B5EF4-FFF2-40B4-BE49-F238E27FC236}">
                <a16:creationId xmlns:a16="http://schemas.microsoft.com/office/drawing/2014/main" id="{ADC96033-EA91-7671-3336-77177B5DDF3E}"/>
              </a:ext>
            </a:extLst>
          </p:cNvPr>
          <p:cNvSpPr txBox="1"/>
          <p:nvPr/>
        </p:nvSpPr>
        <p:spPr>
          <a:xfrm>
            <a:off x="620488" y="1977850"/>
            <a:ext cx="10178142" cy="369332"/>
          </a:xfrm>
          <a:prstGeom prst="rect">
            <a:avLst/>
          </a:prstGeom>
          <a:noFill/>
        </p:spPr>
        <p:txBody>
          <a:bodyPr wrap="square" rtlCol="0">
            <a:spAutoFit/>
          </a:bodyPr>
          <a:lstStyle/>
          <a:p>
            <a:r>
              <a:rPr lang="en-US" dirty="0"/>
              <a:t>Let’s see smallest decimal place a single precision number could achieve if we start with a signal at 150nT</a:t>
            </a:r>
          </a:p>
        </p:txBody>
      </p:sp>
    </p:spTree>
    <p:extLst>
      <p:ext uri="{BB962C8B-B14F-4D97-AF65-F5344CB8AC3E}">
        <p14:creationId xmlns:p14="http://schemas.microsoft.com/office/powerpoint/2010/main" val="2690310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E59EB-036C-251A-C725-A9F55CBBCB64}"/>
              </a:ext>
            </a:extLst>
          </p:cNvPr>
          <p:cNvSpPr>
            <a:spLocks noGrp="1"/>
          </p:cNvSpPr>
          <p:nvPr>
            <p:ph type="title"/>
          </p:nvPr>
        </p:nvSpPr>
        <p:spPr/>
        <p:txBody>
          <a:bodyPr>
            <a:normAutofit/>
          </a:bodyPr>
          <a:lstStyle/>
          <a:p>
            <a:r>
              <a:rPr lang="en-US" sz="3600" dirty="0">
                <a:solidFill>
                  <a:schemeClr val="accent1"/>
                </a:solidFill>
              </a:rPr>
              <a:t>Single precision data formats may not be good enough for OPM data</a:t>
            </a:r>
          </a:p>
        </p:txBody>
      </p:sp>
      <p:sp>
        <p:nvSpPr>
          <p:cNvPr id="3" name="Content Placeholder 2">
            <a:extLst>
              <a:ext uri="{FF2B5EF4-FFF2-40B4-BE49-F238E27FC236}">
                <a16:creationId xmlns:a16="http://schemas.microsoft.com/office/drawing/2014/main" id="{3B64A3F5-4DE7-7E33-586C-F208FFDE4A76}"/>
              </a:ext>
            </a:extLst>
          </p:cNvPr>
          <p:cNvSpPr>
            <a:spLocks noGrp="1"/>
          </p:cNvSpPr>
          <p:nvPr>
            <p:ph idx="1"/>
          </p:nvPr>
        </p:nvSpPr>
        <p:spPr/>
        <p:txBody>
          <a:bodyPr>
            <a:normAutofit/>
          </a:bodyPr>
          <a:lstStyle/>
          <a:p>
            <a:r>
              <a:rPr lang="en-US" dirty="0"/>
              <a:t>If the data swings are too big, the data may rail (fixed precision), or you introduce digital noise (floating point)</a:t>
            </a:r>
          </a:p>
          <a:p>
            <a:r>
              <a:rPr lang="en-US" dirty="0"/>
              <a:t>Be aware of the size of the signals. You may see increased noise in your data as a result of the higher digital noise.</a:t>
            </a:r>
          </a:p>
          <a:p>
            <a:r>
              <a:rPr lang="en-US" dirty="0">
                <a:solidFill>
                  <a:srgbClr val="FF0000"/>
                </a:solidFill>
              </a:rPr>
              <a:t>Message to the MEG software programmers: Perhaps we should adopt saving double precision data (MNE has this option)</a:t>
            </a:r>
          </a:p>
        </p:txBody>
      </p:sp>
    </p:spTree>
    <p:extLst>
      <p:ext uri="{BB962C8B-B14F-4D97-AF65-F5344CB8AC3E}">
        <p14:creationId xmlns:p14="http://schemas.microsoft.com/office/powerpoint/2010/main" val="567336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01181-589D-06B1-3A41-AF8168544F0D}"/>
              </a:ext>
            </a:extLst>
          </p:cNvPr>
          <p:cNvSpPr>
            <a:spLocks noGrp="1"/>
          </p:cNvSpPr>
          <p:nvPr>
            <p:ph type="title"/>
          </p:nvPr>
        </p:nvSpPr>
        <p:spPr/>
        <p:txBody>
          <a:bodyPr/>
          <a:lstStyle/>
          <a:p>
            <a:r>
              <a:rPr lang="en-US" dirty="0"/>
              <a:t>Source localization</a:t>
            </a:r>
          </a:p>
        </p:txBody>
      </p:sp>
      <p:sp>
        <p:nvSpPr>
          <p:cNvPr id="3" name="Content Placeholder 2">
            <a:extLst>
              <a:ext uri="{FF2B5EF4-FFF2-40B4-BE49-F238E27FC236}">
                <a16:creationId xmlns:a16="http://schemas.microsoft.com/office/drawing/2014/main" id="{0CA1AD64-8775-6FAB-FAA3-EF70DCE40AE0}"/>
              </a:ext>
            </a:extLst>
          </p:cNvPr>
          <p:cNvSpPr>
            <a:spLocks noGrp="1"/>
          </p:cNvSpPr>
          <p:nvPr>
            <p:ph idx="1"/>
          </p:nvPr>
        </p:nvSpPr>
        <p:spPr/>
        <p:txBody>
          <a:bodyPr/>
          <a:lstStyle/>
          <a:p>
            <a:r>
              <a:rPr lang="en-US" dirty="0"/>
              <a:t>Sensors are in head coordinates. </a:t>
            </a:r>
          </a:p>
          <a:p>
            <a:r>
              <a:rPr lang="en-US" dirty="0"/>
              <a:t>Coordinates of conductor model is in head coordinates.</a:t>
            </a:r>
          </a:p>
        </p:txBody>
      </p:sp>
      <p:sp>
        <p:nvSpPr>
          <p:cNvPr id="4" name="TextBox 3">
            <a:extLst>
              <a:ext uri="{FF2B5EF4-FFF2-40B4-BE49-F238E27FC236}">
                <a16:creationId xmlns:a16="http://schemas.microsoft.com/office/drawing/2014/main" id="{1BFB8328-539F-6D04-721C-E63A8618E622}"/>
              </a:ext>
            </a:extLst>
          </p:cNvPr>
          <p:cNvSpPr txBox="1"/>
          <p:nvPr/>
        </p:nvSpPr>
        <p:spPr>
          <a:xfrm>
            <a:off x="729343" y="283029"/>
            <a:ext cx="1403910" cy="369332"/>
          </a:xfrm>
          <a:prstGeom prst="rect">
            <a:avLst/>
          </a:prstGeom>
          <a:noFill/>
        </p:spPr>
        <p:txBody>
          <a:bodyPr wrap="none" rtlCol="0">
            <a:spAutoFit/>
          </a:bodyPr>
          <a:lstStyle/>
          <a:p>
            <a:r>
              <a:rPr lang="en-US" dirty="0"/>
              <a:t>Data analysis</a:t>
            </a:r>
          </a:p>
        </p:txBody>
      </p:sp>
    </p:spTree>
    <p:extLst>
      <p:ext uri="{BB962C8B-B14F-4D97-AF65-F5344CB8AC3E}">
        <p14:creationId xmlns:p14="http://schemas.microsoft.com/office/powerpoint/2010/main" val="2244340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93E43-9F82-77EE-FA22-F270BF3DE245}"/>
              </a:ext>
            </a:extLst>
          </p:cNvPr>
          <p:cNvSpPr>
            <a:spLocks noGrp="1"/>
          </p:cNvSpPr>
          <p:nvPr>
            <p:ph type="title"/>
          </p:nvPr>
        </p:nvSpPr>
        <p:spPr/>
        <p:txBody>
          <a:bodyPr/>
          <a:lstStyle/>
          <a:p>
            <a:r>
              <a:rPr lang="en-US" dirty="0"/>
              <a:t>Noise covariance</a:t>
            </a:r>
            <a:br>
              <a:rPr lang="en-US" dirty="0"/>
            </a:br>
            <a:endParaRPr lang="en-US" dirty="0"/>
          </a:p>
        </p:txBody>
      </p:sp>
      <p:sp>
        <p:nvSpPr>
          <p:cNvPr id="3" name="Content Placeholder 2">
            <a:extLst>
              <a:ext uri="{FF2B5EF4-FFF2-40B4-BE49-F238E27FC236}">
                <a16:creationId xmlns:a16="http://schemas.microsoft.com/office/drawing/2014/main" id="{42E5C322-A751-C21B-0BB3-8A65A9B17BE6}"/>
              </a:ext>
            </a:extLst>
          </p:cNvPr>
          <p:cNvSpPr>
            <a:spLocks noGrp="1"/>
          </p:cNvSpPr>
          <p:nvPr>
            <p:ph idx="1"/>
          </p:nvPr>
        </p:nvSpPr>
        <p:spPr>
          <a:xfrm>
            <a:off x="838200" y="1182757"/>
            <a:ext cx="10515600" cy="5490186"/>
          </a:xfrm>
        </p:spPr>
        <p:txBody>
          <a:bodyPr>
            <a:normAutofit fontScale="92500" lnSpcReduction="10000"/>
          </a:bodyPr>
          <a:lstStyle/>
          <a:p>
            <a:r>
              <a:rPr lang="en-CA" dirty="0">
                <a:solidFill>
                  <a:srgbClr val="212121"/>
                </a:solidFill>
                <a:latin typeface="Cambria" panose="02040503050406030204" pitchFamily="18" charset="0"/>
              </a:rPr>
              <a:t>N</a:t>
            </a:r>
            <a:r>
              <a:rPr lang="en-CA" b="0" i="0" dirty="0">
                <a:solidFill>
                  <a:srgbClr val="212121"/>
                </a:solidFill>
                <a:effectLst/>
                <a:latin typeface="Cambria" panose="02040503050406030204" pitchFamily="18" charset="0"/>
              </a:rPr>
              <a:t>oise covariance is used to </a:t>
            </a:r>
            <a:r>
              <a:rPr lang="en-CA" dirty="0">
                <a:solidFill>
                  <a:srgbClr val="212121"/>
                </a:solidFill>
                <a:latin typeface="Cambria" panose="02040503050406030204" pitchFamily="18" charset="0"/>
              </a:rPr>
              <a:t>spatially </a:t>
            </a:r>
            <a:r>
              <a:rPr lang="en-CA" b="0" i="0" dirty="0">
                <a:solidFill>
                  <a:srgbClr val="212121"/>
                </a:solidFill>
                <a:effectLst/>
                <a:latin typeface="Cambria" panose="02040503050406030204" pitchFamily="18" charset="0"/>
              </a:rPr>
              <a:t>whiten the data to suppress between-sensor-correlations in the noise and applied prior to source modeling</a:t>
            </a:r>
            <a:endParaRPr lang="en-US" dirty="0"/>
          </a:p>
          <a:p>
            <a:r>
              <a:rPr lang="en-US" dirty="0"/>
              <a:t>In the case of evoked data, you could collect some additional “resting” data by incorporating a longer baseline or a rest block during the evoked data collection</a:t>
            </a:r>
          </a:p>
          <a:p>
            <a:r>
              <a:rPr lang="en-US" dirty="0"/>
              <a:t>In the case of resting data, the empty room noise covariance is used</a:t>
            </a:r>
          </a:p>
          <a:p>
            <a:r>
              <a:rPr lang="en-US" dirty="0"/>
              <a:t>Cryo-MEG – the sensors have a fixed location</a:t>
            </a:r>
          </a:p>
          <a:p>
            <a:r>
              <a:rPr lang="en-US" dirty="0"/>
              <a:t>OPM channels and the helmet can be spatially different than when an empty room noise was collected.</a:t>
            </a:r>
            <a:endParaRPr lang="en-US" b="0" i="0" dirty="0">
              <a:solidFill>
                <a:srgbClr val="212121"/>
              </a:solidFill>
              <a:effectLst/>
              <a:latin typeface="Cambria" panose="02040503050406030204" pitchFamily="18" charset="0"/>
            </a:endParaRPr>
          </a:p>
          <a:p>
            <a:r>
              <a:rPr lang="en-CA" b="0" i="0" dirty="0">
                <a:solidFill>
                  <a:srgbClr val="212121"/>
                </a:solidFill>
                <a:effectLst/>
                <a:latin typeface="Cambria" panose="02040503050406030204" pitchFamily="18" charset="0"/>
              </a:rPr>
              <a:t> ?? So</a:t>
            </a:r>
            <a:r>
              <a:rPr lang="en-CA" dirty="0">
                <a:solidFill>
                  <a:srgbClr val="212121"/>
                </a:solidFill>
                <a:latin typeface="Cambria" panose="02040503050406030204" pitchFamily="18" charset="0"/>
              </a:rPr>
              <a:t>, what should we use for noise covariance in the case of resting data?</a:t>
            </a:r>
          </a:p>
          <a:p>
            <a:pPr lvl="1"/>
            <a:r>
              <a:rPr lang="en-CA" dirty="0">
                <a:solidFill>
                  <a:srgbClr val="212121"/>
                </a:solidFill>
                <a:latin typeface="Cambria" panose="02040503050406030204" pitchFamily="18" charset="0"/>
              </a:rPr>
              <a:t>? Estimate sensor noise and provide a diagonal matrix (SAM Beamformer does this)</a:t>
            </a:r>
            <a:br>
              <a:rPr lang="en-CA" b="0" i="0" dirty="0">
                <a:solidFill>
                  <a:srgbClr val="212121"/>
                </a:solidFill>
                <a:effectLst/>
                <a:latin typeface="Cambria" panose="02040503050406030204" pitchFamily="18" charset="0"/>
              </a:rPr>
            </a:br>
            <a:endParaRPr lang="en-US" dirty="0"/>
          </a:p>
        </p:txBody>
      </p:sp>
    </p:spTree>
    <p:extLst>
      <p:ext uri="{BB962C8B-B14F-4D97-AF65-F5344CB8AC3E}">
        <p14:creationId xmlns:p14="http://schemas.microsoft.com/office/powerpoint/2010/main" val="1122968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C33C4-C05B-D512-359E-5182EE6BC672}"/>
              </a:ext>
            </a:extLst>
          </p:cNvPr>
          <p:cNvSpPr>
            <a:spLocks noGrp="1"/>
          </p:cNvSpPr>
          <p:nvPr>
            <p:ph type="title"/>
          </p:nvPr>
        </p:nvSpPr>
        <p:spPr/>
        <p:txBody>
          <a:bodyPr/>
          <a:lstStyle/>
          <a:p>
            <a:r>
              <a:rPr lang="en-US" dirty="0"/>
              <a:t>AMM compared to 70 projector SSP (3.5 </a:t>
            </a:r>
            <a:r>
              <a:rPr lang="en-US" dirty="0" err="1"/>
              <a:t>hz</a:t>
            </a:r>
            <a:r>
              <a:rPr lang="en-US" dirty="0"/>
              <a:t> to 20 Hz)</a:t>
            </a:r>
          </a:p>
        </p:txBody>
      </p:sp>
      <p:pic>
        <p:nvPicPr>
          <p:cNvPr id="11" name="Picture 10" descr="A graph of colored lines&#10;&#10;Description automatically generated">
            <a:extLst>
              <a:ext uri="{FF2B5EF4-FFF2-40B4-BE49-F238E27FC236}">
                <a16:creationId xmlns:a16="http://schemas.microsoft.com/office/drawing/2014/main" id="{E6119EBE-3352-A922-60F7-0D54875986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7735" y="1934907"/>
            <a:ext cx="7772400" cy="3829878"/>
          </a:xfrm>
          <a:prstGeom prst="rect">
            <a:avLst/>
          </a:prstGeom>
        </p:spPr>
      </p:pic>
      <p:pic>
        <p:nvPicPr>
          <p:cNvPr id="13" name="Picture 12">
            <a:extLst>
              <a:ext uri="{FF2B5EF4-FFF2-40B4-BE49-F238E27FC236}">
                <a16:creationId xmlns:a16="http://schemas.microsoft.com/office/drawing/2014/main" id="{BC8C3CA2-B636-D46F-E154-D25F60E136E8}"/>
              </a:ext>
            </a:extLst>
          </p:cNvPr>
          <p:cNvPicPr>
            <a:picLocks noChangeAspect="1"/>
          </p:cNvPicPr>
          <p:nvPr/>
        </p:nvPicPr>
        <p:blipFill>
          <a:blip r:embed="rId4"/>
          <a:stretch>
            <a:fillRect/>
          </a:stretch>
        </p:blipFill>
        <p:spPr>
          <a:xfrm>
            <a:off x="0" y="1934907"/>
            <a:ext cx="5334000" cy="4000500"/>
          </a:xfrm>
          <a:prstGeom prst="rect">
            <a:avLst/>
          </a:prstGeom>
        </p:spPr>
      </p:pic>
      <p:sp>
        <p:nvSpPr>
          <p:cNvPr id="3" name="TextBox 2">
            <a:extLst>
              <a:ext uri="{FF2B5EF4-FFF2-40B4-BE49-F238E27FC236}">
                <a16:creationId xmlns:a16="http://schemas.microsoft.com/office/drawing/2014/main" id="{4E733C8A-9754-794F-27C1-932A7E6D19BA}"/>
              </a:ext>
            </a:extLst>
          </p:cNvPr>
          <p:cNvSpPr txBox="1"/>
          <p:nvPr/>
        </p:nvSpPr>
        <p:spPr>
          <a:xfrm>
            <a:off x="7262856" y="1628132"/>
            <a:ext cx="2274662" cy="369332"/>
          </a:xfrm>
          <a:prstGeom prst="rect">
            <a:avLst/>
          </a:prstGeom>
          <a:noFill/>
        </p:spPr>
        <p:txBody>
          <a:bodyPr wrap="none" rtlCol="0">
            <a:spAutoFit/>
          </a:bodyPr>
          <a:lstStyle/>
          <a:p>
            <a:r>
              <a:rPr lang="en-US" dirty="0"/>
              <a:t>SSP with 70 projectors</a:t>
            </a:r>
          </a:p>
        </p:txBody>
      </p:sp>
      <p:sp>
        <p:nvSpPr>
          <p:cNvPr id="4" name="TextBox 3">
            <a:extLst>
              <a:ext uri="{FF2B5EF4-FFF2-40B4-BE49-F238E27FC236}">
                <a16:creationId xmlns:a16="http://schemas.microsoft.com/office/drawing/2014/main" id="{8763D4DF-5DF2-1A11-2517-503F1AA30998}"/>
              </a:ext>
            </a:extLst>
          </p:cNvPr>
          <p:cNvSpPr txBox="1"/>
          <p:nvPr/>
        </p:nvSpPr>
        <p:spPr>
          <a:xfrm>
            <a:off x="1998133" y="1843088"/>
            <a:ext cx="2262158" cy="369332"/>
          </a:xfrm>
          <a:prstGeom prst="rect">
            <a:avLst/>
          </a:prstGeom>
          <a:noFill/>
        </p:spPr>
        <p:txBody>
          <a:bodyPr wrap="none" rtlCol="0">
            <a:spAutoFit/>
          </a:bodyPr>
          <a:lstStyle/>
          <a:p>
            <a:r>
              <a:rPr lang="en-US" dirty="0"/>
              <a:t>AMM – 5 Hz high pass</a:t>
            </a:r>
          </a:p>
        </p:txBody>
      </p:sp>
      <p:sp>
        <p:nvSpPr>
          <p:cNvPr id="5" name="TextBox 4">
            <a:extLst>
              <a:ext uri="{FF2B5EF4-FFF2-40B4-BE49-F238E27FC236}">
                <a16:creationId xmlns:a16="http://schemas.microsoft.com/office/drawing/2014/main" id="{7B0730DF-4BFB-D75E-A57F-C4695C940EE3}"/>
              </a:ext>
            </a:extLst>
          </p:cNvPr>
          <p:cNvSpPr txBox="1"/>
          <p:nvPr/>
        </p:nvSpPr>
        <p:spPr>
          <a:xfrm>
            <a:off x="1143000" y="6259286"/>
            <a:ext cx="1713931" cy="369332"/>
          </a:xfrm>
          <a:prstGeom prst="rect">
            <a:avLst/>
          </a:prstGeom>
          <a:noFill/>
        </p:spPr>
        <p:txBody>
          <a:bodyPr wrap="none" rtlCol="0">
            <a:spAutoFit/>
          </a:bodyPr>
          <a:lstStyle/>
          <a:p>
            <a:r>
              <a:rPr lang="en-US" dirty="0"/>
              <a:t>+/- 50 </a:t>
            </a:r>
            <a:r>
              <a:rPr lang="en-US" dirty="0" err="1"/>
              <a:t>nT</a:t>
            </a:r>
            <a:r>
              <a:rPr lang="en-US" dirty="0"/>
              <a:t> signals</a:t>
            </a:r>
          </a:p>
        </p:txBody>
      </p:sp>
      <p:sp>
        <p:nvSpPr>
          <p:cNvPr id="7" name="TextBox 6">
            <a:extLst>
              <a:ext uri="{FF2B5EF4-FFF2-40B4-BE49-F238E27FC236}">
                <a16:creationId xmlns:a16="http://schemas.microsoft.com/office/drawing/2014/main" id="{AF07FE18-AC7E-F427-F4F8-F2D7998284DC}"/>
              </a:ext>
            </a:extLst>
          </p:cNvPr>
          <p:cNvSpPr txBox="1"/>
          <p:nvPr/>
        </p:nvSpPr>
        <p:spPr>
          <a:xfrm>
            <a:off x="3322825" y="6259286"/>
            <a:ext cx="61395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AMM = </a:t>
            </a:r>
            <a:r>
              <a:rPr lang="en-CA" b="0" i="0" dirty="0">
                <a:solidFill>
                  <a:srgbClr val="191919"/>
                </a:solidFill>
                <a:effectLst/>
                <a:latin typeface="Lucida Sans" panose="020B0602030504020204" pitchFamily="34" charset="77"/>
              </a:rPr>
              <a:t>Adaptive Multipole Models</a:t>
            </a:r>
            <a:endParaRPr lang="en-US" u="sng" dirty="0"/>
          </a:p>
        </p:txBody>
      </p:sp>
    </p:spTree>
    <p:extLst>
      <p:ext uri="{BB962C8B-B14F-4D97-AF65-F5344CB8AC3E}">
        <p14:creationId xmlns:p14="http://schemas.microsoft.com/office/powerpoint/2010/main" val="2865496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60E933-AF21-5FA9-C67A-A4F077D352D2}"/>
              </a:ext>
            </a:extLst>
          </p:cNvPr>
          <p:cNvPicPr>
            <a:picLocks noChangeAspect="1"/>
          </p:cNvPicPr>
          <p:nvPr/>
        </p:nvPicPr>
        <p:blipFill>
          <a:blip r:embed="rId3"/>
          <a:stretch>
            <a:fillRect/>
          </a:stretch>
        </p:blipFill>
        <p:spPr>
          <a:xfrm>
            <a:off x="643467" y="915459"/>
            <a:ext cx="5291666" cy="5027081"/>
          </a:xfrm>
          <a:prstGeom prst="rect">
            <a:avLst/>
          </a:prstGeom>
        </p:spPr>
      </p:pic>
      <p:pic>
        <p:nvPicPr>
          <p:cNvPr id="9" name="Picture 8">
            <a:extLst>
              <a:ext uri="{FF2B5EF4-FFF2-40B4-BE49-F238E27FC236}">
                <a16:creationId xmlns:a16="http://schemas.microsoft.com/office/drawing/2014/main" id="{2DA58B51-8980-923B-8D1B-AF4B90C0821C}"/>
              </a:ext>
            </a:extLst>
          </p:cNvPr>
          <p:cNvPicPr>
            <a:picLocks noChangeAspect="1"/>
          </p:cNvPicPr>
          <p:nvPr/>
        </p:nvPicPr>
        <p:blipFill>
          <a:blip r:embed="rId4"/>
          <a:stretch>
            <a:fillRect/>
          </a:stretch>
        </p:blipFill>
        <p:spPr>
          <a:xfrm>
            <a:off x="6096000" y="2742303"/>
            <a:ext cx="4867405" cy="3614047"/>
          </a:xfrm>
          <a:prstGeom prst="rect">
            <a:avLst/>
          </a:prstGeom>
        </p:spPr>
      </p:pic>
      <p:sp>
        <p:nvSpPr>
          <p:cNvPr id="5" name="Slide Number Placeholder 4">
            <a:extLst>
              <a:ext uri="{FF2B5EF4-FFF2-40B4-BE49-F238E27FC236}">
                <a16:creationId xmlns:a16="http://schemas.microsoft.com/office/drawing/2014/main" id="{32F94694-8CA3-7F3A-CC99-BCBF6AF0533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0E6D768D-F159-4F4E-A282-577EB072A3B1}" type="slidenum">
              <a:rPr lang="en-US" smtClean="0"/>
              <a:pPr>
                <a:spcAft>
                  <a:spcPts val="600"/>
                </a:spcAft>
              </a:pPr>
              <a:t>2</a:t>
            </a:fld>
            <a:endParaRPr lang="en-US" dirty="0"/>
          </a:p>
        </p:txBody>
      </p:sp>
      <p:sp>
        <p:nvSpPr>
          <p:cNvPr id="2" name="TextBox 1">
            <a:extLst>
              <a:ext uri="{FF2B5EF4-FFF2-40B4-BE49-F238E27FC236}">
                <a16:creationId xmlns:a16="http://schemas.microsoft.com/office/drawing/2014/main" id="{A339391E-A241-25B6-91BA-309C4F29BD44}"/>
              </a:ext>
            </a:extLst>
          </p:cNvPr>
          <p:cNvSpPr txBox="1"/>
          <p:nvPr/>
        </p:nvSpPr>
        <p:spPr>
          <a:xfrm>
            <a:off x="321730" y="93930"/>
            <a:ext cx="8288869" cy="369332"/>
          </a:xfrm>
          <a:prstGeom prst="rect">
            <a:avLst/>
          </a:prstGeom>
          <a:noFill/>
        </p:spPr>
        <p:txBody>
          <a:bodyPr wrap="square">
            <a:spAutoFit/>
          </a:bodyPr>
          <a:lstStyle/>
          <a:p>
            <a:r>
              <a:rPr lang="en-US" dirty="0"/>
              <a:t>Participant setup</a:t>
            </a:r>
          </a:p>
        </p:txBody>
      </p:sp>
      <p:pic>
        <p:nvPicPr>
          <p:cNvPr id="3" name="Content Placeholder 10" descr="A person lying in a machine&#10;&#10;Description automatically generated">
            <a:extLst>
              <a:ext uri="{FF2B5EF4-FFF2-40B4-BE49-F238E27FC236}">
                <a16:creationId xmlns:a16="http://schemas.microsoft.com/office/drawing/2014/main" id="{90F6FC9B-D746-8B51-7A97-0C4ABA609B30}"/>
              </a:ext>
            </a:extLst>
          </p:cNvPr>
          <p:cNvPicPr>
            <a:picLocks noChangeAspect="1"/>
          </p:cNvPicPr>
          <p:nvPr/>
        </p:nvPicPr>
        <p:blipFill rotWithShape="1">
          <a:blip r:embed="rId5"/>
          <a:srcRect t="17659" r="-1" b="19971"/>
          <a:stretch/>
        </p:blipFill>
        <p:spPr>
          <a:xfrm>
            <a:off x="7932987" y="10"/>
            <a:ext cx="4259013" cy="3614047"/>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7" name="TextBox 6">
            <a:extLst>
              <a:ext uri="{FF2B5EF4-FFF2-40B4-BE49-F238E27FC236}">
                <a16:creationId xmlns:a16="http://schemas.microsoft.com/office/drawing/2014/main" id="{01B0DD19-2916-E721-2045-820A4772521D}"/>
              </a:ext>
            </a:extLst>
          </p:cNvPr>
          <p:cNvSpPr txBox="1"/>
          <p:nvPr/>
        </p:nvSpPr>
        <p:spPr>
          <a:xfrm>
            <a:off x="160869" y="6117739"/>
            <a:ext cx="6096000" cy="646331"/>
          </a:xfrm>
          <a:prstGeom prst="rect">
            <a:avLst/>
          </a:prstGeom>
          <a:noFill/>
        </p:spPr>
        <p:txBody>
          <a:bodyPr wrap="square">
            <a:spAutoFit/>
          </a:bodyPr>
          <a:lstStyle/>
          <a:p>
            <a:r>
              <a:rPr lang="en-CA" sz="1800" b="0" i="0" u="none" strike="noStrike" dirty="0">
                <a:solidFill>
                  <a:srgbClr val="000000"/>
                </a:solidFill>
                <a:effectLst/>
                <a:latin typeface="Arial" panose="020B0604020202020204" pitchFamily="34" charset="0"/>
              </a:rPr>
              <a:t>Setup is a little different and may be a little longer but still a lot shorter than EEG! </a:t>
            </a:r>
            <a:endParaRPr lang="en-US" dirty="0"/>
          </a:p>
        </p:txBody>
      </p:sp>
      <p:sp>
        <p:nvSpPr>
          <p:cNvPr id="11" name="TextBox 10">
            <a:extLst>
              <a:ext uri="{FF2B5EF4-FFF2-40B4-BE49-F238E27FC236}">
                <a16:creationId xmlns:a16="http://schemas.microsoft.com/office/drawing/2014/main" id="{B7CD3460-7476-B3F8-E546-241242F5EF16}"/>
              </a:ext>
            </a:extLst>
          </p:cNvPr>
          <p:cNvSpPr txBox="1"/>
          <p:nvPr/>
        </p:nvSpPr>
        <p:spPr>
          <a:xfrm>
            <a:off x="5936625" y="915459"/>
            <a:ext cx="2358290" cy="1477328"/>
          </a:xfrm>
          <a:prstGeom prst="rect">
            <a:avLst/>
          </a:prstGeom>
          <a:noFill/>
        </p:spPr>
        <p:txBody>
          <a:bodyPr wrap="square">
            <a:spAutoFit/>
          </a:bodyPr>
          <a:lstStyle/>
          <a:p>
            <a:r>
              <a:rPr lang="en-US" dirty="0"/>
              <a:t>If the sensors are moveable, reseating them could take longer if you have to take the participant out</a:t>
            </a:r>
          </a:p>
        </p:txBody>
      </p:sp>
    </p:spTree>
    <p:extLst>
      <p:ext uri="{BB962C8B-B14F-4D97-AF65-F5344CB8AC3E}">
        <p14:creationId xmlns:p14="http://schemas.microsoft.com/office/powerpoint/2010/main" val="1277622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E2BAF-EA54-3472-9900-AAA4DDD7C64C}"/>
              </a:ext>
            </a:extLst>
          </p:cNvPr>
          <p:cNvSpPr>
            <a:spLocks noGrp="1"/>
          </p:cNvSpPr>
          <p:nvPr>
            <p:ph type="title"/>
          </p:nvPr>
        </p:nvSpPr>
        <p:spPr/>
        <p:txBody>
          <a:bodyPr/>
          <a:lstStyle/>
          <a:p>
            <a:r>
              <a:rPr lang="en-US" dirty="0"/>
              <a:t>Sensor positions/coil definitions</a:t>
            </a:r>
          </a:p>
        </p:txBody>
      </p:sp>
      <p:sp>
        <p:nvSpPr>
          <p:cNvPr id="3" name="Content Placeholder 2">
            <a:extLst>
              <a:ext uri="{FF2B5EF4-FFF2-40B4-BE49-F238E27FC236}">
                <a16:creationId xmlns:a16="http://schemas.microsoft.com/office/drawing/2014/main" id="{FF3BA88B-33FC-F615-6D5E-0F7D69F398F5}"/>
              </a:ext>
            </a:extLst>
          </p:cNvPr>
          <p:cNvSpPr>
            <a:spLocks noGrp="1"/>
          </p:cNvSpPr>
          <p:nvPr>
            <p:ph idx="1"/>
          </p:nvPr>
        </p:nvSpPr>
        <p:spPr>
          <a:xfrm>
            <a:off x="391886" y="1324882"/>
            <a:ext cx="11234057" cy="3660775"/>
          </a:xfrm>
        </p:spPr>
        <p:txBody>
          <a:bodyPr>
            <a:normAutofit fontScale="55000" lnSpcReduction="20000"/>
          </a:bodyPr>
          <a:lstStyle/>
          <a:p>
            <a:r>
              <a:rPr lang="en-US" dirty="0"/>
              <a:t>In Cryo-MEG, these are fixed and pre-digitized at the factory</a:t>
            </a:r>
          </a:p>
          <a:p>
            <a:r>
              <a:rPr lang="en-US" dirty="0"/>
              <a:t>OPM helmets may have fixed sensor positions and orientations, or they may vary from scan to scan</a:t>
            </a:r>
          </a:p>
          <a:p>
            <a:pPr lvl="1"/>
            <a:r>
              <a:rPr lang="en-US" dirty="0"/>
              <a:t>This could be a result of helmet designs that allow the sensors to conform to head shape</a:t>
            </a:r>
          </a:p>
          <a:p>
            <a:pPr lvl="1"/>
            <a:r>
              <a:rPr lang="en-US" dirty="0"/>
              <a:t>In the case of scalar sensors, this could be a change in the direction of the bias field (scalar sensors are directed along the direction of the bias field, e.g. earth’s field)</a:t>
            </a:r>
          </a:p>
          <a:p>
            <a:r>
              <a:rPr lang="en-US" dirty="0"/>
              <a:t>Sensor locations need to be determined frequently</a:t>
            </a:r>
          </a:p>
          <a:p>
            <a:r>
              <a:rPr lang="en-US" dirty="0"/>
              <a:t>– optical scanning, physically measuring them, digitizing </a:t>
            </a:r>
          </a:p>
          <a:p>
            <a:r>
              <a:rPr lang="en-US" dirty="0"/>
              <a:t>- Localizing using some kind of coil configuration</a:t>
            </a:r>
          </a:p>
          <a:p>
            <a:endParaRPr lang="en-US" dirty="0"/>
          </a:p>
          <a:p>
            <a:r>
              <a:rPr lang="en-US" dirty="0"/>
              <a:t>Sensors may have different labels </a:t>
            </a:r>
          </a:p>
          <a:p>
            <a:r>
              <a:rPr lang="en-US" dirty="0"/>
              <a:t> Refer to location they are plugged into the electronics</a:t>
            </a:r>
          </a:p>
          <a:p>
            <a:pPr marL="285750" indent="-285750">
              <a:buFontTx/>
              <a:buChar char="-"/>
            </a:pPr>
            <a:r>
              <a:rPr lang="en-US" dirty="0"/>
              <a:t>Location in helmet</a:t>
            </a:r>
          </a:p>
          <a:p>
            <a:pPr marL="285750" indent="-285750">
              <a:buFontTx/>
              <a:buChar char="-"/>
            </a:pPr>
            <a:r>
              <a:rPr lang="en-US" dirty="0"/>
              <a:t>Their serial number</a:t>
            </a:r>
          </a:p>
          <a:p>
            <a:endParaRPr lang="en-US" dirty="0"/>
          </a:p>
          <a:p>
            <a:pPr lvl="1"/>
            <a:endParaRPr lang="en-US" dirty="0"/>
          </a:p>
          <a:p>
            <a:pPr lvl="1"/>
            <a:endParaRPr lang="en-US" dirty="0"/>
          </a:p>
        </p:txBody>
      </p:sp>
      <p:sp>
        <p:nvSpPr>
          <p:cNvPr id="5" name="TextBox 4">
            <a:extLst>
              <a:ext uri="{FF2B5EF4-FFF2-40B4-BE49-F238E27FC236}">
                <a16:creationId xmlns:a16="http://schemas.microsoft.com/office/drawing/2014/main" id="{89004421-8F79-4A6B-F884-A322C325708F}"/>
              </a:ext>
            </a:extLst>
          </p:cNvPr>
          <p:cNvSpPr txBox="1"/>
          <p:nvPr/>
        </p:nvSpPr>
        <p:spPr>
          <a:xfrm>
            <a:off x="315686" y="230188"/>
            <a:ext cx="6096000" cy="369332"/>
          </a:xfrm>
          <a:prstGeom prst="rect">
            <a:avLst/>
          </a:prstGeom>
          <a:noFill/>
        </p:spPr>
        <p:txBody>
          <a:bodyPr wrap="square">
            <a:spAutoFit/>
          </a:bodyPr>
          <a:lstStyle/>
          <a:p>
            <a:r>
              <a:rPr lang="en-US" dirty="0"/>
              <a:t>Data collection</a:t>
            </a:r>
          </a:p>
        </p:txBody>
      </p:sp>
      <p:pic>
        <p:nvPicPr>
          <p:cNvPr id="9" name="Picture 8" descr="A close up of a computer&#10;&#10;Description automatically generated">
            <a:extLst>
              <a:ext uri="{FF2B5EF4-FFF2-40B4-BE49-F238E27FC236}">
                <a16:creationId xmlns:a16="http://schemas.microsoft.com/office/drawing/2014/main" id="{74144254-E965-81D1-E7E9-7C03E8F3B1A9}"/>
              </a:ext>
            </a:extLst>
          </p:cNvPr>
          <p:cNvPicPr>
            <a:picLocks noChangeAspect="1"/>
          </p:cNvPicPr>
          <p:nvPr/>
        </p:nvPicPr>
        <p:blipFill>
          <a:blip r:embed="rId2"/>
          <a:stretch>
            <a:fillRect/>
          </a:stretch>
        </p:blipFill>
        <p:spPr>
          <a:xfrm rot="16200000">
            <a:off x="4571120" y="4006724"/>
            <a:ext cx="1887183" cy="3354992"/>
          </a:xfrm>
          <a:prstGeom prst="rect">
            <a:avLst/>
          </a:prstGeom>
        </p:spPr>
      </p:pic>
      <p:pic>
        <p:nvPicPr>
          <p:cNvPr id="10" name="Picture 9" descr="A circular object with many small squares&#10;&#10;Description automatically generated">
            <a:extLst>
              <a:ext uri="{FF2B5EF4-FFF2-40B4-BE49-F238E27FC236}">
                <a16:creationId xmlns:a16="http://schemas.microsoft.com/office/drawing/2014/main" id="{4700151F-9B93-F01A-1161-23E839AF6890}"/>
              </a:ext>
            </a:extLst>
          </p:cNvPr>
          <p:cNvPicPr>
            <a:picLocks noChangeAspect="1"/>
          </p:cNvPicPr>
          <p:nvPr/>
        </p:nvPicPr>
        <p:blipFill>
          <a:blip r:embed="rId3"/>
          <a:stretch>
            <a:fillRect/>
          </a:stretch>
        </p:blipFill>
        <p:spPr>
          <a:xfrm>
            <a:off x="1470137" y="4878779"/>
            <a:ext cx="2125966" cy="1948543"/>
          </a:xfrm>
          <a:prstGeom prst="rect">
            <a:avLst/>
          </a:prstGeom>
        </p:spPr>
      </p:pic>
      <p:pic>
        <p:nvPicPr>
          <p:cNvPr id="11" name="Picture 10">
            <a:extLst>
              <a:ext uri="{FF2B5EF4-FFF2-40B4-BE49-F238E27FC236}">
                <a16:creationId xmlns:a16="http://schemas.microsoft.com/office/drawing/2014/main" id="{0B9B9271-6020-947B-E31D-D8759130FD05}"/>
              </a:ext>
            </a:extLst>
          </p:cNvPr>
          <p:cNvPicPr>
            <a:picLocks noChangeAspect="1"/>
          </p:cNvPicPr>
          <p:nvPr/>
        </p:nvPicPr>
        <p:blipFill>
          <a:blip r:embed="rId4"/>
          <a:stretch>
            <a:fillRect/>
          </a:stretch>
        </p:blipFill>
        <p:spPr>
          <a:xfrm>
            <a:off x="7588156" y="4661648"/>
            <a:ext cx="7772400" cy="4836046"/>
          </a:xfrm>
          <a:prstGeom prst="rect">
            <a:avLst/>
          </a:prstGeom>
        </p:spPr>
      </p:pic>
    </p:spTree>
    <p:extLst>
      <p:ext uri="{BB962C8B-B14F-4D97-AF65-F5344CB8AC3E}">
        <p14:creationId xmlns:p14="http://schemas.microsoft.com/office/powerpoint/2010/main" val="3631484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E2BAF-EA54-3472-9900-AAA4DDD7C64C}"/>
              </a:ext>
            </a:extLst>
          </p:cNvPr>
          <p:cNvSpPr>
            <a:spLocks noGrp="1"/>
          </p:cNvSpPr>
          <p:nvPr>
            <p:ph type="title"/>
          </p:nvPr>
        </p:nvSpPr>
        <p:spPr/>
        <p:txBody>
          <a:bodyPr/>
          <a:lstStyle/>
          <a:p>
            <a:r>
              <a:rPr lang="en-US" dirty="0"/>
              <a:t>Sensor positions/coil definitions</a:t>
            </a:r>
          </a:p>
        </p:txBody>
      </p:sp>
      <p:sp>
        <p:nvSpPr>
          <p:cNvPr id="3" name="Content Placeholder 2">
            <a:extLst>
              <a:ext uri="{FF2B5EF4-FFF2-40B4-BE49-F238E27FC236}">
                <a16:creationId xmlns:a16="http://schemas.microsoft.com/office/drawing/2014/main" id="{FF3BA88B-33FC-F615-6D5E-0F7D69F398F5}"/>
              </a:ext>
            </a:extLst>
          </p:cNvPr>
          <p:cNvSpPr>
            <a:spLocks noGrp="1"/>
          </p:cNvSpPr>
          <p:nvPr>
            <p:ph idx="1"/>
          </p:nvPr>
        </p:nvSpPr>
        <p:spPr/>
        <p:txBody>
          <a:bodyPr>
            <a:normAutofit/>
          </a:bodyPr>
          <a:lstStyle/>
          <a:p>
            <a:endParaRPr lang="en-US" dirty="0"/>
          </a:p>
          <a:p>
            <a:r>
              <a:rPr lang="en-US" dirty="0"/>
              <a:t>In some cases, the location of a sensor cannot be found – so some sensors may not have valid locations</a:t>
            </a:r>
          </a:p>
          <a:p>
            <a:pPr lvl="1"/>
            <a:r>
              <a:rPr lang="en-US" dirty="0"/>
              <a:t>Could lead to problems with topologies, even if you mark the sensor as “bad”</a:t>
            </a:r>
          </a:p>
          <a:p>
            <a:pPr lvl="1"/>
            <a:r>
              <a:rPr lang="en-US" dirty="0"/>
              <a:t>delete the sensor or include exclude bad in topology scripts</a:t>
            </a:r>
          </a:p>
          <a:p>
            <a:r>
              <a:rPr lang="en-US" dirty="0" err="1"/>
              <a:t>mne</a:t>
            </a:r>
            <a:r>
              <a:rPr lang="en-US" dirty="0"/>
              <a:t> and </a:t>
            </a:r>
            <a:r>
              <a:rPr lang="en-US" dirty="0" err="1"/>
              <a:t>fif</a:t>
            </a:r>
            <a:r>
              <a:rPr lang="en-US" dirty="0"/>
              <a:t> format: the ”baseline” direction is defined in the coil definition file which assumes this baseline does not change from run to run, when the baseline can change from run to run, such as in the case of scalars, work-arounds need to be considered to accommodate.</a:t>
            </a:r>
          </a:p>
          <a:p>
            <a:pPr lvl="1"/>
            <a:endParaRPr lang="en-US" dirty="0"/>
          </a:p>
          <a:p>
            <a:pPr lvl="1"/>
            <a:endParaRPr lang="en-US" dirty="0"/>
          </a:p>
        </p:txBody>
      </p:sp>
      <p:sp>
        <p:nvSpPr>
          <p:cNvPr id="5" name="TextBox 4">
            <a:extLst>
              <a:ext uri="{FF2B5EF4-FFF2-40B4-BE49-F238E27FC236}">
                <a16:creationId xmlns:a16="http://schemas.microsoft.com/office/drawing/2014/main" id="{89004421-8F79-4A6B-F884-A322C325708F}"/>
              </a:ext>
            </a:extLst>
          </p:cNvPr>
          <p:cNvSpPr txBox="1"/>
          <p:nvPr/>
        </p:nvSpPr>
        <p:spPr>
          <a:xfrm>
            <a:off x="315686" y="230188"/>
            <a:ext cx="6096000" cy="369332"/>
          </a:xfrm>
          <a:prstGeom prst="rect">
            <a:avLst/>
          </a:prstGeom>
          <a:noFill/>
        </p:spPr>
        <p:txBody>
          <a:bodyPr wrap="square">
            <a:spAutoFit/>
          </a:bodyPr>
          <a:lstStyle/>
          <a:p>
            <a:r>
              <a:rPr lang="en-US" dirty="0"/>
              <a:t>Data collection</a:t>
            </a:r>
          </a:p>
        </p:txBody>
      </p:sp>
      <p:sp>
        <p:nvSpPr>
          <p:cNvPr id="6" name="TextBox 5">
            <a:extLst>
              <a:ext uri="{FF2B5EF4-FFF2-40B4-BE49-F238E27FC236}">
                <a16:creationId xmlns:a16="http://schemas.microsoft.com/office/drawing/2014/main" id="{D891A14A-75DA-A598-35E7-8D56741C5443}"/>
              </a:ext>
            </a:extLst>
          </p:cNvPr>
          <p:cNvSpPr txBox="1"/>
          <p:nvPr/>
        </p:nvSpPr>
        <p:spPr>
          <a:xfrm>
            <a:off x="838200" y="1367522"/>
            <a:ext cx="7990114" cy="646331"/>
          </a:xfrm>
          <a:prstGeom prst="rect">
            <a:avLst/>
          </a:prstGeom>
          <a:noFill/>
        </p:spPr>
        <p:txBody>
          <a:bodyPr wrap="square">
            <a:spAutoFit/>
          </a:bodyPr>
          <a:lstStyle/>
          <a:p>
            <a:r>
              <a:rPr lang="en-US" dirty="0"/>
              <a:t>Software available for MEG analysis may not be naturally set up to handle some of these differences</a:t>
            </a:r>
          </a:p>
        </p:txBody>
      </p:sp>
    </p:spTree>
    <p:extLst>
      <p:ext uri="{BB962C8B-B14F-4D97-AF65-F5344CB8AC3E}">
        <p14:creationId xmlns:p14="http://schemas.microsoft.com/office/powerpoint/2010/main" val="3966115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AEECD-7D25-77F8-445C-1F203AE6F694}"/>
              </a:ext>
            </a:extLst>
          </p:cNvPr>
          <p:cNvSpPr>
            <a:spLocks noGrp="1"/>
          </p:cNvSpPr>
          <p:nvPr>
            <p:ph type="title"/>
          </p:nvPr>
        </p:nvSpPr>
        <p:spPr/>
        <p:txBody>
          <a:bodyPr/>
          <a:lstStyle/>
          <a:p>
            <a:r>
              <a:rPr lang="en-US" dirty="0"/>
              <a:t>Coordinate frames</a:t>
            </a:r>
          </a:p>
        </p:txBody>
      </p:sp>
      <p:sp>
        <p:nvSpPr>
          <p:cNvPr id="5" name="Content Placeholder 2">
            <a:extLst>
              <a:ext uri="{FF2B5EF4-FFF2-40B4-BE49-F238E27FC236}">
                <a16:creationId xmlns:a16="http://schemas.microsoft.com/office/drawing/2014/main" id="{9A7E1076-F815-4D3C-3987-2292AFBDDF81}"/>
              </a:ext>
            </a:extLst>
          </p:cNvPr>
          <p:cNvSpPr>
            <a:spLocks noGrp="1"/>
          </p:cNvSpPr>
          <p:nvPr>
            <p:ph idx="1"/>
          </p:nvPr>
        </p:nvSpPr>
        <p:spPr>
          <a:xfrm>
            <a:off x="457200" y="1600200"/>
            <a:ext cx="4561114" cy="4691743"/>
          </a:xfrm>
        </p:spPr>
        <p:txBody>
          <a:bodyPr>
            <a:normAutofit/>
          </a:bodyPr>
          <a:lstStyle/>
          <a:p>
            <a:r>
              <a:rPr lang="en-US" dirty="0"/>
              <a:t>Fixed to the head</a:t>
            </a:r>
          </a:p>
          <a:p>
            <a:r>
              <a:rPr lang="en-US" dirty="0"/>
              <a:t>Fixed to the device because the head can be anywhere</a:t>
            </a:r>
          </a:p>
          <a:p>
            <a:r>
              <a:rPr lang="en-US" dirty="0">
                <a:solidFill>
                  <a:srgbClr val="FF0000"/>
                </a:solidFill>
              </a:rPr>
              <a:t>Fixed to panel coils or room – location of helmet </a:t>
            </a:r>
            <a:r>
              <a:rPr lang="en-US" dirty="0" err="1">
                <a:solidFill>
                  <a:srgbClr val="FF0000"/>
                </a:solidFill>
              </a:rPr>
              <a:t>wrt</a:t>
            </a:r>
            <a:r>
              <a:rPr lang="en-US" dirty="0">
                <a:solidFill>
                  <a:srgbClr val="FF0000"/>
                </a:solidFill>
              </a:rPr>
              <a:t> to the coils or room to track movement</a:t>
            </a:r>
          </a:p>
        </p:txBody>
      </p:sp>
      <p:grpSp>
        <p:nvGrpSpPr>
          <p:cNvPr id="29" name="Group 28">
            <a:extLst>
              <a:ext uri="{FF2B5EF4-FFF2-40B4-BE49-F238E27FC236}">
                <a16:creationId xmlns:a16="http://schemas.microsoft.com/office/drawing/2014/main" id="{47CF4514-A16E-1A22-A712-DADE947718CF}"/>
              </a:ext>
            </a:extLst>
          </p:cNvPr>
          <p:cNvGrpSpPr/>
          <p:nvPr/>
        </p:nvGrpSpPr>
        <p:grpSpPr>
          <a:xfrm>
            <a:off x="6567258" y="3531974"/>
            <a:ext cx="5029942" cy="3134850"/>
            <a:chOff x="6567258" y="3531974"/>
            <a:chExt cx="5029942" cy="3134850"/>
          </a:xfrm>
        </p:grpSpPr>
        <p:pic>
          <p:nvPicPr>
            <p:cNvPr id="6" name="Picture 5" descr="Screen Shot 2015-09-28 at 2.44.34 AM.png">
              <a:extLst>
                <a:ext uri="{FF2B5EF4-FFF2-40B4-BE49-F238E27FC236}">
                  <a16:creationId xmlns:a16="http://schemas.microsoft.com/office/drawing/2014/main" id="{748093F3-B749-75BB-C7C7-7CF6BB0BAF2E}"/>
                </a:ext>
              </a:extLst>
            </p:cNvPr>
            <p:cNvPicPr>
              <a:picLocks noChangeAspect="1"/>
            </p:cNvPicPr>
            <p:nvPr/>
          </p:nvPicPr>
          <p:blipFill>
            <a:blip r:embed="rId3"/>
            <a:stretch>
              <a:fillRect/>
            </a:stretch>
          </p:blipFill>
          <p:spPr>
            <a:xfrm>
              <a:off x="6567258" y="3982891"/>
              <a:ext cx="2722911" cy="2683933"/>
            </a:xfrm>
            <a:prstGeom prst="rect">
              <a:avLst/>
            </a:prstGeom>
          </p:spPr>
        </p:pic>
        <p:cxnSp>
          <p:nvCxnSpPr>
            <p:cNvPr id="7" name="Straight Arrow Connector 6">
              <a:extLst>
                <a:ext uri="{FF2B5EF4-FFF2-40B4-BE49-F238E27FC236}">
                  <a16:creationId xmlns:a16="http://schemas.microsoft.com/office/drawing/2014/main" id="{27D3FE1C-DB59-2847-59CF-249590FC886E}"/>
                </a:ext>
              </a:extLst>
            </p:cNvPr>
            <p:cNvCxnSpPr/>
            <p:nvPr/>
          </p:nvCxnSpPr>
          <p:spPr>
            <a:xfrm rot="16200000" flipV="1">
              <a:off x="7388384" y="3982890"/>
              <a:ext cx="901833"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811FF34C-0BE0-3D69-E4E4-A58176EA9149}"/>
                </a:ext>
              </a:extLst>
            </p:cNvPr>
            <p:cNvCxnSpPr/>
            <p:nvPr/>
          </p:nvCxnSpPr>
          <p:spPr>
            <a:xfrm rot="10800000">
              <a:off x="7191801" y="4433807"/>
              <a:ext cx="64749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5971A3F5-C30D-2499-5A5C-914C6ECFD833}"/>
                </a:ext>
              </a:extLst>
            </p:cNvPr>
            <p:cNvCxnSpPr/>
            <p:nvPr/>
          </p:nvCxnSpPr>
          <p:spPr>
            <a:xfrm>
              <a:off x="7839301" y="4433807"/>
              <a:ext cx="383167" cy="2753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BBB72D27-7098-836F-4767-5BBDC1FF91C5}"/>
                </a:ext>
              </a:extLst>
            </p:cNvPr>
            <p:cNvSpPr txBox="1"/>
            <p:nvPr/>
          </p:nvSpPr>
          <p:spPr>
            <a:xfrm>
              <a:off x="9569024" y="4249140"/>
              <a:ext cx="2028176" cy="646331"/>
            </a:xfrm>
            <a:prstGeom prst="rect">
              <a:avLst/>
            </a:prstGeom>
            <a:noFill/>
          </p:spPr>
          <p:txBody>
            <a:bodyPr wrap="square" rtlCol="0">
              <a:spAutoFit/>
            </a:bodyPr>
            <a:lstStyle/>
            <a:p>
              <a:r>
                <a:rPr lang="en-US" dirty="0"/>
                <a:t>CTF Dewar/device </a:t>
              </a:r>
              <a:r>
                <a:rPr lang="en-US" dirty="0" err="1"/>
                <a:t>coords</a:t>
              </a:r>
              <a:endParaRPr lang="en-US" dirty="0"/>
            </a:p>
          </p:txBody>
        </p:sp>
        <p:sp>
          <p:nvSpPr>
            <p:cNvPr id="11" name="TextBox 10">
              <a:extLst>
                <a:ext uri="{FF2B5EF4-FFF2-40B4-BE49-F238E27FC236}">
                  <a16:creationId xmlns:a16="http://schemas.microsoft.com/office/drawing/2014/main" id="{E25FBCFE-A447-C197-9234-05B7AC5C192A}"/>
                </a:ext>
              </a:extLst>
            </p:cNvPr>
            <p:cNvSpPr txBox="1"/>
            <p:nvPr/>
          </p:nvSpPr>
          <p:spPr>
            <a:xfrm>
              <a:off x="9569024" y="5667583"/>
              <a:ext cx="1355397" cy="369332"/>
            </a:xfrm>
            <a:prstGeom prst="rect">
              <a:avLst/>
            </a:prstGeom>
            <a:noFill/>
          </p:spPr>
          <p:txBody>
            <a:bodyPr wrap="none" rtlCol="0">
              <a:spAutoFit/>
            </a:bodyPr>
            <a:lstStyle/>
            <a:p>
              <a:r>
                <a:rPr lang="en-US" dirty="0"/>
                <a:t>Head </a:t>
              </a:r>
              <a:r>
                <a:rPr lang="en-US" dirty="0" err="1"/>
                <a:t>coords</a:t>
              </a:r>
              <a:endParaRPr lang="en-US" dirty="0"/>
            </a:p>
          </p:txBody>
        </p:sp>
        <p:sp>
          <p:nvSpPr>
            <p:cNvPr id="12" name="Oval 11">
              <a:extLst>
                <a:ext uri="{FF2B5EF4-FFF2-40B4-BE49-F238E27FC236}">
                  <a16:creationId xmlns:a16="http://schemas.microsoft.com/office/drawing/2014/main" id="{82BB7376-7CE3-C53F-E2A8-C0A958917B1A}"/>
                </a:ext>
              </a:extLst>
            </p:cNvPr>
            <p:cNvSpPr/>
            <p:nvPr/>
          </p:nvSpPr>
          <p:spPr>
            <a:xfrm>
              <a:off x="7697515" y="5667583"/>
              <a:ext cx="656329" cy="999241"/>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11D00B0D-D9AF-610E-B654-FBA0472E007D}"/>
                </a:ext>
              </a:extLst>
            </p:cNvPr>
            <p:cNvCxnSpPr/>
            <p:nvPr/>
          </p:nvCxnSpPr>
          <p:spPr>
            <a:xfrm rot="16200000" flipV="1">
              <a:off x="7579967" y="5750373"/>
              <a:ext cx="901833"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FBB3CB8E-4E91-4B6E-5697-56A8C72079F6}"/>
                </a:ext>
              </a:extLst>
            </p:cNvPr>
            <p:cNvCxnSpPr/>
            <p:nvPr/>
          </p:nvCxnSpPr>
          <p:spPr>
            <a:xfrm rot="10800000">
              <a:off x="7383384" y="6201290"/>
              <a:ext cx="64749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41D60587-BF5C-D226-097A-F98C18A6817C}"/>
                </a:ext>
              </a:extLst>
            </p:cNvPr>
            <p:cNvCxnSpPr/>
            <p:nvPr/>
          </p:nvCxnSpPr>
          <p:spPr>
            <a:xfrm>
              <a:off x="8030884" y="6201290"/>
              <a:ext cx="383167" cy="2753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1026" name="Picture 2">
            <a:extLst>
              <a:ext uri="{FF2B5EF4-FFF2-40B4-BE49-F238E27FC236}">
                <a16:creationId xmlns:a16="http://schemas.microsoft.com/office/drawing/2014/main" id="{D7F28CCA-6572-BB5D-7504-33FED55A4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9903" y="42411"/>
            <a:ext cx="2529796" cy="277660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4B08B29E-A32B-2633-01A8-A7B5D588B1B7}"/>
              </a:ext>
            </a:extLst>
          </p:cNvPr>
          <p:cNvSpPr txBox="1"/>
          <p:nvPr/>
        </p:nvSpPr>
        <p:spPr>
          <a:xfrm>
            <a:off x="6164576" y="2782506"/>
            <a:ext cx="1764137" cy="369332"/>
          </a:xfrm>
          <a:prstGeom prst="rect">
            <a:avLst/>
          </a:prstGeom>
          <a:noFill/>
        </p:spPr>
        <p:txBody>
          <a:bodyPr wrap="none" rtlCol="0">
            <a:spAutoFit/>
          </a:bodyPr>
          <a:lstStyle/>
          <a:p>
            <a:r>
              <a:rPr lang="en-US" dirty="0"/>
              <a:t>MEGIN -&gt; </a:t>
            </a:r>
            <a:r>
              <a:rPr lang="en-US" dirty="0" err="1"/>
              <a:t>fif</a:t>
            </a:r>
            <a:r>
              <a:rPr lang="en-US" dirty="0"/>
              <a:t> files</a:t>
            </a:r>
          </a:p>
        </p:txBody>
      </p:sp>
      <p:sp>
        <p:nvSpPr>
          <p:cNvPr id="27" name="TextBox 26">
            <a:extLst>
              <a:ext uri="{FF2B5EF4-FFF2-40B4-BE49-F238E27FC236}">
                <a16:creationId xmlns:a16="http://schemas.microsoft.com/office/drawing/2014/main" id="{2C29A017-25AD-E6FE-645F-57CDA0200F46}"/>
              </a:ext>
            </a:extLst>
          </p:cNvPr>
          <p:cNvSpPr txBox="1"/>
          <p:nvPr/>
        </p:nvSpPr>
        <p:spPr>
          <a:xfrm>
            <a:off x="9416330" y="2700861"/>
            <a:ext cx="1256049" cy="369332"/>
          </a:xfrm>
          <a:prstGeom prst="rect">
            <a:avLst/>
          </a:prstGeom>
          <a:noFill/>
        </p:spPr>
        <p:txBody>
          <a:bodyPr wrap="none" rtlCol="0">
            <a:spAutoFit/>
          </a:bodyPr>
          <a:lstStyle/>
          <a:p>
            <a:r>
              <a:rPr lang="en-US" dirty="0"/>
              <a:t>4D/BTI/CTF</a:t>
            </a:r>
          </a:p>
        </p:txBody>
      </p:sp>
      <p:pic>
        <p:nvPicPr>
          <p:cNvPr id="32" name="Picture 31" descr="A drawing of a person's head&#10;&#10;Description automatically generated">
            <a:extLst>
              <a:ext uri="{FF2B5EF4-FFF2-40B4-BE49-F238E27FC236}">
                <a16:creationId xmlns:a16="http://schemas.microsoft.com/office/drawing/2014/main" id="{F88FF168-583F-D661-5937-B16AFAFE992D}"/>
              </a:ext>
            </a:extLst>
          </p:cNvPr>
          <p:cNvPicPr>
            <a:picLocks noChangeAspect="1"/>
          </p:cNvPicPr>
          <p:nvPr/>
        </p:nvPicPr>
        <p:blipFill>
          <a:blip r:embed="rId5"/>
          <a:stretch>
            <a:fillRect/>
          </a:stretch>
        </p:blipFill>
        <p:spPr>
          <a:xfrm>
            <a:off x="8856100" y="74912"/>
            <a:ext cx="2774090" cy="2683933"/>
          </a:xfrm>
          <a:prstGeom prst="rect">
            <a:avLst/>
          </a:prstGeom>
        </p:spPr>
      </p:pic>
      <p:pic>
        <p:nvPicPr>
          <p:cNvPr id="34" name="Picture 33" descr="A chair and a white screen&#10;&#10;Description automatically generated">
            <a:extLst>
              <a:ext uri="{FF2B5EF4-FFF2-40B4-BE49-F238E27FC236}">
                <a16:creationId xmlns:a16="http://schemas.microsoft.com/office/drawing/2014/main" id="{AC404BDE-F7DE-11E5-35C6-98D0AA4453E0}"/>
              </a:ext>
            </a:extLst>
          </p:cNvPr>
          <p:cNvPicPr>
            <a:picLocks noChangeAspect="1"/>
          </p:cNvPicPr>
          <p:nvPr/>
        </p:nvPicPr>
        <p:blipFill>
          <a:blip r:embed="rId6"/>
          <a:stretch>
            <a:fillRect/>
          </a:stretch>
        </p:blipFill>
        <p:spPr>
          <a:xfrm>
            <a:off x="3132623" y="4433807"/>
            <a:ext cx="3043261" cy="2079059"/>
          </a:xfrm>
          <a:prstGeom prst="rect">
            <a:avLst/>
          </a:prstGeom>
        </p:spPr>
      </p:pic>
    </p:spTree>
    <p:extLst>
      <p:ext uri="{BB962C8B-B14F-4D97-AF65-F5344CB8AC3E}">
        <p14:creationId xmlns:p14="http://schemas.microsoft.com/office/powerpoint/2010/main" val="1719684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4C90C-F22E-8A6A-F26F-D1C2BD483768}"/>
              </a:ext>
            </a:extLst>
          </p:cNvPr>
          <p:cNvSpPr>
            <a:spLocks noGrp="1"/>
          </p:cNvSpPr>
          <p:nvPr>
            <p:ph type="title"/>
          </p:nvPr>
        </p:nvSpPr>
        <p:spPr/>
        <p:txBody>
          <a:bodyPr/>
          <a:lstStyle/>
          <a:p>
            <a:r>
              <a:rPr lang="en-US" dirty="0" err="1"/>
              <a:t>Coregistration</a:t>
            </a:r>
            <a:endParaRPr lang="en-US" dirty="0"/>
          </a:p>
        </p:txBody>
      </p:sp>
      <p:sp>
        <p:nvSpPr>
          <p:cNvPr id="3" name="Content Placeholder 2">
            <a:extLst>
              <a:ext uri="{FF2B5EF4-FFF2-40B4-BE49-F238E27FC236}">
                <a16:creationId xmlns:a16="http://schemas.microsoft.com/office/drawing/2014/main" id="{C0893229-B359-1637-3735-904B223A9F3E}"/>
              </a:ext>
            </a:extLst>
          </p:cNvPr>
          <p:cNvSpPr>
            <a:spLocks noGrp="1"/>
          </p:cNvSpPr>
          <p:nvPr>
            <p:ph idx="1"/>
          </p:nvPr>
        </p:nvSpPr>
        <p:spPr>
          <a:xfrm>
            <a:off x="838200" y="1378363"/>
            <a:ext cx="10515600" cy="5114511"/>
          </a:xfrm>
        </p:spPr>
        <p:txBody>
          <a:bodyPr>
            <a:normAutofit fontScale="85000" lnSpcReduction="20000"/>
          </a:bodyPr>
          <a:lstStyle/>
          <a:p>
            <a:r>
              <a:rPr lang="en-US" dirty="0"/>
              <a:t>two prevalent philosophies in cryo-MEG:</a:t>
            </a:r>
          </a:p>
          <a:p>
            <a:pPr lvl="1"/>
            <a:r>
              <a:rPr lang="en-US" dirty="0"/>
              <a:t>Place the </a:t>
            </a:r>
            <a:r>
              <a:rPr lang="en-US" dirty="0" err="1"/>
              <a:t>hpi</a:t>
            </a:r>
            <a:r>
              <a:rPr lang="en-US" dirty="0"/>
              <a:t> coils anywhere and use a digitizer to define the fids</a:t>
            </a:r>
          </a:p>
          <a:p>
            <a:pPr lvl="1"/>
            <a:r>
              <a:rPr lang="en-US" dirty="0"/>
              <a:t>Place the </a:t>
            </a:r>
            <a:r>
              <a:rPr lang="en-US" dirty="0" err="1"/>
              <a:t>hpi</a:t>
            </a:r>
            <a:r>
              <a:rPr lang="en-US" dirty="0"/>
              <a:t> coils exactly on the fids</a:t>
            </a:r>
          </a:p>
          <a:p>
            <a:r>
              <a:rPr lang="en-US" dirty="0"/>
              <a:t>OPM’s have a wider array of co-registration options</a:t>
            </a:r>
          </a:p>
          <a:p>
            <a:pPr lvl="1"/>
            <a:r>
              <a:rPr lang="en-US" dirty="0" err="1"/>
              <a:t>Hpi</a:t>
            </a:r>
            <a:endParaRPr lang="en-US" dirty="0"/>
          </a:p>
          <a:p>
            <a:pPr lvl="1"/>
            <a:r>
              <a:rPr lang="en-US" dirty="0"/>
              <a:t>Digitize reference points on helmet and on person and then </a:t>
            </a:r>
            <a:r>
              <a:rPr lang="en-US" dirty="0" err="1"/>
              <a:t>coregistering</a:t>
            </a:r>
            <a:r>
              <a:rPr lang="en-US" dirty="0"/>
              <a:t> to a second digitization of the person with fid locations (this is because you can’t always reach the fids when the person is in the helmet)</a:t>
            </a:r>
          </a:p>
          <a:p>
            <a:pPr lvl="2"/>
            <a:r>
              <a:rPr lang="en-US" dirty="0"/>
              <a:t>Using traditional digitizers like </a:t>
            </a:r>
            <a:r>
              <a:rPr lang="en-US" dirty="0" err="1"/>
              <a:t>Polhemus</a:t>
            </a:r>
            <a:r>
              <a:rPr lang="en-US" dirty="0"/>
              <a:t> (where do you place the transmitter/receiver, can it be permanent without interfering with sensors?)</a:t>
            </a:r>
          </a:p>
          <a:p>
            <a:pPr lvl="2"/>
            <a:r>
              <a:rPr lang="en-US" dirty="0"/>
              <a:t>Using Optical scanners</a:t>
            </a:r>
          </a:p>
          <a:p>
            <a:r>
              <a:rPr lang="en-US" dirty="0">
                <a:solidFill>
                  <a:srgbClr val="FF0000"/>
                </a:solidFill>
              </a:rPr>
              <a:t>even with the sensors conforming to head surface, the person can move between runs</a:t>
            </a:r>
          </a:p>
          <a:p>
            <a:pPr lvl="1"/>
            <a:r>
              <a:rPr lang="en-US" dirty="0"/>
              <a:t>Invalidates your careful digitization before or after the data is collected</a:t>
            </a:r>
          </a:p>
          <a:p>
            <a:pPr lvl="1"/>
            <a:r>
              <a:rPr lang="en-US" dirty="0"/>
              <a:t>Some kind of tracking of head position between runs without having to go into the MSR may be necessary</a:t>
            </a:r>
          </a:p>
          <a:p>
            <a:pPr lvl="1"/>
            <a:r>
              <a:rPr lang="en-US" dirty="0"/>
              <a:t>Unless you can optically track the head in 3-D within the helmet, the use of HPI’s seems necessary to check head position between runs (or continuously).</a:t>
            </a:r>
          </a:p>
          <a:p>
            <a:pPr lvl="1"/>
            <a:endParaRPr lang="en-US" dirty="0"/>
          </a:p>
          <a:p>
            <a:pPr lvl="1"/>
            <a:endParaRPr lang="en-US" dirty="0"/>
          </a:p>
        </p:txBody>
      </p:sp>
    </p:spTree>
    <p:extLst>
      <p:ext uri="{BB962C8B-B14F-4D97-AF65-F5344CB8AC3E}">
        <p14:creationId xmlns:p14="http://schemas.microsoft.com/office/powerpoint/2010/main" val="1139864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CACD3-6DBD-FE80-2AC2-A64FF9C513EB}"/>
              </a:ext>
            </a:extLst>
          </p:cNvPr>
          <p:cNvSpPr>
            <a:spLocks noGrp="1"/>
          </p:cNvSpPr>
          <p:nvPr>
            <p:ph type="title"/>
          </p:nvPr>
        </p:nvSpPr>
        <p:spPr/>
        <p:txBody>
          <a:bodyPr/>
          <a:lstStyle/>
          <a:p>
            <a:r>
              <a:rPr lang="en-US" dirty="0"/>
              <a:t>But what if you only have a few sensors?</a:t>
            </a:r>
          </a:p>
        </p:txBody>
      </p:sp>
      <p:sp>
        <p:nvSpPr>
          <p:cNvPr id="3" name="Content Placeholder 2">
            <a:extLst>
              <a:ext uri="{FF2B5EF4-FFF2-40B4-BE49-F238E27FC236}">
                <a16:creationId xmlns:a16="http://schemas.microsoft.com/office/drawing/2014/main" id="{0FD15AC9-BA3B-1E12-DBD2-CDDFAF8892E9}"/>
              </a:ext>
            </a:extLst>
          </p:cNvPr>
          <p:cNvSpPr>
            <a:spLocks noGrp="1"/>
          </p:cNvSpPr>
          <p:nvPr>
            <p:ph idx="1"/>
          </p:nvPr>
        </p:nvSpPr>
        <p:spPr/>
        <p:txBody>
          <a:bodyPr/>
          <a:lstStyle/>
          <a:p>
            <a:r>
              <a:rPr lang="en-US" dirty="0"/>
              <a:t>HPI’s might not localize -&gt; perhaps we need to be clever with the algorithms -&gt; minimum of 6 sensors to locate an </a:t>
            </a:r>
            <a:r>
              <a:rPr lang="en-US" dirty="0" err="1"/>
              <a:t>hpi</a:t>
            </a:r>
            <a:endParaRPr lang="en-US" dirty="0"/>
          </a:p>
          <a:p>
            <a:r>
              <a:rPr lang="en-US" dirty="0"/>
              <a:t>Place HPI’s in locations near the sensors and digitizing fids separately</a:t>
            </a:r>
          </a:p>
          <a:p>
            <a:r>
              <a:rPr lang="en-US" dirty="0"/>
              <a:t>Optical solutions? (how precise can they be?)</a:t>
            </a:r>
          </a:p>
          <a:p>
            <a:endParaRPr lang="en-US" dirty="0"/>
          </a:p>
        </p:txBody>
      </p:sp>
    </p:spTree>
    <p:extLst>
      <p:ext uri="{BB962C8B-B14F-4D97-AF65-F5344CB8AC3E}">
        <p14:creationId xmlns:p14="http://schemas.microsoft.com/office/powerpoint/2010/main" val="1254891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6BA9C-05D8-04A0-D91B-80C144EFAC0F}"/>
              </a:ext>
            </a:extLst>
          </p:cNvPr>
          <p:cNvSpPr>
            <a:spLocks noGrp="1"/>
          </p:cNvSpPr>
          <p:nvPr>
            <p:ph type="title"/>
          </p:nvPr>
        </p:nvSpPr>
        <p:spPr/>
        <p:txBody>
          <a:bodyPr/>
          <a:lstStyle/>
          <a:p>
            <a:r>
              <a:rPr lang="en-US" dirty="0"/>
              <a:t>Recording </a:t>
            </a:r>
            <a:r>
              <a:rPr lang="en-US" dirty="0" err="1"/>
              <a:t>hpi’s</a:t>
            </a:r>
            <a:endParaRPr lang="en-US" dirty="0"/>
          </a:p>
        </p:txBody>
      </p:sp>
      <p:sp>
        <p:nvSpPr>
          <p:cNvPr id="3" name="Content Placeholder 2">
            <a:extLst>
              <a:ext uri="{FF2B5EF4-FFF2-40B4-BE49-F238E27FC236}">
                <a16:creationId xmlns:a16="http://schemas.microsoft.com/office/drawing/2014/main" id="{369586F0-EC92-4AD1-7608-6DA5C63D9BF4}"/>
              </a:ext>
            </a:extLst>
          </p:cNvPr>
          <p:cNvSpPr>
            <a:spLocks noGrp="1"/>
          </p:cNvSpPr>
          <p:nvPr>
            <p:ph idx="1"/>
          </p:nvPr>
        </p:nvSpPr>
        <p:spPr/>
        <p:txBody>
          <a:bodyPr/>
          <a:lstStyle/>
          <a:p>
            <a:r>
              <a:rPr lang="en-US" dirty="0"/>
              <a:t>Unlike cryo-MEG there is a limited frequency range  approximately &lt; 300 Hz</a:t>
            </a:r>
          </a:p>
          <a:p>
            <a:r>
              <a:rPr lang="en-US" dirty="0"/>
              <a:t>Selecting appropriate frequencies in this range (separate by power line frequency is a good idea if they are being activated simultaneously)</a:t>
            </a:r>
          </a:p>
          <a:p>
            <a:r>
              <a:rPr lang="en-US" dirty="0"/>
              <a:t>If in open loop – cross axis effects – so the signals should be small &lt; 1 </a:t>
            </a:r>
            <a:r>
              <a:rPr lang="en-US" dirty="0" err="1"/>
              <a:t>nT</a:t>
            </a:r>
            <a:endParaRPr lang="en-US" dirty="0"/>
          </a:p>
          <a:p>
            <a:r>
              <a:rPr lang="en-US" dirty="0"/>
              <a:t>May be better to collect </a:t>
            </a:r>
            <a:r>
              <a:rPr lang="en-US" dirty="0" err="1"/>
              <a:t>hpi</a:t>
            </a:r>
            <a:r>
              <a:rPr lang="en-US" dirty="0"/>
              <a:t> sequentially if there is risk of cross axis effects from the other coils being activated (but there will still be effects from the primary coil)</a:t>
            </a:r>
          </a:p>
          <a:p>
            <a:endParaRPr lang="en-US" dirty="0"/>
          </a:p>
          <a:p>
            <a:endParaRPr lang="en-US" dirty="0"/>
          </a:p>
        </p:txBody>
      </p:sp>
    </p:spTree>
    <p:extLst>
      <p:ext uri="{BB962C8B-B14F-4D97-AF65-F5344CB8AC3E}">
        <p14:creationId xmlns:p14="http://schemas.microsoft.com/office/powerpoint/2010/main" val="2653289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52A7-7804-CB43-EC1C-783F7909D73E}"/>
              </a:ext>
            </a:extLst>
          </p:cNvPr>
          <p:cNvSpPr>
            <a:spLocks noGrp="1"/>
          </p:cNvSpPr>
          <p:nvPr>
            <p:ph type="title"/>
          </p:nvPr>
        </p:nvSpPr>
        <p:spPr/>
        <p:txBody>
          <a:bodyPr>
            <a:normAutofit/>
          </a:bodyPr>
          <a:lstStyle/>
          <a:p>
            <a:r>
              <a:rPr lang="en-US" sz="3600" dirty="0">
                <a:solidFill>
                  <a:schemeClr val="accent1"/>
                </a:solidFill>
              </a:rPr>
              <a:t>Single precision data formats may not be good enough for OPM data</a:t>
            </a:r>
          </a:p>
        </p:txBody>
      </p:sp>
      <p:sp>
        <p:nvSpPr>
          <p:cNvPr id="3" name="Content Placeholder 2">
            <a:extLst>
              <a:ext uri="{FF2B5EF4-FFF2-40B4-BE49-F238E27FC236}">
                <a16:creationId xmlns:a16="http://schemas.microsoft.com/office/drawing/2014/main" id="{54D3D98E-40E8-AC72-E121-B36839B31DC6}"/>
              </a:ext>
            </a:extLst>
          </p:cNvPr>
          <p:cNvSpPr>
            <a:spLocks noGrp="1"/>
          </p:cNvSpPr>
          <p:nvPr>
            <p:ph idx="1"/>
          </p:nvPr>
        </p:nvSpPr>
        <p:spPr>
          <a:xfrm>
            <a:off x="838200" y="1825625"/>
            <a:ext cx="10515600" cy="4782004"/>
          </a:xfrm>
        </p:spPr>
        <p:txBody>
          <a:bodyPr>
            <a:normAutofit/>
          </a:bodyPr>
          <a:lstStyle/>
          <a:p>
            <a:r>
              <a:rPr lang="en-US" dirty="0"/>
              <a:t>Digital data is quantized -&gt; when the numbers are small you run into digital noise</a:t>
            </a:r>
          </a:p>
          <a:p>
            <a:r>
              <a:rPr lang="en-US" dirty="0"/>
              <a:t>Many of the Cryo-MEG file formats are single precision</a:t>
            </a:r>
          </a:p>
          <a:p>
            <a:pPr lvl="1"/>
            <a:r>
              <a:rPr lang="en-US" dirty="0" err="1"/>
              <a:t>Fif</a:t>
            </a:r>
            <a:r>
              <a:rPr lang="en-US" dirty="0"/>
              <a:t> – as a single precision float (</a:t>
            </a:r>
            <a:r>
              <a:rPr lang="en-US" dirty="0">
                <a:sym typeface="Wingdings" pitchFamily="2" charset="2"/>
              </a:rPr>
              <a:t>?)</a:t>
            </a:r>
            <a:endParaRPr lang="en-US" dirty="0"/>
          </a:p>
          <a:p>
            <a:pPr lvl="1"/>
            <a:r>
              <a:rPr lang="en-US" dirty="0"/>
              <a:t>CTF as a single precision int and converted to a float using something called a </a:t>
            </a:r>
            <a:r>
              <a:rPr lang="en-US" dirty="0" err="1"/>
              <a:t>QGain</a:t>
            </a:r>
            <a:r>
              <a:rPr lang="en-US" dirty="0"/>
              <a:t> (which fixes the number of decimal places -&gt; this causes railing if your numbers are too big)</a:t>
            </a:r>
          </a:p>
          <a:p>
            <a:endParaRPr lang="en-US" dirty="0"/>
          </a:p>
          <a:p>
            <a:endParaRPr lang="en-US" dirty="0"/>
          </a:p>
          <a:p>
            <a:endParaRPr lang="en-US" dirty="0"/>
          </a:p>
        </p:txBody>
      </p:sp>
      <p:sp>
        <p:nvSpPr>
          <p:cNvPr id="13" name="TextBox 12">
            <a:extLst>
              <a:ext uri="{FF2B5EF4-FFF2-40B4-BE49-F238E27FC236}">
                <a16:creationId xmlns:a16="http://schemas.microsoft.com/office/drawing/2014/main" id="{92F81DF8-3ACC-BE9C-9C3C-DFF30779E213}"/>
              </a:ext>
            </a:extLst>
          </p:cNvPr>
          <p:cNvSpPr txBox="1"/>
          <p:nvPr/>
        </p:nvSpPr>
        <p:spPr>
          <a:xfrm>
            <a:off x="141514" y="112991"/>
            <a:ext cx="6096000" cy="369332"/>
          </a:xfrm>
          <a:prstGeom prst="rect">
            <a:avLst/>
          </a:prstGeom>
          <a:noFill/>
        </p:spPr>
        <p:txBody>
          <a:bodyPr wrap="square">
            <a:spAutoFit/>
          </a:bodyPr>
          <a:lstStyle/>
          <a:p>
            <a:r>
              <a:rPr lang="en-US" dirty="0"/>
              <a:t>Saving the data</a:t>
            </a:r>
          </a:p>
        </p:txBody>
      </p:sp>
    </p:spTree>
    <p:extLst>
      <p:ext uri="{BB962C8B-B14F-4D97-AF65-F5344CB8AC3E}">
        <p14:creationId xmlns:p14="http://schemas.microsoft.com/office/powerpoint/2010/main" val="39752939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2043</TotalTime>
  <Words>1645</Words>
  <Application>Microsoft Macintosh PowerPoint</Application>
  <PresentationFormat>Widescreen</PresentationFormat>
  <Paragraphs>162</Paragraphs>
  <Slides>15</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Calibri</vt:lpstr>
      <vt:lpstr>Calibri Light</vt:lpstr>
      <vt:lpstr>Cambria</vt:lpstr>
      <vt:lpstr>ElsevierGulliver</vt:lpstr>
      <vt:lpstr>Helvetica</vt:lpstr>
      <vt:lpstr>Lucida Sans</vt:lpstr>
      <vt:lpstr>Office Theme</vt:lpstr>
      <vt:lpstr>Practical considerations when collecting OPM data</vt:lpstr>
      <vt:lpstr>PowerPoint Presentation</vt:lpstr>
      <vt:lpstr>Sensor positions/coil definitions</vt:lpstr>
      <vt:lpstr>Sensor positions/coil definitions</vt:lpstr>
      <vt:lpstr>Coordinate frames</vt:lpstr>
      <vt:lpstr>Coregistration</vt:lpstr>
      <vt:lpstr>But what if you only have a few sensors?</vt:lpstr>
      <vt:lpstr>Recording hpi’s</vt:lpstr>
      <vt:lpstr>Single precision data formats may not be good enough for OPM data</vt:lpstr>
      <vt:lpstr>Single precision data formats may not be good enough for OPM data</vt:lpstr>
      <vt:lpstr>Single precision data formats may not be good enough for OPM data</vt:lpstr>
      <vt:lpstr>Single precision data formats may not be good enough for OPM data</vt:lpstr>
      <vt:lpstr>Source localization</vt:lpstr>
      <vt:lpstr>Noise covariance </vt:lpstr>
      <vt:lpstr>AMM compared to 70 projector SSP (3.5 hz to 20 Hz)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from cryo-MEG we may be taking for granted is automatically recorded</dc:title>
  <dc:creator>Teresa Cheung</dc:creator>
  <cp:lastModifiedBy>Teresa Cheung</cp:lastModifiedBy>
  <cp:revision>9</cp:revision>
  <dcterms:created xsi:type="dcterms:W3CDTF">2024-08-23T18:12:47Z</dcterms:created>
  <dcterms:modified xsi:type="dcterms:W3CDTF">2024-08-25T04:16:19Z</dcterms:modified>
</cp:coreProperties>
</file>