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8" r:id="rId1"/>
  </p:sldMasterIdLst>
  <p:notesMasterIdLst>
    <p:notesMasterId r:id="rId41"/>
  </p:notesMasterIdLst>
  <p:sldIdLst>
    <p:sldId id="256" r:id="rId2"/>
    <p:sldId id="591" r:id="rId3"/>
    <p:sldId id="515" r:id="rId4"/>
    <p:sldId id="568" r:id="rId5"/>
    <p:sldId id="569" r:id="rId6"/>
    <p:sldId id="570" r:id="rId7"/>
    <p:sldId id="572" r:id="rId8"/>
    <p:sldId id="575" r:id="rId9"/>
    <p:sldId id="573" r:id="rId10"/>
    <p:sldId id="574" r:id="rId11"/>
    <p:sldId id="579" r:id="rId12"/>
    <p:sldId id="444" r:id="rId13"/>
    <p:sldId id="442" r:id="rId14"/>
    <p:sldId id="500" r:id="rId15"/>
    <p:sldId id="453" r:id="rId16"/>
    <p:sldId id="450" r:id="rId17"/>
    <p:sldId id="578" r:id="rId18"/>
    <p:sldId id="580" r:id="rId19"/>
    <p:sldId id="581" r:id="rId20"/>
    <p:sldId id="582" r:id="rId21"/>
    <p:sldId id="544" r:id="rId22"/>
    <p:sldId id="526" r:id="rId23"/>
    <p:sldId id="525" r:id="rId24"/>
    <p:sldId id="527" r:id="rId25"/>
    <p:sldId id="547" r:id="rId26"/>
    <p:sldId id="548" r:id="rId27"/>
    <p:sldId id="549" r:id="rId28"/>
    <p:sldId id="576" r:id="rId29"/>
    <p:sldId id="571" r:id="rId30"/>
    <p:sldId id="539" r:id="rId31"/>
    <p:sldId id="583" r:id="rId32"/>
    <p:sldId id="584" r:id="rId33"/>
    <p:sldId id="585" r:id="rId34"/>
    <p:sldId id="329" r:id="rId35"/>
    <p:sldId id="334" r:id="rId36"/>
    <p:sldId id="588" r:id="rId37"/>
    <p:sldId id="586" r:id="rId38"/>
    <p:sldId id="587" r:id="rId39"/>
    <p:sldId id="58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170256-B3C7-FF1A-3544-99E8D05B35C3}" name="Tsilimparis, K. (Konstantinos)" initials="KT" userId="S::konstantinos.tsilimparis@ru.nl::f81b3325-db05-4420-8fbf-91255da757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FF"/>
    <a:srgbClr val="D9B8AF"/>
    <a:srgbClr val="A9D18E"/>
    <a:srgbClr val="AAAAAA"/>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C33A94-6659-F840-A9E3-35428AC44BC4}" v="308" dt="2024-08-25T02:13:33.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58"/>
  </p:normalViewPr>
  <p:slideViewPr>
    <p:cSldViewPr snapToGrid="0">
      <p:cViewPr>
        <p:scale>
          <a:sx n="63" d="100"/>
          <a:sy n="63" d="100"/>
        </p:scale>
        <p:origin x="78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ostenveld, R. (Robert)" userId="ec78e9ef-15e0-4337-81ea-de59b6a2ac09" providerId="ADAL" clId="{D615A40C-FD0F-0B4B-B073-27314E38D5AA}"/>
    <pc:docChg chg="delSld">
      <pc:chgData name="Oostenveld, R. (Robert)" userId="ec78e9ef-15e0-4337-81ea-de59b6a2ac09" providerId="ADAL" clId="{D615A40C-FD0F-0B4B-B073-27314E38D5AA}" dt="2024-08-23T21:44:48.968" v="5" actId="2696"/>
      <pc:docMkLst>
        <pc:docMk/>
      </pc:docMkLst>
      <pc:sldChg chg="del">
        <pc:chgData name="Oostenveld, R. (Robert)" userId="ec78e9ef-15e0-4337-81ea-de59b6a2ac09" providerId="ADAL" clId="{D615A40C-FD0F-0B4B-B073-27314E38D5AA}" dt="2024-08-23T21:44:48.063" v="0" actId="2696"/>
        <pc:sldMkLst>
          <pc:docMk/>
          <pc:sldMk cId="1984870488" sldId="540"/>
        </pc:sldMkLst>
      </pc:sldChg>
      <pc:sldChg chg="del">
        <pc:chgData name="Oostenveld, R. (Robert)" userId="ec78e9ef-15e0-4337-81ea-de59b6a2ac09" providerId="ADAL" clId="{D615A40C-FD0F-0B4B-B073-27314E38D5AA}" dt="2024-08-23T21:44:48.071" v="1" actId="2696"/>
        <pc:sldMkLst>
          <pc:docMk/>
          <pc:sldMk cId="1054346090" sldId="541"/>
        </pc:sldMkLst>
      </pc:sldChg>
      <pc:sldChg chg="del">
        <pc:chgData name="Oostenveld, R. (Robert)" userId="ec78e9ef-15e0-4337-81ea-de59b6a2ac09" providerId="ADAL" clId="{D615A40C-FD0F-0B4B-B073-27314E38D5AA}" dt="2024-08-23T21:44:48.077" v="2" actId="2696"/>
        <pc:sldMkLst>
          <pc:docMk/>
          <pc:sldMk cId="2596328409" sldId="542"/>
        </pc:sldMkLst>
      </pc:sldChg>
      <pc:sldChg chg="del">
        <pc:chgData name="Oostenveld, R. (Robert)" userId="ec78e9ef-15e0-4337-81ea-de59b6a2ac09" providerId="ADAL" clId="{D615A40C-FD0F-0B4B-B073-27314E38D5AA}" dt="2024-08-23T21:44:48.081" v="3" actId="2696"/>
        <pc:sldMkLst>
          <pc:docMk/>
          <pc:sldMk cId="1213953931" sldId="543"/>
        </pc:sldMkLst>
      </pc:sldChg>
      <pc:sldChg chg="del">
        <pc:chgData name="Oostenveld, R. (Robert)" userId="ec78e9ef-15e0-4337-81ea-de59b6a2ac09" providerId="ADAL" clId="{D615A40C-FD0F-0B4B-B073-27314E38D5AA}" dt="2024-08-23T21:44:48.088" v="4" actId="2696"/>
        <pc:sldMkLst>
          <pc:docMk/>
          <pc:sldMk cId="1751242421" sldId="564"/>
        </pc:sldMkLst>
      </pc:sldChg>
      <pc:sldChg chg="del">
        <pc:chgData name="Oostenveld, R. (Robert)" userId="ec78e9ef-15e0-4337-81ea-de59b6a2ac09" providerId="ADAL" clId="{D615A40C-FD0F-0B4B-B073-27314E38D5AA}" dt="2024-08-23T21:44:48.968" v="5" actId="2696"/>
        <pc:sldMkLst>
          <pc:docMk/>
          <pc:sldMk cId="1906887429" sldId="590"/>
        </pc:sldMkLst>
      </pc:sldChg>
    </pc:docChg>
  </pc:docChgLst>
  <pc:docChgLst>
    <pc:chgData name="Robert Oostenveld" userId="cdc5930b108c277c" providerId="LiveId" clId="{11C33A94-6659-F840-A9E3-35428AC44BC4}"/>
    <pc:docChg chg="undo custSel modSld">
      <pc:chgData name="Robert Oostenveld" userId="cdc5930b108c277c" providerId="LiveId" clId="{11C33A94-6659-F840-A9E3-35428AC44BC4}" dt="2024-08-25T02:46:51.521" v="528" actId="20577"/>
      <pc:docMkLst>
        <pc:docMk/>
      </pc:docMkLst>
      <pc:sldChg chg="modSp mod">
        <pc:chgData name="Robert Oostenveld" userId="cdc5930b108c277c" providerId="LiveId" clId="{11C33A94-6659-F840-A9E3-35428AC44BC4}" dt="2024-08-25T02:01:01.778" v="311" actId="20577"/>
        <pc:sldMkLst>
          <pc:docMk/>
          <pc:sldMk cId="3649304367" sldId="256"/>
        </pc:sldMkLst>
        <pc:spChg chg="mod">
          <ac:chgData name="Robert Oostenveld" userId="cdc5930b108c277c" providerId="LiveId" clId="{11C33A94-6659-F840-A9E3-35428AC44BC4}" dt="2024-08-25T02:01:01.778" v="311" actId="20577"/>
          <ac:spMkLst>
            <pc:docMk/>
            <pc:sldMk cId="3649304367" sldId="256"/>
            <ac:spMk id="19" creationId="{6D8E3A35-E37B-C9F4-9CFA-86B231FC8F42}"/>
          </ac:spMkLst>
        </pc:spChg>
        <pc:spChg chg="mod">
          <ac:chgData name="Robert Oostenveld" userId="cdc5930b108c277c" providerId="LiveId" clId="{11C33A94-6659-F840-A9E3-35428AC44BC4}" dt="2024-08-23T22:06:58.890" v="309" actId="2711"/>
          <ac:spMkLst>
            <pc:docMk/>
            <pc:sldMk cId="3649304367" sldId="256"/>
            <ac:spMk id="21" creationId="{7CC839D3-8AFE-8473-8E1D-9373320AC050}"/>
          </ac:spMkLst>
        </pc:spChg>
      </pc:sldChg>
      <pc:sldChg chg="modSp mod">
        <pc:chgData name="Robert Oostenveld" userId="cdc5930b108c277c" providerId="LiveId" clId="{11C33A94-6659-F840-A9E3-35428AC44BC4}" dt="2024-08-23T22:02:30.001" v="250" actId="20577"/>
        <pc:sldMkLst>
          <pc:docMk/>
          <pc:sldMk cId="3190232508" sldId="334"/>
        </pc:sldMkLst>
        <pc:spChg chg="mod">
          <ac:chgData name="Robert Oostenveld" userId="cdc5930b108c277c" providerId="LiveId" clId="{11C33A94-6659-F840-A9E3-35428AC44BC4}" dt="2024-08-23T22:02:30.001" v="250" actId="20577"/>
          <ac:spMkLst>
            <pc:docMk/>
            <pc:sldMk cId="3190232508" sldId="334"/>
            <ac:spMk id="3" creationId="{DA60B48A-7365-A34E-8A3F-31B51BFF0C4F}"/>
          </ac:spMkLst>
        </pc:spChg>
      </pc:sldChg>
      <pc:sldChg chg="modSp mod">
        <pc:chgData name="Robert Oostenveld" userId="cdc5930b108c277c" providerId="LiveId" clId="{11C33A94-6659-F840-A9E3-35428AC44BC4}" dt="2024-08-25T02:15:27.859" v="477" actId="20577"/>
        <pc:sldMkLst>
          <pc:docMk/>
          <pc:sldMk cId="2488120464" sldId="526"/>
        </pc:sldMkLst>
        <pc:spChg chg="mod">
          <ac:chgData name="Robert Oostenveld" userId="cdc5930b108c277c" providerId="LiveId" clId="{11C33A94-6659-F840-A9E3-35428AC44BC4}" dt="2024-08-25T02:15:27.859" v="477" actId="20577"/>
          <ac:spMkLst>
            <pc:docMk/>
            <pc:sldMk cId="2488120464" sldId="526"/>
            <ac:spMk id="3" creationId="{F96FE78F-56F8-A617-0881-F144052A3E7C}"/>
          </ac:spMkLst>
        </pc:spChg>
        <pc:picChg chg="mod">
          <ac:chgData name="Robert Oostenveld" userId="cdc5930b108c277c" providerId="LiveId" clId="{11C33A94-6659-F840-A9E3-35428AC44BC4}" dt="2024-08-23T21:58:37.461" v="197" actId="1076"/>
          <ac:picMkLst>
            <pc:docMk/>
            <pc:sldMk cId="2488120464" sldId="526"/>
            <ac:picMk id="1026" creationId="{034175B7-04C4-3DD7-1252-07DA9F66A5EC}"/>
          </ac:picMkLst>
        </pc:picChg>
      </pc:sldChg>
      <pc:sldChg chg="delSp modSp mod">
        <pc:chgData name="Robert Oostenveld" userId="cdc5930b108c277c" providerId="LiveId" clId="{11C33A94-6659-F840-A9E3-35428AC44BC4}" dt="2024-08-25T02:14:53.508" v="452" actId="27636"/>
        <pc:sldMkLst>
          <pc:docMk/>
          <pc:sldMk cId="154177556" sldId="544"/>
        </pc:sldMkLst>
        <pc:spChg chg="mod">
          <ac:chgData name="Robert Oostenveld" userId="cdc5930b108c277c" providerId="LiveId" clId="{11C33A94-6659-F840-A9E3-35428AC44BC4}" dt="2024-08-25T02:14:53.508" v="452" actId="27636"/>
          <ac:spMkLst>
            <pc:docMk/>
            <pc:sldMk cId="154177556" sldId="544"/>
            <ac:spMk id="2" creationId="{C63C60D6-7C82-08AF-8947-6B0A1D984658}"/>
          </ac:spMkLst>
        </pc:spChg>
        <pc:spChg chg="del mod">
          <ac:chgData name="Robert Oostenveld" userId="cdc5930b108c277c" providerId="LiveId" clId="{11C33A94-6659-F840-A9E3-35428AC44BC4}" dt="2024-08-23T21:57:47.748" v="187" actId="478"/>
          <ac:spMkLst>
            <pc:docMk/>
            <pc:sldMk cId="154177556" sldId="544"/>
            <ac:spMk id="4" creationId="{2318910C-384A-5BE8-C2C0-820800E1A89E}"/>
          </ac:spMkLst>
        </pc:spChg>
        <pc:picChg chg="mod">
          <ac:chgData name="Robert Oostenveld" userId="cdc5930b108c277c" providerId="LiveId" clId="{11C33A94-6659-F840-A9E3-35428AC44BC4}" dt="2024-08-23T21:58:09.019" v="194" actId="14100"/>
          <ac:picMkLst>
            <pc:docMk/>
            <pc:sldMk cId="154177556" sldId="544"/>
            <ac:picMk id="18" creationId="{32109B75-828E-5BD8-0A72-0DCE2E451C9D}"/>
          </ac:picMkLst>
        </pc:picChg>
        <pc:picChg chg="mod">
          <ac:chgData name="Robert Oostenveld" userId="cdc5930b108c277c" providerId="LiveId" clId="{11C33A94-6659-F840-A9E3-35428AC44BC4}" dt="2024-08-23T21:58:11.582" v="195" actId="1076"/>
          <ac:picMkLst>
            <pc:docMk/>
            <pc:sldMk cId="154177556" sldId="544"/>
            <ac:picMk id="25" creationId="{194B72ED-0585-52FB-EAD9-09CE59ACE9A2}"/>
          </ac:picMkLst>
        </pc:picChg>
      </pc:sldChg>
      <pc:sldChg chg="modSp mod">
        <pc:chgData name="Robert Oostenveld" userId="cdc5930b108c277c" providerId="LiveId" clId="{11C33A94-6659-F840-A9E3-35428AC44BC4}" dt="2024-08-25T02:42:13.619" v="491" actId="20577"/>
        <pc:sldMkLst>
          <pc:docMk/>
          <pc:sldMk cId="3359766652" sldId="571"/>
        </pc:sldMkLst>
        <pc:spChg chg="mod">
          <ac:chgData name="Robert Oostenveld" userId="cdc5930b108c277c" providerId="LiveId" clId="{11C33A94-6659-F840-A9E3-35428AC44BC4}" dt="2024-08-25T02:42:13.619" v="491" actId="20577"/>
          <ac:spMkLst>
            <pc:docMk/>
            <pc:sldMk cId="3359766652" sldId="571"/>
            <ac:spMk id="3" creationId="{897A76D5-9ACD-975A-3161-EAAE2877DF60}"/>
          </ac:spMkLst>
        </pc:spChg>
      </pc:sldChg>
      <pc:sldChg chg="modSp mod">
        <pc:chgData name="Robert Oostenveld" userId="cdc5930b108c277c" providerId="LiveId" clId="{11C33A94-6659-F840-A9E3-35428AC44BC4}" dt="2024-08-23T21:56:10.679" v="125" actId="20577"/>
        <pc:sldMkLst>
          <pc:docMk/>
          <pc:sldMk cId="1935296755" sldId="572"/>
        </pc:sldMkLst>
        <pc:spChg chg="mod">
          <ac:chgData name="Robert Oostenveld" userId="cdc5930b108c277c" providerId="LiveId" clId="{11C33A94-6659-F840-A9E3-35428AC44BC4}" dt="2024-08-23T21:56:10.679" v="125" actId="20577"/>
          <ac:spMkLst>
            <pc:docMk/>
            <pc:sldMk cId="1935296755" sldId="572"/>
            <ac:spMk id="3" creationId="{048616DB-6F19-8D15-AE0C-2BB5622F98C7}"/>
          </ac:spMkLst>
        </pc:spChg>
      </pc:sldChg>
      <pc:sldChg chg="modSp mod">
        <pc:chgData name="Robert Oostenveld" userId="cdc5930b108c277c" providerId="LiveId" clId="{11C33A94-6659-F840-A9E3-35428AC44BC4}" dt="2024-08-25T02:07:09.213" v="405" actId="20577"/>
        <pc:sldMkLst>
          <pc:docMk/>
          <pc:sldMk cId="1819833692" sldId="573"/>
        </pc:sldMkLst>
        <pc:spChg chg="mod">
          <ac:chgData name="Robert Oostenveld" userId="cdc5930b108c277c" providerId="LiveId" clId="{11C33A94-6659-F840-A9E3-35428AC44BC4}" dt="2024-08-25T02:06:49.115" v="401" actId="20577"/>
          <ac:spMkLst>
            <pc:docMk/>
            <pc:sldMk cId="1819833692" sldId="573"/>
            <ac:spMk id="3" creationId="{877325DE-07A6-C970-FD10-FC0C7880385C}"/>
          </ac:spMkLst>
        </pc:spChg>
        <pc:spChg chg="mod">
          <ac:chgData name="Robert Oostenveld" userId="cdc5930b108c277c" providerId="LiveId" clId="{11C33A94-6659-F840-A9E3-35428AC44BC4}" dt="2024-08-25T02:07:09.213" v="405" actId="20577"/>
          <ac:spMkLst>
            <pc:docMk/>
            <pc:sldMk cId="1819833692" sldId="573"/>
            <ac:spMk id="6" creationId="{50054476-0FAF-5647-432B-9493B4B9E136}"/>
          </ac:spMkLst>
        </pc:spChg>
      </pc:sldChg>
      <pc:sldChg chg="modSp mod">
        <pc:chgData name="Robert Oostenveld" userId="cdc5930b108c277c" providerId="LiveId" clId="{11C33A94-6659-F840-A9E3-35428AC44BC4}" dt="2024-08-23T21:56:57.663" v="177" actId="20577"/>
        <pc:sldMkLst>
          <pc:docMk/>
          <pc:sldMk cId="1440842626" sldId="574"/>
        </pc:sldMkLst>
        <pc:spChg chg="mod">
          <ac:chgData name="Robert Oostenveld" userId="cdc5930b108c277c" providerId="LiveId" clId="{11C33A94-6659-F840-A9E3-35428AC44BC4}" dt="2024-08-23T21:56:57.663" v="177" actId="20577"/>
          <ac:spMkLst>
            <pc:docMk/>
            <pc:sldMk cId="1440842626" sldId="574"/>
            <ac:spMk id="2" creationId="{04ACBBDC-7BCB-70BC-3DEA-97396FE160B5}"/>
          </ac:spMkLst>
        </pc:spChg>
        <pc:spChg chg="mod">
          <ac:chgData name="Robert Oostenveld" userId="cdc5930b108c277c" providerId="LiveId" clId="{11C33A94-6659-F840-A9E3-35428AC44BC4}" dt="2024-08-23T21:56:50.136" v="155" actId="20577"/>
          <ac:spMkLst>
            <pc:docMk/>
            <pc:sldMk cId="1440842626" sldId="574"/>
            <ac:spMk id="3" creationId="{FF23E018-9906-4E53-36C6-BF34BF9D8A8E}"/>
          </ac:spMkLst>
        </pc:spChg>
      </pc:sldChg>
      <pc:sldChg chg="modSp mod">
        <pc:chgData name="Robert Oostenveld" userId="cdc5930b108c277c" providerId="LiveId" clId="{11C33A94-6659-F840-A9E3-35428AC44BC4}" dt="2024-08-25T02:06:14.983" v="393" actId="20577"/>
        <pc:sldMkLst>
          <pc:docMk/>
          <pc:sldMk cId="1486166948" sldId="575"/>
        </pc:sldMkLst>
        <pc:spChg chg="mod">
          <ac:chgData name="Robert Oostenveld" userId="cdc5930b108c277c" providerId="LiveId" clId="{11C33A94-6659-F840-A9E3-35428AC44BC4}" dt="2024-08-23T21:56:25.550" v="153" actId="20577"/>
          <ac:spMkLst>
            <pc:docMk/>
            <pc:sldMk cId="1486166948" sldId="575"/>
            <ac:spMk id="2" creationId="{47CFA239-6B86-BDF8-6A37-AE2E2CE7B5FF}"/>
          </ac:spMkLst>
        </pc:spChg>
        <pc:spChg chg="mod">
          <ac:chgData name="Robert Oostenveld" userId="cdc5930b108c277c" providerId="LiveId" clId="{11C33A94-6659-F840-A9E3-35428AC44BC4}" dt="2024-08-25T02:06:14.983" v="393" actId="20577"/>
          <ac:spMkLst>
            <pc:docMk/>
            <pc:sldMk cId="1486166948" sldId="575"/>
            <ac:spMk id="3" creationId="{2BD0E760-E2E4-0C21-DF5A-C60DB13DDF7D}"/>
          </ac:spMkLst>
        </pc:spChg>
      </pc:sldChg>
      <pc:sldChg chg="modSp mod">
        <pc:chgData name="Robert Oostenveld" userId="cdc5930b108c277c" providerId="LiveId" clId="{11C33A94-6659-F840-A9E3-35428AC44BC4}" dt="2024-08-25T02:37:57.966" v="479" actId="20577"/>
        <pc:sldMkLst>
          <pc:docMk/>
          <pc:sldMk cId="3987987688" sldId="576"/>
        </pc:sldMkLst>
        <pc:spChg chg="mod">
          <ac:chgData name="Robert Oostenveld" userId="cdc5930b108c277c" providerId="LiveId" clId="{11C33A94-6659-F840-A9E3-35428AC44BC4}" dt="2024-08-25T02:37:57.966" v="479" actId="20577"/>
          <ac:spMkLst>
            <pc:docMk/>
            <pc:sldMk cId="3987987688" sldId="576"/>
            <ac:spMk id="3" creationId="{C8261298-DE29-1385-24A7-1ED0B3ECDEFD}"/>
          </ac:spMkLst>
        </pc:spChg>
      </pc:sldChg>
      <pc:sldChg chg="addSp delSp modSp mod chgLayout">
        <pc:chgData name="Robert Oostenveld" userId="cdc5930b108c277c" providerId="LiveId" clId="{11C33A94-6659-F840-A9E3-35428AC44BC4}" dt="2024-08-25T02:10:22.127" v="424" actId="20577"/>
        <pc:sldMkLst>
          <pc:docMk/>
          <pc:sldMk cId="3844335021" sldId="578"/>
        </pc:sldMkLst>
        <pc:spChg chg="mod ord">
          <ac:chgData name="Robert Oostenveld" userId="cdc5930b108c277c" providerId="LiveId" clId="{11C33A94-6659-F840-A9E3-35428AC44BC4}" dt="2024-08-25T02:09:42.686" v="412" actId="6264"/>
          <ac:spMkLst>
            <pc:docMk/>
            <pc:sldMk cId="3844335021" sldId="578"/>
            <ac:spMk id="2" creationId="{50F13023-9EF5-8B88-688F-DB593F0367B1}"/>
          </ac:spMkLst>
        </pc:spChg>
        <pc:spChg chg="mod ord">
          <ac:chgData name="Robert Oostenveld" userId="cdc5930b108c277c" providerId="LiveId" clId="{11C33A94-6659-F840-A9E3-35428AC44BC4}" dt="2024-08-25T02:10:22.127" v="424" actId="20577"/>
          <ac:spMkLst>
            <pc:docMk/>
            <pc:sldMk cId="3844335021" sldId="578"/>
            <ac:spMk id="3" creationId="{971147FB-0A34-9422-D767-02F88A0089BA}"/>
          </ac:spMkLst>
        </pc:spChg>
        <pc:spChg chg="add del mod">
          <ac:chgData name="Robert Oostenveld" userId="cdc5930b108c277c" providerId="LiveId" clId="{11C33A94-6659-F840-A9E3-35428AC44BC4}" dt="2024-08-25T02:09:39.478" v="410" actId="6264"/>
          <ac:spMkLst>
            <pc:docMk/>
            <pc:sldMk cId="3844335021" sldId="578"/>
            <ac:spMk id="4" creationId="{9D5FAF9A-3982-2E52-16F8-6B6E72208B94}"/>
          </ac:spMkLst>
        </pc:spChg>
        <pc:spChg chg="add del mod">
          <ac:chgData name="Robert Oostenveld" userId="cdc5930b108c277c" providerId="LiveId" clId="{11C33A94-6659-F840-A9E3-35428AC44BC4}" dt="2024-08-25T02:09:39.478" v="410" actId="6264"/>
          <ac:spMkLst>
            <pc:docMk/>
            <pc:sldMk cId="3844335021" sldId="578"/>
            <ac:spMk id="5" creationId="{39872E53-E645-1C0D-6091-C32333D1110D}"/>
          </ac:spMkLst>
        </pc:spChg>
        <pc:spChg chg="add del mod">
          <ac:chgData name="Robert Oostenveld" userId="cdc5930b108c277c" providerId="LiveId" clId="{11C33A94-6659-F840-A9E3-35428AC44BC4}" dt="2024-08-25T02:09:42.686" v="412" actId="6264"/>
          <ac:spMkLst>
            <pc:docMk/>
            <pc:sldMk cId="3844335021" sldId="578"/>
            <ac:spMk id="6" creationId="{7A073C4B-C709-BFAA-DF3B-176BB7535F2E}"/>
          </ac:spMkLst>
        </pc:spChg>
        <pc:spChg chg="add del mod">
          <ac:chgData name="Robert Oostenveld" userId="cdc5930b108c277c" providerId="LiveId" clId="{11C33A94-6659-F840-A9E3-35428AC44BC4}" dt="2024-08-25T02:09:42.686" v="412" actId="6264"/>
          <ac:spMkLst>
            <pc:docMk/>
            <pc:sldMk cId="3844335021" sldId="578"/>
            <ac:spMk id="7" creationId="{A43AFA99-DD56-3213-0B2D-6CF200F734BE}"/>
          </ac:spMkLst>
        </pc:spChg>
      </pc:sldChg>
      <pc:sldChg chg="modSp mod">
        <pc:chgData name="Robert Oostenveld" userId="cdc5930b108c277c" providerId="LiveId" clId="{11C33A94-6659-F840-A9E3-35428AC44BC4}" dt="2024-08-25T02:12:20.586" v="441" actId="20577"/>
        <pc:sldMkLst>
          <pc:docMk/>
          <pc:sldMk cId="251615640" sldId="580"/>
        </pc:sldMkLst>
        <pc:spChg chg="mod">
          <ac:chgData name="Robert Oostenveld" userId="cdc5930b108c277c" providerId="LiveId" clId="{11C33A94-6659-F840-A9E3-35428AC44BC4}" dt="2024-08-25T02:12:20.586" v="441" actId="20577"/>
          <ac:spMkLst>
            <pc:docMk/>
            <pc:sldMk cId="251615640" sldId="580"/>
            <ac:spMk id="3" creationId="{EA425F39-B17E-E72D-5702-5852BA38649A}"/>
          </ac:spMkLst>
        </pc:spChg>
      </pc:sldChg>
      <pc:sldChg chg="addSp delSp modSp mod">
        <pc:chgData name="Robert Oostenveld" userId="cdc5930b108c277c" providerId="LiveId" clId="{11C33A94-6659-F840-A9E3-35428AC44BC4}" dt="2024-08-25T02:13:40.082" v="444" actId="478"/>
        <pc:sldMkLst>
          <pc:docMk/>
          <pc:sldMk cId="3006412781" sldId="581"/>
        </pc:sldMkLst>
        <pc:spChg chg="add del mod">
          <ac:chgData name="Robert Oostenveld" userId="cdc5930b108c277c" providerId="LiveId" clId="{11C33A94-6659-F840-A9E3-35428AC44BC4}" dt="2024-08-25T02:13:40.082" v="444" actId="478"/>
          <ac:spMkLst>
            <pc:docMk/>
            <pc:sldMk cId="3006412781" sldId="581"/>
            <ac:spMk id="19" creationId="{FE96F708-5986-CABF-7EC4-3712929AC379}"/>
          </ac:spMkLst>
        </pc:spChg>
      </pc:sldChg>
      <pc:sldChg chg="modSp mod">
        <pc:chgData name="Robert Oostenveld" userId="cdc5930b108c277c" providerId="LiveId" clId="{11C33A94-6659-F840-A9E3-35428AC44BC4}" dt="2024-08-25T02:14:18.409" v="445" actId="114"/>
        <pc:sldMkLst>
          <pc:docMk/>
          <pc:sldMk cId="2137887121" sldId="582"/>
        </pc:sldMkLst>
        <pc:spChg chg="mod">
          <ac:chgData name="Robert Oostenveld" userId="cdc5930b108c277c" providerId="LiveId" clId="{11C33A94-6659-F840-A9E3-35428AC44BC4}" dt="2024-08-23T21:57:57.300" v="193" actId="1076"/>
          <ac:spMkLst>
            <pc:docMk/>
            <pc:sldMk cId="2137887121" sldId="582"/>
            <ac:spMk id="2" creationId="{8D5719B9-643E-6197-5576-E6FE4ADAA094}"/>
          </ac:spMkLst>
        </pc:spChg>
        <pc:spChg chg="mod">
          <ac:chgData name="Robert Oostenveld" userId="cdc5930b108c277c" providerId="LiveId" clId="{11C33A94-6659-F840-A9E3-35428AC44BC4}" dt="2024-08-25T02:14:18.409" v="445" actId="114"/>
          <ac:spMkLst>
            <pc:docMk/>
            <pc:sldMk cId="2137887121" sldId="582"/>
            <ac:spMk id="3" creationId="{755E769F-A540-C1C2-6787-B88259C6D5CB}"/>
          </ac:spMkLst>
        </pc:spChg>
      </pc:sldChg>
      <pc:sldChg chg="modSp mod">
        <pc:chgData name="Robert Oostenveld" userId="cdc5930b108c277c" providerId="LiveId" clId="{11C33A94-6659-F840-A9E3-35428AC44BC4}" dt="2024-08-25T02:45:32.468" v="515" actId="20577"/>
        <pc:sldMkLst>
          <pc:docMk/>
          <pc:sldMk cId="1083283282" sldId="583"/>
        </pc:sldMkLst>
        <pc:spChg chg="mod">
          <ac:chgData name="Robert Oostenveld" userId="cdc5930b108c277c" providerId="LiveId" clId="{11C33A94-6659-F840-A9E3-35428AC44BC4}" dt="2024-08-25T02:45:32.468" v="515" actId="20577"/>
          <ac:spMkLst>
            <pc:docMk/>
            <pc:sldMk cId="1083283282" sldId="583"/>
            <ac:spMk id="3" creationId="{A4AFFF77-B4E2-DCA0-660C-0EF16E8DA33A}"/>
          </ac:spMkLst>
        </pc:spChg>
      </pc:sldChg>
      <pc:sldChg chg="modSp mod">
        <pc:chgData name="Robert Oostenveld" userId="cdc5930b108c277c" providerId="LiveId" clId="{11C33A94-6659-F840-A9E3-35428AC44BC4}" dt="2024-08-23T22:01:29.867" v="244" actId="20577"/>
        <pc:sldMkLst>
          <pc:docMk/>
          <pc:sldMk cId="3162879810" sldId="584"/>
        </pc:sldMkLst>
        <pc:spChg chg="mod">
          <ac:chgData name="Robert Oostenveld" userId="cdc5930b108c277c" providerId="LiveId" clId="{11C33A94-6659-F840-A9E3-35428AC44BC4}" dt="2024-08-23T22:01:29.867" v="244" actId="20577"/>
          <ac:spMkLst>
            <pc:docMk/>
            <pc:sldMk cId="3162879810" sldId="584"/>
            <ac:spMk id="3" creationId="{30655FD1-5436-9BD4-2AC9-A64CA0EC0F13}"/>
          </ac:spMkLst>
        </pc:spChg>
      </pc:sldChg>
      <pc:sldChg chg="modSp mod">
        <pc:chgData name="Robert Oostenveld" userId="cdc5930b108c277c" providerId="LiveId" clId="{11C33A94-6659-F840-A9E3-35428AC44BC4}" dt="2024-08-25T02:46:51.521" v="528" actId="20577"/>
        <pc:sldMkLst>
          <pc:docMk/>
          <pc:sldMk cId="1135700741" sldId="585"/>
        </pc:sldMkLst>
        <pc:spChg chg="mod">
          <ac:chgData name="Robert Oostenveld" userId="cdc5930b108c277c" providerId="LiveId" clId="{11C33A94-6659-F840-A9E3-35428AC44BC4}" dt="2024-08-25T02:46:51.521" v="528" actId="20577"/>
          <ac:spMkLst>
            <pc:docMk/>
            <pc:sldMk cId="1135700741" sldId="585"/>
            <ac:spMk id="3" creationId="{401F909A-8679-B17D-9FAD-29F080B59A63}"/>
          </ac:spMkLst>
        </pc:spChg>
      </pc:sldChg>
      <pc:sldChg chg="modSp mod">
        <pc:chgData name="Robert Oostenveld" userId="cdc5930b108c277c" providerId="LiveId" clId="{11C33A94-6659-F840-A9E3-35428AC44BC4}" dt="2024-08-23T22:03:51.830" v="308" actId="114"/>
        <pc:sldMkLst>
          <pc:docMk/>
          <pc:sldMk cId="2958787137" sldId="586"/>
        </pc:sldMkLst>
        <pc:spChg chg="mod">
          <ac:chgData name="Robert Oostenveld" userId="cdc5930b108c277c" providerId="LiveId" clId="{11C33A94-6659-F840-A9E3-35428AC44BC4}" dt="2024-08-23T22:03:51.830" v="308" actId="114"/>
          <ac:spMkLst>
            <pc:docMk/>
            <pc:sldMk cId="2958787137" sldId="586"/>
            <ac:spMk id="3" creationId="{14EAAFDA-E309-F7EA-F153-283CB88FCE81}"/>
          </ac:spMkLst>
        </pc:spChg>
      </pc:sldChg>
      <pc:sldChg chg="modSp mod">
        <pc:chgData name="Robert Oostenveld" userId="cdc5930b108c277c" providerId="LiveId" clId="{11C33A94-6659-F840-A9E3-35428AC44BC4}" dt="2024-08-23T22:03:00.691" v="291" actId="20577"/>
        <pc:sldMkLst>
          <pc:docMk/>
          <pc:sldMk cId="4175319826" sldId="588"/>
        </pc:sldMkLst>
        <pc:spChg chg="mod">
          <ac:chgData name="Robert Oostenveld" userId="cdc5930b108c277c" providerId="LiveId" clId="{11C33A94-6659-F840-A9E3-35428AC44BC4}" dt="2024-08-23T22:03:00.691" v="291" actId="20577"/>
          <ac:spMkLst>
            <pc:docMk/>
            <pc:sldMk cId="4175319826" sldId="588"/>
            <ac:spMk id="3" creationId="{63F4057C-79F7-1C87-9A20-18B8EA1B0F84}"/>
          </ac:spMkLst>
        </pc:spChg>
      </pc:sldChg>
      <pc:sldChg chg="modSp mod">
        <pc:chgData name="Robert Oostenveld" userId="cdc5930b108c277c" providerId="LiveId" clId="{11C33A94-6659-F840-A9E3-35428AC44BC4}" dt="2024-08-25T02:01:08.262" v="312" actId="20577"/>
        <pc:sldMkLst>
          <pc:docMk/>
          <pc:sldMk cId="490740067" sldId="592"/>
        </pc:sldMkLst>
        <pc:spChg chg="mod">
          <ac:chgData name="Robert Oostenveld" userId="cdc5930b108c277c" providerId="LiveId" clId="{11C33A94-6659-F840-A9E3-35428AC44BC4}" dt="2024-08-25T02:01:08.262" v="312" actId="20577"/>
          <ac:spMkLst>
            <pc:docMk/>
            <pc:sldMk cId="490740067" sldId="592"/>
            <ac:spMk id="19" creationId="{6D8E3A35-E37B-C9F4-9CFA-86B231FC8F42}"/>
          </ac:spMkLst>
        </pc:spChg>
        <pc:spChg chg="mod">
          <ac:chgData name="Robert Oostenveld" userId="cdc5930b108c277c" providerId="LiveId" clId="{11C33A94-6659-F840-A9E3-35428AC44BC4}" dt="2024-08-23T22:07:13.582" v="310" actId="2711"/>
          <ac:spMkLst>
            <pc:docMk/>
            <pc:sldMk cId="490740067" sldId="592"/>
            <ac:spMk id="21" creationId="{7CC839D3-8AFE-8473-8E1D-9373320AC05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EDE47-4AF3-FD46-8B0B-BE57196AD2EA}" type="datetimeFigureOut">
              <a:rPr lang="en-US" smtClean="0"/>
              <a:t>8/30/2024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B659D-31CF-A14E-8079-3B3843757FFB}" type="slidenum">
              <a:rPr lang="en-US" smtClean="0"/>
              <a:t>‹#›</a:t>
            </a:fld>
            <a:endParaRPr lang="en-US"/>
          </a:p>
        </p:txBody>
      </p:sp>
    </p:spTree>
    <p:extLst>
      <p:ext uri="{BB962C8B-B14F-4D97-AF65-F5344CB8AC3E}">
        <p14:creationId xmlns:p14="http://schemas.microsoft.com/office/powerpoint/2010/main" val="3042928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those that do not know me, I am …</a:t>
            </a:r>
          </a:p>
          <a:p>
            <a:endParaRPr lang="en-US"/>
          </a:p>
          <a:p>
            <a:endParaRPr lang="en-US"/>
          </a:p>
        </p:txBody>
      </p:sp>
      <p:sp>
        <p:nvSpPr>
          <p:cNvPr id="4" name="Slide Number Placeholder 3"/>
          <p:cNvSpPr>
            <a:spLocks noGrp="1"/>
          </p:cNvSpPr>
          <p:nvPr>
            <p:ph type="sldNum" sz="quarter" idx="10"/>
          </p:nvPr>
        </p:nvSpPr>
        <p:spPr/>
        <p:txBody>
          <a:bodyPr/>
          <a:lstStyle/>
          <a:p>
            <a:fld id="{1C9B659D-31CF-A14E-8079-3B3843757FFB}" type="slidenum">
              <a:rPr lang="en-US" smtClean="0"/>
              <a:t>1</a:t>
            </a:fld>
            <a:endParaRPr lang="en-US"/>
          </a:p>
        </p:txBody>
      </p:sp>
    </p:spTree>
    <p:extLst>
      <p:ext uri="{BB962C8B-B14F-4D97-AF65-F5344CB8AC3E}">
        <p14:creationId xmlns:p14="http://schemas.microsoft.com/office/powerpoint/2010/main" val="286578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C9B659D-31CF-A14E-8079-3B3843757FFB}" type="slidenum">
              <a:rPr lang="en-US" smtClean="0"/>
              <a:t>3</a:t>
            </a:fld>
            <a:endParaRPr lang="en-US"/>
          </a:p>
        </p:txBody>
      </p:sp>
    </p:spTree>
    <p:extLst>
      <p:ext uri="{BB962C8B-B14F-4D97-AF65-F5344CB8AC3E}">
        <p14:creationId xmlns:p14="http://schemas.microsoft.com/office/powerpoint/2010/main" val="1987924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FieldLine OPMs have sufficient dynamic range for our MSR and built-in compensation coils</a:t>
            </a:r>
          </a:p>
          <a:p>
            <a:r>
              <a:rPr lang="en-NL"/>
              <a:t>Gradients are important for movements</a:t>
            </a:r>
          </a:p>
          <a:p>
            <a:r>
              <a:rPr lang="en-NL"/>
              <a:t>Dynamic is important for denoising (since magnetometers)</a:t>
            </a:r>
          </a:p>
        </p:txBody>
      </p:sp>
      <p:sp>
        <p:nvSpPr>
          <p:cNvPr id="4" name="Slide Number Placeholder 3"/>
          <p:cNvSpPr>
            <a:spLocks noGrp="1"/>
          </p:cNvSpPr>
          <p:nvPr>
            <p:ph type="sldNum" sz="quarter" idx="5"/>
          </p:nvPr>
        </p:nvSpPr>
        <p:spPr/>
        <p:txBody>
          <a:bodyPr/>
          <a:lstStyle/>
          <a:p>
            <a:fld id="{1C9B659D-31CF-A14E-8079-3B3843757FFB}" type="slidenum">
              <a:rPr lang="en-US" smtClean="0"/>
              <a:t>21</a:t>
            </a:fld>
            <a:endParaRPr lang="en-US"/>
          </a:p>
        </p:txBody>
      </p:sp>
    </p:spTree>
    <p:extLst>
      <p:ext uri="{BB962C8B-B14F-4D97-AF65-F5344CB8AC3E}">
        <p14:creationId xmlns:p14="http://schemas.microsoft.com/office/powerpoint/2010/main" val="116412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C9B659D-31CF-A14E-8079-3B3843757FFB}" type="slidenum">
              <a:rPr lang="en-US" smtClean="0"/>
              <a:t>22</a:t>
            </a:fld>
            <a:endParaRPr lang="en-US"/>
          </a:p>
        </p:txBody>
      </p:sp>
    </p:spTree>
    <p:extLst>
      <p:ext uri="{BB962C8B-B14F-4D97-AF65-F5344CB8AC3E}">
        <p14:creationId xmlns:p14="http://schemas.microsoft.com/office/powerpoint/2010/main" val="3670107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5650" name="Rectangle 2"/>
          <p:cNvSpPr>
            <a:spLocks noGrp="1" noChangeArrowheads="1"/>
          </p:cNvSpPr>
          <p:nvPr>
            <p:ph type="ctrTitle"/>
          </p:nvPr>
        </p:nvSpPr>
        <p:spPr>
          <a:xfrm>
            <a:off x="0" y="1663824"/>
            <a:ext cx="12192000" cy="2057400"/>
          </a:xfrm>
          <a:solidFill>
            <a:schemeClr val="bg1">
              <a:lumMod val="75000"/>
            </a:schemeClr>
          </a:solidFill>
        </p:spPr>
        <p:txBody>
          <a:bodyPr anchor="ctr" anchorCtr="0"/>
          <a:lstStyle>
            <a:lvl1pPr algn="ctr">
              <a:defRPr sz="4000" b="1"/>
            </a:lvl1pPr>
          </a:lstStyle>
          <a:p>
            <a:r>
              <a:rPr lang="en-GB"/>
              <a:t>Click to edit Master title style</a:t>
            </a:r>
            <a:endParaRPr lang="en-US"/>
          </a:p>
        </p:txBody>
      </p:sp>
      <p:sp>
        <p:nvSpPr>
          <p:cNvPr id="155651" name="Rectangle 3"/>
          <p:cNvSpPr>
            <a:spLocks noGrp="1" noChangeArrowheads="1"/>
          </p:cNvSpPr>
          <p:nvPr>
            <p:ph type="subTitle" idx="1"/>
          </p:nvPr>
        </p:nvSpPr>
        <p:spPr>
          <a:xfrm>
            <a:off x="812800" y="4159188"/>
            <a:ext cx="10566400" cy="1219200"/>
          </a:xfrm>
        </p:spPr>
        <p:txBody>
          <a:bodyPr anchor="ctr" anchorCtr="0"/>
          <a:lstStyle>
            <a:lvl1pPr marL="0" indent="0" algn="ctr">
              <a:defRPr sz="2800" i="0"/>
            </a:lvl1pPr>
          </a:lstStyle>
          <a:p>
            <a:r>
              <a:rPr lang="en-GB"/>
              <a:t>Click to edit Master subtitle style</a:t>
            </a:r>
            <a:endParaRPr lang="en-US"/>
          </a:p>
        </p:txBody>
      </p:sp>
      <p:sp>
        <p:nvSpPr>
          <p:cNvPr id="5" name="Rectangle 4"/>
          <p:cNvSpPr>
            <a:spLocks noGrp="1" noChangeArrowheads="1"/>
          </p:cNvSpPr>
          <p:nvPr>
            <p:ph type="dt" sz="half" idx="10"/>
          </p:nvPr>
        </p:nvSpPr>
        <p:spPr/>
        <p:txBody>
          <a:bodyPr/>
          <a:lstStyle>
            <a:lvl1pPr>
              <a:defRPr/>
            </a:lvl1pPr>
          </a:lstStyle>
          <a:p>
            <a:fld id="{2E4E96B4-CF01-E24A-A176-67A442CE8AE9}" type="datetimeFigureOut">
              <a:rPr lang="en-US" smtClean="0"/>
              <a:t>8/30/2024</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DF8884D5-CE16-2140-8224-708367E91F84}" type="slidenum">
              <a:rPr lang="en-US" smtClean="0"/>
              <a:t>‹#›</a:t>
            </a:fld>
            <a:endParaRPr lang="en-US"/>
          </a:p>
        </p:txBody>
      </p:sp>
    </p:spTree>
    <p:extLst>
      <p:ext uri="{BB962C8B-B14F-4D97-AF65-F5344CB8AC3E}">
        <p14:creationId xmlns:p14="http://schemas.microsoft.com/office/powerpoint/2010/main" val="3526468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2E4E96B4-CF01-E24A-A176-67A442CE8AE9}" type="datetimeFigureOut">
              <a:rPr lang="en-US" smtClean="0"/>
              <a:t>8/30/2024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F8884D5-CE16-2140-8224-708367E91F84}" type="slidenum">
              <a:rPr lang="en-US" smtClean="0"/>
              <a:t>‹#›</a:t>
            </a:fld>
            <a:endParaRPr lang="en-US"/>
          </a:p>
        </p:txBody>
      </p:sp>
    </p:spTree>
    <p:extLst>
      <p:ext uri="{BB962C8B-B14F-4D97-AF65-F5344CB8AC3E}">
        <p14:creationId xmlns:p14="http://schemas.microsoft.com/office/powerpoint/2010/main" val="1696154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0"/>
            <a:ext cx="2946400" cy="59436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203200" y="0"/>
            <a:ext cx="8636000" cy="59436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2E4E96B4-CF01-E24A-A176-67A442CE8AE9}" type="datetimeFigureOut">
              <a:rPr lang="en-US" smtClean="0"/>
              <a:t>8/30/2024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F8884D5-CE16-2140-8224-708367E91F84}" type="slidenum">
              <a:rPr lang="en-US" smtClean="0"/>
              <a:t>‹#›</a:t>
            </a:fld>
            <a:endParaRPr lang="en-US"/>
          </a:p>
        </p:txBody>
      </p:sp>
    </p:spTree>
    <p:extLst>
      <p:ext uri="{BB962C8B-B14F-4D97-AF65-F5344CB8AC3E}">
        <p14:creationId xmlns:p14="http://schemas.microsoft.com/office/powerpoint/2010/main" val="3802741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11785600" cy="1143000"/>
          </a:xfrm>
        </p:spPr>
        <p:txBody>
          <a:bodyPr/>
          <a:lstStyle/>
          <a:p>
            <a:r>
              <a:rPr lang="en-GB"/>
              <a:t>Click to edit Master title style</a:t>
            </a:r>
            <a:endParaRPr lang="en-US"/>
          </a:p>
        </p:txBody>
      </p:sp>
      <p:sp>
        <p:nvSpPr>
          <p:cNvPr id="3" name="ClipArt Placeholder 2"/>
          <p:cNvSpPr>
            <a:spLocks noGrp="1"/>
          </p:cNvSpPr>
          <p:nvPr>
            <p:ph type="clipArt" sz="half" idx="1"/>
          </p:nvPr>
        </p:nvSpPr>
        <p:spPr>
          <a:xfrm>
            <a:off x="914400" y="1524000"/>
            <a:ext cx="5232400" cy="4419600"/>
          </a:xfrm>
        </p:spPr>
        <p:txBody>
          <a:bodyPr/>
          <a:lstStyle/>
          <a:p>
            <a:pPr lvl="0"/>
            <a:r>
              <a:rPr lang="en-GB" noProof="0"/>
              <a:t>Click icon to add online image</a:t>
            </a:r>
            <a:endParaRPr lang="en-US" noProof="0"/>
          </a:p>
        </p:txBody>
      </p:sp>
      <p:sp>
        <p:nvSpPr>
          <p:cNvPr id="4" name="Text Placeholder 3"/>
          <p:cNvSpPr>
            <a:spLocks noGrp="1"/>
          </p:cNvSpPr>
          <p:nvPr>
            <p:ph type="body" sz="half" idx="2"/>
          </p:nvPr>
        </p:nvSpPr>
        <p:spPr>
          <a:xfrm>
            <a:off x="6350000" y="1524000"/>
            <a:ext cx="5232400" cy="4419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2E4E96B4-CF01-E24A-A176-67A442CE8AE9}" type="datetimeFigureOut">
              <a:rPr lang="en-US" smtClean="0"/>
              <a:t>8/30/2024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F8884D5-CE16-2140-8224-708367E91F84}" type="slidenum">
              <a:rPr lang="en-US" smtClean="0"/>
              <a:t>‹#›</a:t>
            </a:fld>
            <a:endParaRPr lang="en-US"/>
          </a:p>
        </p:txBody>
      </p:sp>
    </p:spTree>
    <p:extLst>
      <p:ext uri="{BB962C8B-B14F-4D97-AF65-F5344CB8AC3E}">
        <p14:creationId xmlns:p14="http://schemas.microsoft.com/office/powerpoint/2010/main" val="2582667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03200" y="0"/>
            <a:ext cx="11785600" cy="5943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Rectangle 4"/>
          <p:cNvSpPr>
            <a:spLocks noGrp="1" noChangeArrowheads="1"/>
          </p:cNvSpPr>
          <p:nvPr>
            <p:ph type="dt" sz="half" idx="10"/>
          </p:nvPr>
        </p:nvSpPr>
        <p:spPr>
          <a:ln/>
        </p:spPr>
        <p:txBody>
          <a:bodyPr/>
          <a:lstStyle>
            <a:lvl1pPr>
              <a:defRPr/>
            </a:lvl1pPr>
          </a:lstStyle>
          <a:p>
            <a:fld id="{2E4E96B4-CF01-E24A-A176-67A442CE8AE9}" type="datetimeFigureOut">
              <a:rPr lang="en-US" smtClean="0"/>
              <a:t>8/30/2024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F8884D5-CE16-2140-8224-708367E91F84}" type="slidenum">
              <a:rPr lang="en-US" smtClean="0"/>
              <a:t>‹#›</a:t>
            </a:fld>
            <a:endParaRPr lang="en-US"/>
          </a:p>
        </p:txBody>
      </p:sp>
    </p:spTree>
    <p:extLst>
      <p:ext uri="{BB962C8B-B14F-4D97-AF65-F5344CB8AC3E}">
        <p14:creationId xmlns:p14="http://schemas.microsoft.com/office/powerpoint/2010/main" val="3722709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GB"/>
              <a:t>Click to 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F8884D5-CE16-2140-8224-708367E91F84}" type="slidenum">
              <a:rPr lang="en-US" smtClean="0"/>
              <a:t>‹#›</a:t>
            </a:fld>
            <a:endParaRPr lang="en-US"/>
          </a:p>
        </p:txBody>
      </p:sp>
    </p:spTree>
    <p:extLst>
      <p:ext uri="{BB962C8B-B14F-4D97-AF65-F5344CB8AC3E}">
        <p14:creationId xmlns:p14="http://schemas.microsoft.com/office/powerpoint/2010/main" val="2800590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663823"/>
            <a:ext cx="12191999" cy="2057400"/>
          </a:xfrm>
          <a:noFill/>
        </p:spPr>
        <p:txBody>
          <a:bodyPr anchor="ctr" anchorCtr="0"/>
          <a:lstStyle>
            <a:lvl1pPr algn="ctr">
              <a:defRPr sz="4000" b="0" cap="none" baseline="0"/>
            </a:lvl1pPr>
          </a:lstStyle>
          <a:p>
            <a:r>
              <a:rPr lang="en-GB"/>
              <a:t>Click to edit Master title style</a:t>
            </a:r>
            <a:endParaRPr lang="en-US"/>
          </a:p>
        </p:txBody>
      </p:sp>
      <p:sp>
        <p:nvSpPr>
          <p:cNvPr id="4" name="Rectangle 4"/>
          <p:cNvSpPr>
            <a:spLocks noGrp="1" noChangeArrowheads="1"/>
          </p:cNvSpPr>
          <p:nvPr>
            <p:ph type="dt" sz="half" idx="10"/>
          </p:nvPr>
        </p:nvSpPr>
        <p:spPr>
          <a:ln/>
        </p:spPr>
        <p:txBody>
          <a:bodyPr/>
          <a:lstStyle>
            <a:lvl1pPr>
              <a:defRPr/>
            </a:lvl1pPr>
          </a:lstStyle>
          <a:p>
            <a:fld id="{2E4E96B4-CF01-E24A-A176-67A442CE8AE9}" type="datetimeFigureOut">
              <a:rPr lang="en-US" smtClean="0"/>
              <a:t>8/30/2024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F8884D5-CE16-2140-8224-708367E91F84}" type="slidenum">
              <a:rPr lang="en-US" smtClean="0"/>
              <a:t>‹#›</a:t>
            </a:fld>
            <a:endParaRPr lang="en-US"/>
          </a:p>
        </p:txBody>
      </p:sp>
      <p:sp>
        <p:nvSpPr>
          <p:cNvPr id="10" name="Rectangle 3">
            <a:extLst>
              <a:ext uri="{FF2B5EF4-FFF2-40B4-BE49-F238E27FC236}">
                <a16:creationId xmlns:a16="http://schemas.microsoft.com/office/drawing/2014/main" id="{331D57C1-74BD-DFD6-7D0F-D80FA252EA9E}"/>
              </a:ext>
            </a:extLst>
          </p:cNvPr>
          <p:cNvSpPr>
            <a:spLocks noGrp="1" noChangeArrowheads="1"/>
          </p:cNvSpPr>
          <p:nvPr>
            <p:ph type="subTitle" idx="1"/>
          </p:nvPr>
        </p:nvSpPr>
        <p:spPr>
          <a:xfrm>
            <a:off x="812800" y="4159188"/>
            <a:ext cx="10566400" cy="1219200"/>
          </a:xfrm>
        </p:spPr>
        <p:txBody>
          <a:bodyPr anchor="ctr" anchorCtr="0"/>
          <a:lstStyle>
            <a:lvl1pPr marL="0" indent="0" algn="ctr">
              <a:defRPr sz="2400" i="0"/>
            </a:lvl1pPr>
          </a:lstStyle>
          <a:p>
            <a:r>
              <a:rPr lang="en-GB"/>
              <a:t>Click to edit Master subtitle style</a:t>
            </a:r>
            <a:endParaRPr lang="en-US"/>
          </a:p>
        </p:txBody>
      </p:sp>
    </p:spTree>
    <p:extLst>
      <p:ext uri="{BB962C8B-B14F-4D97-AF65-F5344CB8AC3E}">
        <p14:creationId xmlns:p14="http://schemas.microsoft.com/office/powerpoint/2010/main" val="168524549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Donders-TEXT">
    <p:spTree>
      <p:nvGrpSpPr>
        <p:cNvPr id="1" name=""/>
        <p:cNvGrpSpPr/>
        <p:nvPr/>
      </p:nvGrpSpPr>
      <p:grpSpPr>
        <a:xfrm>
          <a:off x="0" y="0"/>
          <a:ext cx="0" cy="0"/>
          <a:chOff x="0" y="0"/>
          <a:chExt cx="0" cy="0"/>
        </a:xfrm>
      </p:grpSpPr>
      <p:pic>
        <p:nvPicPr>
          <p:cNvPr id="8" name="Afbeelding 7"/>
          <p:cNvPicPr/>
          <p:nvPr userDrawn="1"/>
        </p:nvPicPr>
        <p:blipFill>
          <a:blip r:embed="rId2">
            <a:extLst>
              <a:ext uri="{28A0092B-C50C-407E-A947-70E740481C1C}">
                <a14:useLocalDpi xmlns:a14="http://schemas.microsoft.com/office/drawing/2010/main" val="0"/>
              </a:ext>
            </a:extLst>
          </a:blip>
          <a:stretch>
            <a:fillRect/>
          </a:stretch>
        </p:blipFill>
        <p:spPr>
          <a:xfrm>
            <a:off x="7" y="1"/>
            <a:ext cx="12191995" cy="6857997"/>
          </a:xfrm>
          <a:prstGeom prst="rect">
            <a:avLst/>
          </a:prstGeom>
        </p:spPr>
      </p:pic>
      <p:sp>
        <p:nvSpPr>
          <p:cNvPr id="5" name="Tijdelijke aanduiding voor titel 1"/>
          <p:cNvSpPr>
            <a:spLocks noGrp="1"/>
          </p:cNvSpPr>
          <p:nvPr>
            <p:ph type="title" hasCustomPrompt="1"/>
          </p:nvPr>
        </p:nvSpPr>
        <p:spPr>
          <a:xfrm>
            <a:off x="1200000" y="432004"/>
            <a:ext cx="10080000" cy="246221"/>
          </a:xfrm>
          <a:prstGeom prst="rect">
            <a:avLst/>
          </a:prstGeom>
        </p:spPr>
        <p:txBody>
          <a:bodyPr vert="horz" lIns="0" tIns="0" rIns="0" bIns="0" rtlCol="0" anchor="t" anchorCtr="0">
            <a:spAutoFit/>
          </a:bodyPr>
          <a:lstStyle>
            <a:lvl1pPr marL="0" indent="0" algn="l">
              <a:defRPr sz="1600">
                <a:solidFill>
                  <a:schemeClr val="tx1"/>
                </a:solidFill>
              </a:defRPr>
            </a:lvl1pPr>
          </a:lstStyle>
          <a:p>
            <a:r>
              <a:rPr lang="en-GB"/>
              <a:t>Title of the </a:t>
            </a:r>
            <a:r>
              <a:rPr lang="en-GB" noProof="0"/>
              <a:t>presentation</a:t>
            </a:r>
          </a:p>
        </p:txBody>
      </p:sp>
      <p:sp>
        <p:nvSpPr>
          <p:cNvPr id="6" name="Tijdelijke aanduiding voor tekst 17"/>
          <p:cNvSpPr>
            <a:spLocks noGrp="1"/>
          </p:cNvSpPr>
          <p:nvPr>
            <p:ph type="body" sz="quarter" idx="11" hasCustomPrompt="1"/>
          </p:nvPr>
        </p:nvSpPr>
        <p:spPr>
          <a:xfrm>
            <a:off x="1200000" y="6240000"/>
            <a:ext cx="10991997" cy="618000"/>
          </a:xfrm>
          <a:prstGeom prst="rect">
            <a:avLst/>
          </a:prstGeom>
        </p:spPr>
        <p:txBody>
          <a:bodyPr lIns="0" tIns="0" rIns="180000" bIns="0" anchor="ctr" anchorCtr="0">
            <a:noAutofit/>
          </a:bodyPr>
          <a:lstStyle>
            <a:lvl1pPr marL="0" indent="0" algn="r">
              <a:buNone/>
              <a:defRPr sz="900" baseline="0">
                <a:solidFill>
                  <a:srgbClr val="BE311A"/>
                </a:solidFill>
                <a:latin typeface="Arial" charset="0"/>
                <a:cs typeface="Arial" charset="0"/>
              </a:defRPr>
            </a:lvl1pPr>
          </a:lstStyle>
          <a:p>
            <a:pPr lvl="0"/>
            <a:r>
              <a:rPr lang="en-GB"/>
              <a:t>Additional information</a:t>
            </a:r>
          </a:p>
        </p:txBody>
      </p:sp>
      <p:sp>
        <p:nvSpPr>
          <p:cNvPr id="7" name="Tijdelijke aanduiding voor tekst 17"/>
          <p:cNvSpPr>
            <a:spLocks noGrp="1"/>
          </p:cNvSpPr>
          <p:nvPr>
            <p:ph type="body" sz="quarter" idx="12" hasCustomPrompt="1"/>
          </p:nvPr>
        </p:nvSpPr>
        <p:spPr>
          <a:xfrm>
            <a:off x="1200000" y="864000"/>
            <a:ext cx="10080000" cy="338554"/>
          </a:xfrm>
          <a:prstGeom prst="rect">
            <a:avLst/>
          </a:prstGeom>
        </p:spPr>
        <p:txBody>
          <a:bodyPr lIns="0" tIns="0" rIns="0" bIns="0" anchor="t" anchorCtr="0">
            <a:spAutoFit/>
          </a:bodyPr>
          <a:lstStyle>
            <a:lvl1pPr marL="0" indent="0">
              <a:buNone/>
              <a:defRPr sz="2200" baseline="0">
                <a:solidFill>
                  <a:schemeClr val="accent2"/>
                </a:solidFill>
                <a:latin typeface="+mj-lt"/>
              </a:defRPr>
            </a:lvl1pPr>
          </a:lstStyle>
          <a:p>
            <a:pPr lvl="0"/>
            <a:r>
              <a:rPr lang="en-GB"/>
              <a:t>Title of the slide</a:t>
            </a:r>
          </a:p>
        </p:txBody>
      </p:sp>
      <p:sp>
        <p:nvSpPr>
          <p:cNvPr id="10" name="Tijdelijke aanduiding voor tekst 17"/>
          <p:cNvSpPr>
            <a:spLocks noGrp="1"/>
          </p:cNvSpPr>
          <p:nvPr>
            <p:ph type="body" sz="quarter" idx="16" hasCustomPrompt="1"/>
          </p:nvPr>
        </p:nvSpPr>
        <p:spPr>
          <a:xfrm>
            <a:off x="1200000" y="1440004"/>
            <a:ext cx="10080000" cy="246221"/>
          </a:xfrm>
          <a:prstGeom prst="rect">
            <a:avLst/>
          </a:prstGeom>
        </p:spPr>
        <p:txBody>
          <a:bodyPr wrap="square" lIns="0" tIns="0" rIns="0" bIns="0" anchor="t" anchorCtr="0">
            <a:spAutoFit/>
          </a:bodyPr>
          <a:lstStyle>
            <a:lvl1pPr marL="0" indent="-179705" algn="l">
              <a:buNone/>
              <a:defRPr sz="1600" baseline="0">
                <a:latin typeface="Times New Roman"/>
                <a:cs typeface="Times New Roman"/>
              </a:defRPr>
            </a:lvl1pPr>
          </a:lstStyle>
          <a:p>
            <a:pPr lvl="0"/>
            <a:r>
              <a:rPr lang="en-GB"/>
              <a:t>Text box for standard texts</a:t>
            </a:r>
          </a:p>
        </p:txBody>
      </p:sp>
    </p:spTree>
    <p:extLst>
      <p:ext uri="{BB962C8B-B14F-4D97-AF65-F5344CB8AC3E}">
        <p14:creationId xmlns:p14="http://schemas.microsoft.com/office/powerpoint/2010/main" val="2884749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11785600" cy="838200"/>
          </a:xfrm>
        </p:spPr>
        <p:txBody>
          <a:bodyPr/>
          <a:lstStyle/>
          <a:p>
            <a:r>
              <a:rPr lang="en-GB"/>
              <a:t>Click to edit Master title style</a:t>
            </a:r>
            <a:endParaRPr lang="en-US"/>
          </a:p>
        </p:txBody>
      </p:sp>
      <p:sp>
        <p:nvSpPr>
          <p:cNvPr id="3" name="Content Placeholder 2"/>
          <p:cNvSpPr>
            <a:spLocks noGrp="1"/>
          </p:cNvSpPr>
          <p:nvPr>
            <p:ph idx="1"/>
          </p:nvPr>
        </p:nvSpPr>
        <p:spPr>
          <a:xfrm>
            <a:off x="914400" y="1143000"/>
            <a:ext cx="10668000" cy="4800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2E4E96B4-CF01-E24A-A176-67A442CE8AE9}" type="datetimeFigureOut">
              <a:rPr lang="en-US" smtClean="0"/>
              <a:t>8/30/2024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F8884D5-CE16-2140-8224-708367E91F84}" type="slidenum">
              <a:rPr lang="en-US" smtClean="0"/>
              <a:t>‹#›</a:t>
            </a:fld>
            <a:endParaRPr lang="en-US"/>
          </a:p>
        </p:txBody>
      </p:sp>
    </p:spTree>
    <p:extLst>
      <p:ext uri="{BB962C8B-B14F-4D97-AF65-F5344CB8AC3E}">
        <p14:creationId xmlns:p14="http://schemas.microsoft.com/office/powerpoint/2010/main" val="3324577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663823"/>
            <a:ext cx="12191999" cy="2057400"/>
          </a:xfrm>
          <a:noFill/>
        </p:spPr>
        <p:txBody>
          <a:bodyPr anchor="ctr" anchorCtr="0"/>
          <a:lstStyle>
            <a:lvl1pPr algn="ctr">
              <a:defRPr sz="4000" b="0" cap="none" baseline="0"/>
            </a:lvl1pPr>
          </a:lstStyle>
          <a:p>
            <a:r>
              <a:rPr lang="en-GB"/>
              <a:t>Click to edit Master title style</a:t>
            </a:r>
            <a:endParaRPr lang="en-US"/>
          </a:p>
        </p:txBody>
      </p:sp>
      <p:sp>
        <p:nvSpPr>
          <p:cNvPr id="4" name="Rectangle 4"/>
          <p:cNvSpPr>
            <a:spLocks noGrp="1" noChangeArrowheads="1"/>
          </p:cNvSpPr>
          <p:nvPr>
            <p:ph type="dt" sz="half" idx="10"/>
          </p:nvPr>
        </p:nvSpPr>
        <p:spPr>
          <a:ln/>
        </p:spPr>
        <p:txBody>
          <a:bodyPr/>
          <a:lstStyle>
            <a:lvl1pPr>
              <a:defRPr/>
            </a:lvl1pPr>
          </a:lstStyle>
          <a:p>
            <a:fld id="{2E4E96B4-CF01-E24A-A176-67A442CE8AE9}" type="datetimeFigureOut">
              <a:rPr lang="en-US" smtClean="0"/>
              <a:t>8/30/2024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F8884D5-CE16-2140-8224-708367E91F84}" type="slidenum">
              <a:rPr lang="en-US" smtClean="0"/>
              <a:t>‹#›</a:t>
            </a:fld>
            <a:endParaRPr lang="en-US"/>
          </a:p>
        </p:txBody>
      </p:sp>
      <p:sp>
        <p:nvSpPr>
          <p:cNvPr id="10" name="Rectangle 3">
            <a:extLst>
              <a:ext uri="{FF2B5EF4-FFF2-40B4-BE49-F238E27FC236}">
                <a16:creationId xmlns:a16="http://schemas.microsoft.com/office/drawing/2014/main" id="{331D57C1-74BD-DFD6-7D0F-D80FA252EA9E}"/>
              </a:ext>
            </a:extLst>
          </p:cNvPr>
          <p:cNvSpPr>
            <a:spLocks noGrp="1" noChangeArrowheads="1"/>
          </p:cNvSpPr>
          <p:nvPr>
            <p:ph type="subTitle" idx="1"/>
          </p:nvPr>
        </p:nvSpPr>
        <p:spPr>
          <a:xfrm>
            <a:off x="812800" y="4159188"/>
            <a:ext cx="10566400" cy="1219200"/>
          </a:xfrm>
        </p:spPr>
        <p:txBody>
          <a:bodyPr anchor="ctr" anchorCtr="0"/>
          <a:lstStyle>
            <a:lvl1pPr marL="0" indent="0" algn="ctr">
              <a:defRPr sz="2400" i="0"/>
            </a:lvl1pPr>
          </a:lstStyle>
          <a:p>
            <a:r>
              <a:rPr lang="en-GB"/>
              <a:t>Click to edit Master subtitle style</a:t>
            </a:r>
            <a:endParaRPr lang="en-US"/>
          </a:p>
        </p:txBody>
      </p:sp>
    </p:spTree>
    <p:extLst>
      <p:ext uri="{BB962C8B-B14F-4D97-AF65-F5344CB8AC3E}">
        <p14:creationId xmlns:p14="http://schemas.microsoft.com/office/powerpoint/2010/main" val="263999516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524000"/>
            <a:ext cx="523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350000" y="1524000"/>
            <a:ext cx="523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2E4E96B4-CF01-E24A-A176-67A442CE8AE9}" type="datetimeFigureOut">
              <a:rPr lang="en-US" smtClean="0"/>
              <a:t>8/30/2024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F8884D5-CE16-2140-8224-708367E91F84}" type="slidenum">
              <a:rPr lang="en-US" smtClean="0"/>
              <a:t>‹#›</a:t>
            </a:fld>
            <a:endParaRPr lang="en-US"/>
          </a:p>
        </p:txBody>
      </p:sp>
    </p:spTree>
    <p:extLst>
      <p:ext uri="{BB962C8B-B14F-4D97-AF65-F5344CB8AC3E}">
        <p14:creationId xmlns:p14="http://schemas.microsoft.com/office/powerpoint/2010/main" val="652213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2E4E96B4-CF01-E24A-A176-67A442CE8AE9}" type="datetimeFigureOut">
              <a:rPr lang="en-US" smtClean="0"/>
              <a:t>8/30/2024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F8884D5-CE16-2140-8224-708367E91F84}" type="slidenum">
              <a:rPr lang="en-US" smtClean="0"/>
              <a:t>‹#›</a:t>
            </a:fld>
            <a:endParaRPr lang="en-US"/>
          </a:p>
        </p:txBody>
      </p:sp>
    </p:spTree>
    <p:extLst>
      <p:ext uri="{BB962C8B-B14F-4D97-AF65-F5344CB8AC3E}">
        <p14:creationId xmlns:p14="http://schemas.microsoft.com/office/powerpoint/2010/main" val="1727863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2E4E96B4-CF01-E24A-A176-67A442CE8AE9}" type="datetimeFigureOut">
              <a:rPr lang="en-US" smtClean="0"/>
              <a:t>8/30/2024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F8884D5-CE16-2140-8224-708367E91F84}" type="slidenum">
              <a:rPr lang="en-US" smtClean="0"/>
              <a:t>‹#›</a:t>
            </a:fld>
            <a:endParaRPr lang="en-US"/>
          </a:p>
        </p:txBody>
      </p:sp>
    </p:spTree>
    <p:extLst>
      <p:ext uri="{BB962C8B-B14F-4D97-AF65-F5344CB8AC3E}">
        <p14:creationId xmlns:p14="http://schemas.microsoft.com/office/powerpoint/2010/main" val="1599688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2E4E96B4-CF01-E24A-A176-67A442CE8AE9}" type="datetimeFigureOut">
              <a:rPr lang="en-US" smtClean="0"/>
              <a:t>8/30/2024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DF8884D5-CE16-2140-8224-708367E91F84}" type="slidenum">
              <a:rPr lang="en-US" smtClean="0"/>
              <a:t>‹#›</a:t>
            </a:fld>
            <a:endParaRPr lang="en-US"/>
          </a:p>
        </p:txBody>
      </p:sp>
    </p:spTree>
    <p:extLst>
      <p:ext uri="{BB962C8B-B14F-4D97-AF65-F5344CB8AC3E}">
        <p14:creationId xmlns:p14="http://schemas.microsoft.com/office/powerpoint/2010/main" val="223896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E4E96B4-CF01-E24A-A176-67A442CE8AE9}" type="datetimeFigureOut">
              <a:rPr lang="en-US" smtClean="0"/>
              <a:t>8/30/2024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F8884D5-CE16-2140-8224-708367E91F84}" type="slidenum">
              <a:rPr lang="en-US" smtClean="0"/>
              <a:t>‹#›</a:t>
            </a:fld>
            <a:endParaRPr lang="en-US"/>
          </a:p>
        </p:txBody>
      </p:sp>
    </p:spTree>
    <p:extLst>
      <p:ext uri="{BB962C8B-B14F-4D97-AF65-F5344CB8AC3E}">
        <p14:creationId xmlns:p14="http://schemas.microsoft.com/office/powerpoint/2010/main" val="4146206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E4E96B4-CF01-E24A-A176-67A442CE8AE9}" type="datetimeFigureOut">
              <a:rPr lang="en-US" smtClean="0"/>
              <a:t>8/30/2024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F8884D5-CE16-2140-8224-708367E91F84}" type="slidenum">
              <a:rPr lang="en-US" smtClean="0"/>
              <a:t>‹#›</a:t>
            </a:fld>
            <a:endParaRPr lang="en-US"/>
          </a:p>
        </p:txBody>
      </p:sp>
    </p:spTree>
    <p:extLst>
      <p:ext uri="{BB962C8B-B14F-4D97-AF65-F5344CB8AC3E}">
        <p14:creationId xmlns:p14="http://schemas.microsoft.com/office/powerpoint/2010/main" val="1699884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0" y="0"/>
            <a:ext cx="11785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endParaRPr lang="en-US"/>
          </a:p>
        </p:txBody>
      </p:sp>
      <p:sp>
        <p:nvSpPr>
          <p:cNvPr id="1027" name="Rectangle 3"/>
          <p:cNvSpPr>
            <a:spLocks noGrp="1" noChangeArrowheads="1"/>
          </p:cNvSpPr>
          <p:nvPr>
            <p:ph type="body" idx="1"/>
          </p:nvPr>
        </p:nvSpPr>
        <p:spPr bwMode="auto">
          <a:xfrm>
            <a:off x="914400" y="1524000"/>
            <a:ext cx="106680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Calibri"/>
              </a:defRPr>
            </a:lvl1pPr>
          </a:lstStyle>
          <a:p>
            <a:fld id="{2E4E96B4-CF01-E24A-A176-67A442CE8AE9}" type="datetimeFigureOut">
              <a:rPr lang="en-US" smtClean="0"/>
              <a:t>8/30/2024</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200">
                <a:latin typeface="Calibri"/>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Calibri"/>
              </a:defRPr>
            </a:lvl1pPr>
          </a:lstStyle>
          <a:p>
            <a:fld id="{DF8884D5-CE16-2140-8224-708367E91F84}" type="slidenum">
              <a:rPr lang="en-US" smtClean="0"/>
              <a:t>‹#›</a:t>
            </a:fld>
            <a:endParaRPr lang="en-US"/>
          </a:p>
        </p:txBody>
      </p:sp>
    </p:spTree>
    <p:extLst>
      <p:ext uri="{BB962C8B-B14F-4D97-AF65-F5344CB8AC3E}">
        <p14:creationId xmlns:p14="http://schemas.microsoft.com/office/powerpoint/2010/main" val="12277426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05" r:id="rId15"/>
    <p:sldLayoutId id="2147483933" r:id="rId16"/>
  </p:sldLayoutIdLst>
  <p:txStyles>
    <p:titleStyle>
      <a:lvl1pPr algn="l" rtl="0" eaLnBrk="1" fontAlgn="base" hangingPunct="1">
        <a:spcBef>
          <a:spcPct val="0"/>
        </a:spcBef>
        <a:spcAft>
          <a:spcPct val="0"/>
        </a:spcAft>
        <a:defRPr sz="2800">
          <a:solidFill>
            <a:schemeClr val="tx2"/>
          </a:solidFill>
          <a:latin typeface="Calibri"/>
          <a:ea typeface="+mj-ea"/>
          <a:cs typeface="+mj-cs"/>
        </a:defRPr>
      </a:lvl1pPr>
      <a:lvl2pPr algn="l" rtl="0" eaLnBrk="1" fontAlgn="base" hangingPunct="1">
        <a:spcBef>
          <a:spcPct val="0"/>
        </a:spcBef>
        <a:spcAft>
          <a:spcPct val="0"/>
        </a:spcAft>
        <a:defRPr sz="2400">
          <a:solidFill>
            <a:schemeClr val="tx2"/>
          </a:solidFill>
          <a:latin typeface="Verdana" charset="0"/>
          <a:ea typeface="ＭＳ Ｐゴシック" charset="-128"/>
          <a:cs typeface="ＭＳ Ｐゴシック" charset="-128"/>
        </a:defRPr>
      </a:lvl2pPr>
      <a:lvl3pPr algn="l" rtl="0" eaLnBrk="1" fontAlgn="base" hangingPunct="1">
        <a:spcBef>
          <a:spcPct val="0"/>
        </a:spcBef>
        <a:spcAft>
          <a:spcPct val="0"/>
        </a:spcAft>
        <a:defRPr sz="2400">
          <a:solidFill>
            <a:schemeClr val="tx2"/>
          </a:solidFill>
          <a:latin typeface="Verdana" charset="0"/>
          <a:ea typeface="ＭＳ Ｐゴシック" charset="-128"/>
          <a:cs typeface="ＭＳ Ｐゴシック" charset="-128"/>
        </a:defRPr>
      </a:lvl3pPr>
      <a:lvl4pPr algn="l" rtl="0" eaLnBrk="1" fontAlgn="base" hangingPunct="1">
        <a:spcBef>
          <a:spcPct val="0"/>
        </a:spcBef>
        <a:spcAft>
          <a:spcPct val="0"/>
        </a:spcAft>
        <a:defRPr sz="2400">
          <a:solidFill>
            <a:schemeClr val="tx2"/>
          </a:solidFill>
          <a:latin typeface="Verdana" charset="0"/>
          <a:ea typeface="ＭＳ Ｐゴシック" charset="-128"/>
          <a:cs typeface="ＭＳ Ｐゴシック" charset="-128"/>
        </a:defRPr>
      </a:lvl4pPr>
      <a:lvl5pPr algn="l" rtl="0" eaLnBrk="1" fontAlgn="base" hangingPunct="1">
        <a:spcBef>
          <a:spcPct val="0"/>
        </a:spcBef>
        <a:spcAft>
          <a:spcPct val="0"/>
        </a:spcAft>
        <a:defRPr sz="2400">
          <a:solidFill>
            <a:schemeClr val="tx2"/>
          </a:solidFill>
          <a:latin typeface="Verdana" charset="0"/>
          <a:ea typeface="ＭＳ Ｐゴシック" charset="-128"/>
          <a:cs typeface="ＭＳ Ｐゴシック" charset="-128"/>
        </a:defRPr>
      </a:lvl5pPr>
      <a:lvl6pPr marL="457189" algn="l" rtl="0" eaLnBrk="1" fontAlgn="base" hangingPunct="1">
        <a:spcBef>
          <a:spcPct val="0"/>
        </a:spcBef>
        <a:spcAft>
          <a:spcPct val="0"/>
        </a:spcAft>
        <a:defRPr sz="2400">
          <a:solidFill>
            <a:schemeClr val="tx2"/>
          </a:solidFill>
          <a:latin typeface="Verdana" charset="0"/>
          <a:ea typeface="ＭＳ Ｐゴシック" charset="-128"/>
          <a:cs typeface="ＭＳ Ｐゴシック" charset="-128"/>
        </a:defRPr>
      </a:lvl6pPr>
      <a:lvl7pPr marL="914377" algn="l" rtl="0" eaLnBrk="1" fontAlgn="base" hangingPunct="1">
        <a:spcBef>
          <a:spcPct val="0"/>
        </a:spcBef>
        <a:spcAft>
          <a:spcPct val="0"/>
        </a:spcAft>
        <a:defRPr sz="2400">
          <a:solidFill>
            <a:schemeClr val="tx2"/>
          </a:solidFill>
          <a:latin typeface="Verdana" charset="0"/>
          <a:ea typeface="ＭＳ Ｐゴシック" charset="-128"/>
          <a:cs typeface="ＭＳ Ｐゴシック" charset="-128"/>
        </a:defRPr>
      </a:lvl7pPr>
      <a:lvl8pPr marL="1371566" algn="l" rtl="0" eaLnBrk="1" fontAlgn="base" hangingPunct="1">
        <a:spcBef>
          <a:spcPct val="0"/>
        </a:spcBef>
        <a:spcAft>
          <a:spcPct val="0"/>
        </a:spcAft>
        <a:defRPr sz="2400">
          <a:solidFill>
            <a:schemeClr val="tx2"/>
          </a:solidFill>
          <a:latin typeface="Verdana" charset="0"/>
          <a:ea typeface="ＭＳ Ｐゴシック" charset="-128"/>
          <a:cs typeface="ＭＳ Ｐゴシック" charset="-128"/>
        </a:defRPr>
      </a:lvl8pPr>
      <a:lvl9pPr marL="1828754" algn="l" rtl="0" eaLnBrk="1" fontAlgn="base" hangingPunct="1">
        <a:spcBef>
          <a:spcPct val="0"/>
        </a:spcBef>
        <a:spcAft>
          <a:spcPct val="0"/>
        </a:spcAft>
        <a:defRPr sz="2400">
          <a:solidFill>
            <a:schemeClr val="tx2"/>
          </a:solidFill>
          <a:latin typeface="Verdana" charset="0"/>
          <a:ea typeface="ＭＳ Ｐゴシック" charset="-128"/>
          <a:cs typeface="ＭＳ Ｐゴシック" charset="-128"/>
        </a:defRPr>
      </a:lvl9pPr>
    </p:titleStyle>
    <p:bodyStyle>
      <a:lvl1pPr marL="342891" indent="-342891" algn="l" rtl="0" eaLnBrk="1" fontAlgn="base" hangingPunct="1">
        <a:spcBef>
          <a:spcPct val="20000"/>
        </a:spcBef>
        <a:spcAft>
          <a:spcPct val="0"/>
        </a:spcAft>
        <a:defRPr sz="2400">
          <a:solidFill>
            <a:schemeClr val="tx1"/>
          </a:solidFill>
          <a:latin typeface="Calibri"/>
          <a:ea typeface="+mn-ea"/>
          <a:cs typeface="+mn-cs"/>
        </a:defRPr>
      </a:lvl1pPr>
      <a:lvl2pPr marL="742932" indent="-285744" algn="l" rtl="0" eaLnBrk="1" fontAlgn="base" hangingPunct="1">
        <a:spcBef>
          <a:spcPct val="20000"/>
        </a:spcBef>
        <a:spcAft>
          <a:spcPct val="0"/>
        </a:spcAft>
        <a:defRPr sz="2000">
          <a:solidFill>
            <a:schemeClr val="tx1"/>
          </a:solidFill>
          <a:latin typeface="Calibri"/>
          <a:ea typeface="+mn-ea"/>
        </a:defRPr>
      </a:lvl2pPr>
      <a:lvl3pPr marL="1142971" indent="-228594" algn="l" rtl="0" eaLnBrk="1" fontAlgn="base" hangingPunct="1">
        <a:spcBef>
          <a:spcPct val="20000"/>
        </a:spcBef>
        <a:spcAft>
          <a:spcPct val="0"/>
        </a:spcAft>
        <a:defRPr>
          <a:solidFill>
            <a:schemeClr val="tx1"/>
          </a:solidFill>
          <a:latin typeface="Calibri"/>
          <a:ea typeface="+mn-ea"/>
        </a:defRPr>
      </a:lvl3pPr>
      <a:lvl4pPr marL="1600160" indent="-228594" algn="l" rtl="0" eaLnBrk="1" fontAlgn="base" hangingPunct="1">
        <a:spcBef>
          <a:spcPct val="20000"/>
        </a:spcBef>
        <a:spcAft>
          <a:spcPct val="0"/>
        </a:spcAft>
        <a:defRPr sz="1600">
          <a:solidFill>
            <a:schemeClr val="tx1"/>
          </a:solidFill>
          <a:latin typeface="Calibri"/>
          <a:ea typeface="+mn-ea"/>
        </a:defRPr>
      </a:lvl4pPr>
      <a:lvl5pPr marL="2057349" indent="-228594" algn="l" rtl="0" eaLnBrk="1" fontAlgn="base" hangingPunct="1">
        <a:spcBef>
          <a:spcPct val="20000"/>
        </a:spcBef>
        <a:spcAft>
          <a:spcPct val="0"/>
        </a:spcAft>
        <a:defRPr sz="1600">
          <a:solidFill>
            <a:schemeClr val="tx1"/>
          </a:solidFill>
          <a:latin typeface="Calibri"/>
          <a:ea typeface="+mn-ea"/>
        </a:defRPr>
      </a:lvl5pPr>
      <a:lvl6pPr marL="2514537" indent="-228594" algn="l" rtl="0" eaLnBrk="1" fontAlgn="base" hangingPunct="1">
        <a:spcBef>
          <a:spcPct val="20000"/>
        </a:spcBef>
        <a:spcAft>
          <a:spcPct val="0"/>
        </a:spcAft>
        <a:defRPr sz="1600">
          <a:solidFill>
            <a:schemeClr val="tx1"/>
          </a:solidFill>
          <a:latin typeface="+mn-lt"/>
          <a:ea typeface="+mn-ea"/>
        </a:defRPr>
      </a:lvl6pPr>
      <a:lvl7pPr marL="2971726" indent="-228594" algn="l" rtl="0" eaLnBrk="1" fontAlgn="base" hangingPunct="1">
        <a:spcBef>
          <a:spcPct val="20000"/>
        </a:spcBef>
        <a:spcAft>
          <a:spcPct val="0"/>
        </a:spcAft>
        <a:defRPr sz="1600">
          <a:solidFill>
            <a:schemeClr val="tx1"/>
          </a:solidFill>
          <a:latin typeface="+mn-lt"/>
          <a:ea typeface="+mn-ea"/>
        </a:defRPr>
      </a:lvl7pPr>
      <a:lvl8pPr marL="3428914" indent="-228594" algn="l" rtl="0" eaLnBrk="1" fontAlgn="base" hangingPunct="1">
        <a:spcBef>
          <a:spcPct val="20000"/>
        </a:spcBef>
        <a:spcAft>
          <a:spcPct val="0"/>
        </a:spcAft>
        <a:defRPr sz="1600">
          <a:solidFill>
            <a:schemeClr val="tx1"/>
          </a:solidFill>
          <a:latin typeface="+mn-lt"/>
          <a:ea typeface="+mn-ea"/>
        </a:defRPr>
      </a:lvl8pPr>
      <a:lvl9pPr marL="3886103" indent="-228594" algn="l" rtl="0" eaLnBrk="1" fontAlgn="base" hangingPunct="1">
        <a:spcBef>
          <a:spcPct val="20000"/>
        </a:spcBef>
        <a:spcAft>
          <a:spcPct val="0"/>
        </a:spcAft>
        <a:defRPr sz="16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mne.tools/" TargetMode="External"/><Relationship Id="rId7" Type="http://schemas.openxmlformats.org/officeDocument/2006/relationships/image" Target="../media/image27.png"/><Relationship Id="rId2" Type="http://schemas.openxmlformats.org/officeDocument/2006/relationships/hyperlink" Target="https://www.fieldtriptoolbox.org/" TargetMode="Externa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hyperlink" Target="https://neuroimage.usc.edu/brainstorm" TargetMode="External"/><Relationship Id="rId10" Type="http://schemas.openxmlformats.org/officeDocument/2006/relationships/image" Target="../media/image30.png"/><Relationship Id="rId4" Type="http://schemas.openxmlformats.org/officeDocument/2006/relationships/hyperlink" Target="https://www.fil.ion.ucl.ac.uk/spm" TargetMode="Externa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6D8E3A35-E37B-C9F4-9CFA-86B231FC8F42}"/>
              </a:ext>
            </a:extLst>
          </p:cNvPr>
          <p:cNvSpPr>
            <a:spLocks noGrp="1"/>
          </p:cNvSpPr>
          <p:nvPr>
            <p:ph type="ctrTitle"/>
          </p:nvPr>
        </p:nvSpPr>
        <p:spPr/>
        <p:txBody>
          <a:bodyPr/>
          <a:lstStyle/>
          <a:p>
            <a:r>
              <a:rPr lang="en-GB" sz="4000" b="0" i="0" u="none" strike="noStrike">
                <a:solidFill>
                  <a:srgbClr val="000000"/>
                </a:solidFill>
                <a:effectLst/>
                <a:latin typeface="+mj-lt"/>
              </a:rPr>
              <a:t>How to set up your OPM-MEG experiment for success </a:t>
            </a:r>
            <a:br>
              <a:rPr lang="en-GB" sz="4000" b="0" i="0" u="none" strike="noStrike">
                <a:solidFill>
                  <a:srgbClr val="000000"/>
                </a:solidFill>
                <a:effectLst/>
                <a:latin typeface="+mj-lt"/>
              </a:rPr>
            </a:br>
            <a:r>
              <a:rPr lang="en-GB" sz="4000" b="0" i="0" u="none" strike="noStrike">
                <a:solidFill>
                  <a:srgbClr val="000000"/>
                </a:solidFill>
                <a:effectLst/>
                <a:latin typeface="+mj-lt"/>
              </a:rPr>
              <a:t>and what to consider when analyzing OPM data</a:t>
            </a:r>
          </a:p>
        </p:txBody>
      </p:sp>
      <p:sp>
        <p:nvSpPr>
          <p:cNvPr id="21" name="Subtitle 20">
            <a:extLst>
              <a:ext uri="{FF2B5EF4-FFF2-40B4-BE49-F238E27FC236}">
                <a16:creationId xmlns:a16="http://schemas.microsoft.com/office/drawing/2014/main" id="{7CC839D3-8AFE-8473-8E1D-9373320AC050}"/>
              </a:ext>
            </a:extLst>
          </p:cNvPr>
          <p:cNvSpPr>
            <a:spLocks noGrp="1"/>
          </p:cNvSpPr>
          <p:nvPr>
            <p:ph type="subTitle" idx="1"/>
          </p:nvPr>
        </p:nvSpPr>
        <p:spPr/>
        <p:txBody>
          <a:bodyPr/>
          <a:lstStyle/>
          <a:p>
            <a:r>
              <a:rPr lang="en-NL">
                <a:latin typeface="+mj-lt"/>
              </a:rPr>
              <a:t>Robert Oostenveld</a:t>
            </a:r>
          </a:p>
          <a:p>
            <a:r>
              <a:rPr lang="en-NL">
                <a:latin typeface="+mj-lt"/>
              </a:rPr>
              <a:t>robert.oostenveld@donders.ru.nl</a:t>
            </a:r>
          </a:p>
        </p:txBody>
      </p:sp>
      <p:pic>
        <p:nvPicPr>
          <p:cNvPr id="25" name="Picture 24" descr="DONDERS_LOGO_RGB_large.png">
            <a:extLst>
              <a:ext uri="{FF2B5EF4-FFF2-40B4-BE49-F238E27FC236}">
                <a16:creationId xmlns:a16="http://schemas.microsoft.com/office/drawing/2014/main" id="{5A714B79-2CAF-DA47-9361-5342065B8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9" y="116658"/>
            <a:ext cx="3190399" cy="1058542"/>
          </a:xfrm>
          <a:prstGeom prst="rect">
            <a:avLst/>
          </a:prstGeom>
        </p:spPr>
      </p:pic>
      <p:pic>
        <p:nvPicPr>
          <p:cNvPr id="26" name="Picture 25" descr="RU-UMC-logo-screen.png">
            <a:extLst>
              <a:ext uri="{FF2B5EF4-FFF2-40B4-BE49-F238E27FC236}">
                <a16:creationId xmlns:a16="http://schemas.microsoft.com/office/drawing/2014/main" id="{5184DE4C-4DF5-F0D0-1AF9-DE455D5F5CBB}"/>
              </a:ext>
            </a:extLst>
          </p:cNvPr>
          <p:cNvPicPr>
            <a:picLocks noChangeAspect="1"/>
          </p:cNvPicPr>
          <p:nvPr/>
        </p:nvPicPr>
        <p:blipFill rotWithShape="1">
          <a:blip r:embed="rId4">
            <a:extLst>
              <a:ext uri="{28A0092B-C50C-407E-A947-70E740481C1C}">
                <a14:useLocalDpi xmlns:a14="http://schemas.microsoft.com/office/drawing/2010/main" val="0"/>
              </a:ext>
            </a:extLst>
          </a:blip>
          <a:srcRect r="34375"/>
          <a:stretch/>
        </p:blipFill>
        <p:spPr>
          <a:xfrm>
            <a:off x="105019" y="5816600"/>
            <a:ext cx="3745996" cy="924742"/>
          </a:xfrm>
          <a:prstGeom prst="rect">
            <a:avLst/>
          </a:prstGeom>
        </p:spPr>
      </p:pic>
      <p:pic>
        <p:nvPicPr>
          <p:cNvPr id="27" name="Picture 26" descr="ki_logo_rgb.png">
            <a:extLst>
              <a:ext uri="{FF2B5EF4-FFF2-40B4-BE49-F238E27FC236}">
                <a16:creationId xmlns:a16="http://schemas.microsoft.com/office/drawing/2014/main" id="{18667A37-154E-629C-ED08-83040C18B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7147" y="5608414"/>
            <a:ext cx="2439834" cy="1219200"/>
          </a:xfrm>
          <a:prstGeom prst="rect">
            <a:avLst/>
          </a:prstGeom>
        </p:spPr>
      </p:pic>
      <p:grpSp>
        <p:nvGrpSpPr>
          <p:cNvPr id="33" name="Group 32">
            <a:extLst>
              <a:ext uri="{FF2B5EF4-FFF2-40B4-BE49-F238E27FC236}">
                <a16:creationId xmlns:a16="http://schemas.microsoft.com/office/drawing/2014/main" id="{E4D9AB8B-FACC-4C2A-90AE-548346CC634F}"/>
              </a:ext>
            </a:extLst>
          </p:cNvPr>
          <p:cNvGrpSpPr/>
          <p:nvPr/>
        </p:nvGrpSpPr>
        <p:grpSpPr>
          <a:xfrm>
            <a:off x="9404856" y="281945"/>
            <a:ext cx="2682125" cy="801730"/>
            <a:chOff x="0" y="0"/>
            <a:chExt cx="3061668" cy="1020974"/>
          </a:xfrm>
        </p:grpSpPr>
        <p:pic>
          <p:nvPicPr>
            <p:cNvPr id="34" name="Picture 33" descr="COLOR_FIELDS_POS.png">
              <a:extLst>
                <a:ext uri="{FF2B5EF4-FFF2-40B4-BE49-F238E27FC236}">
                  <a16:creationId xmlns:a16="http://schemas.microsoft.com/office/drawing/2014/main" id="{C8925916-0B76-2269-F869-993CF0AAEBFF}"/>
                </a:ext>
              </a:extLst>
            </p:cNvPr>
            <p:cNvPicPr>
              <a:picLocks noChangeAspect="1"/>
            </p:cNvPicPr>
            <p:nvPr/>
          </p:nvPicPr>
          <p:blipFill rotWithShape="1">
            <a:blip r:embed="rId6">
              <a:extLst>
                <a:ext uri="{28A0092B-C50C-407E-A947-70E740481C1C}">
                  <a14:useLocalDpi xmlns:a14="http://schemas.microsoft.com/office/drawing/2010/main" val="0"/>
                </a:ext>
              </a:extLst>
            </a:blip>
            <a:srcRect b="26276"/>
            <a:stretch/>
          </p:blipFill>
          <p:spPr>
            <a:xfrm>
              <a:off x="0" y="0"/>
              <a:ext cx="1388699" cy="1020974"/>
            </a:xfrm>
            <a:prstGeom prst="rect">
              <a:avLst/>
            </a:prstGeom>
          </p:spPr>
        </p:pic>
        <p:pic>
          <p:nvPicPr>
            <p:cNvPr id="35" name="Picture 34" descr="COLOR_FIELDS_POS.png">
              <a:extLst>
                <a:ext uri="{FF2B5EF4-FFF2-40B4-BE49-F238E27FC236}">
                  <a16:creationId xmlns:a16="http://schemas.microsoft.com/office/drawing/2014/main" id="{81C55044-1089-4D6A-ABFD-91AB094F6B7F}"/>
                </a:ext>
              </a:extLst>
            </p:cNvPr>
            <p:cNvPicPr>
              <a:picLocks noChangeAspect="1"/>
            </p:cNvPicPr>
            <p:nvPr/>
          </p:nvPicPr>
          <p:blipFill rotWithShape="1">
            <a:blip r:embed="rId6">
              <a:extLst>
                <a:ext uri="{28A0092B-C50C-407E-A947-70E740481C1C}">
                  <a14:useLocalDpi xmlns:a14="http://schemas.microsoft.com/office/drawing/2010/main" val="0"/>
                </a:ext>
              </a:extLst>
            </a:blip>
            <a:srcRect t="70922"/>
            <a:stretch/>
          </p:blipFill>
          <p:spPr>
            <a:xfrm>
              <a:off x="1187624" y="233822"/>
              <a:ext cx="1874044" cy="543437"/>
            </a:xfrm>
            <a:prstGeom prst="rect">
              <a:avLst/>
            </a:prstGeom>
          </p:spPr>
        </p:pic>
      </p:grpSp>
      <p:pic>
        <p:nvPicPr>
          <p:cNvPr id="3" name="Picture 2" descr="fieldtriplogo-high.png">
            <a:extLst>
              <a:ext uri="{FF2B5EF4-FFF2-40B4-BE49-F238E27FC236}">
                <a16:creationId xmlns:a16="http://schemas.microsoft.com/office/drawing/2014/main" id="{CA9FE18B-882E-12C5-5F2A-3C53BE5DE9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103" y="4197412"/>
            <a:ext cx="2037794" cy="1143000"/>
          </a:xfrm>
          <a:prstGeom prst="rect">
            <a:avLst/>
          </a:prstGeom>
        </p:spPr>
      </p:pic>
    </p:spTree>
    <p:extLst>
      <p:ext uri="{BB962C8B-B14F-4D97-AF65-F5344CB8AC3E}">
        <p14:creationId xmlns:p14="http://schemas.microsoft.com/office/powerpoint/2010/main" val="3649304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CBBDC-7BCB-70BC-3DEA-97396FE160B5}"/>
              </a:ext>
            </a:extLst>
          </p:cNvPr>
          <p:cNvSpPr>
            <a:spLocks noGrp="1"/>
          </p:cNvSpPr>
          <p:nvPr>
            <p:ph type="title"/>
          </p:nvPr>
        </p:nvSpPr>
        <p:spPr/>
        <p:txBody>
          <a:bodyPr/>
          <a:lstStyle/>
          <a:p>
            <a:r>
              <a:rPr lang="en-NL"/>
              <a:t>How is noise dealt with in the case of MEG? -&gt; Preventing noise</a:t>
            </a:r>
          </a:p>
        </p:txBody>
      </p:sp>
      <p:sp>
        <p:nvSpPr>
          <p:cNvPr id="3" name="Content Placeholder 2">
            <a:extLst>
              <a:ext uri="{FF2B5EF4-FFF2-40B4-BE49-F238E27FC236}">
                <a16:creationId xmlns:a16="http://schemas.microsoft.com/office/drawing/2014/main" id="{FF23E018-9906-4E53-36C6-BF34BF9D8A8E}"/>
              </a:ext>
            </a:extLst>
          </p:cNvPr>
          <p:cNvSpPr>
            <a:spLocks noGrp="1"/>
          </p:cNvSpPr>
          <p:nvPr>
            <p:ph idx="1"/>
          </p:nvPr>
        </p:nvSpPr>
        <p:spPr/>
        <p:txBody>
          <a:bodyPr/>
          <a:lstStyle/>
          <a:p>
            <a:r>
              <a:rPr lang="en-NL"/>
              <a:t>Passive shielding of the room with layers of mu-metal and aluminium.</a:t>
            </a:r>
          </a:p>
          <a:p>
            <a:r>
              <a:rPr lang="en-NL"/>
              <a:t>Active shielding with coils (constant, or time-varying).</a:t>
            </a:r>
          </a:p>
          <a:p>
            <a:endParaRPr lang="en-NL"/>
          </a:p>
          <a:p>
            <a:r>
              <a:rPr lang="en-NL"/>
              <a:t>A smart design of the MEG sensors and electronics, e.g., gradiometers and/or closed-loop operation.</a:t>
            </a:r>
          </a:p>
          <a:p>
            <a:r>
              <a:rPr lang="en-NL"/>
              <a:t> </a:t>
            </a:r>
          </a:p>
          <a:p>
            <a:r>
              <a:rPr lang="en-NL"/>
              <a:t>Avoid movements of the participant.</a:t>
            </a:r>
          </a:p>
          <a:p>
            <a:r>
              <a:rPr lang="en-NL"/>
              <a:t>Demagnetizing (or “degaussing”) the participant. No jeans, no underwire bra, …</a:t>
            </a:r>
          </a:p>
          <a:p>
            <a:r>
              <a:rPr lang="en-NL"/>
              <a:t>No magnetic metal and no electric currents in close-by stimulus equipment.</a:t>
            </a:r>
          </a:p>
        </p:txBody>
      </p:sp>
    </p:spTree>
    <p:extLst>
      <p:ext uri="{BB962C8B-B14F-4D97-AF65-F5344CB8AC3E}">
        <p14:creationId xmlns:p14="http://schemas.microsoft.com/office/powerpoint/2010/main" val="1440842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706DF-BA3C-9001-22C5-70D02450A44D}"/>
              </a:ext>
            </a:extLst>
          </p:cNvPr>
          <p:cNvSpPr>
            <a:spLocks noGrp="1"/>
          </p:cNvSpPr>
          <p:nvPr>
            <p:ph type="title"/>
          </p:nvPr>
        </p:nvSpPr>
        <p:spPr/>
        <p:txBody>
          <a:bodyPr/>
          <a:lstStyle/>
          <a:p>
            <a:r>
              <a:rPr lang="en-NL"/>
              <a:t>Magnetically shielded room (MSR)</a:t>
            </a:r>
          </a:p>
        </p:txBody>
      </p:sp>
      <p:pic>
        <p:nvPicPr>
          <p:cNvPr id="3074" name="Picture 2">
            <a:extLst>
              <a:ext uri="{FF2B5EF4-FFF2-40B4-BE49-F238E27FC236}">
                <a16:creationId xmlns:a16="http://schemas.microsoft.com/office/drawing/2014/main" id="{FEA45E3E-7840-9829-931C-4813663447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7621" y="1610053"/>
            <a:ext cx="9916757" cy="40970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879960-A297-8165-17CD-FA1786B49049}"/>
              </a:ext>
            </a:extLst>
          </p:cNvPr>
          <p:cNvSpPr txBox="1"/>
          <p:nvPr/>
        </p:nvSpPr>
        <p:spPr>
          <a:xfrm>
            <a:off x="10466848" y="6488668"/>
            <a:ext cx="1725152" cy="369332"/>
          </a:xfrm>
          <a:prstGeom prst="rect">
            <a:avLst/>
          </a:prstGeom>
          <a:noFill/>
        </p:spPr>
        <p:txBody>
          <a:bodyPr wrap="none" rtlCol="0">
            <a:spAutoFit/>
          </a:bodyPr>
          <a:lstStyle/>
          <a:p>
            <a:r>
              <a:rPr lang="en-NL"/>
              <a:t>Taulu et al. 2014</a:t>
            </a:r>
          </a:p>
        </p:txBody>
      </p:sp>
    </p:spTree>
    <p:extLst>
      <p:ext uri="{BB962C8B-B14F-4D97-AF65-F5344CB8AC3E}">
        <p14:creationId xmlns:p14="http://schemas.microsoft.com/office/powerpoint/2010/main" val="3307165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63553" y="1722316"/>
            <a:ext cx="8073474" cy="4622049"/>
            <a:chOff x="1393371" y="655877"/>
            <a:chExt cx="9960429" cy="5702327"/>
          </a:xfrm>
        </p:grpSpPr>
        <p:pic>
          <p:nvPicPr>
            <p:cNvPr id="3" name="Picture 2" descr="http://ecatalog.elekta.com/neuroscience/download.ashx?galleryrequest=image,/product_images/wwwLarge,MEG_fig3_LMSR_MaxShield.gif,600,600,,,true,true,false,fal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55877"/>
              <a:ext cx="5715000" cy="5629276"/>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8" descr="http://newsoffice.mit.edu/sites/mit.edu.newsoffice/files/images/2010/2010030910405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371" y="655877"/>
              <a:ext cx="3797774" cy="473029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1393371" y="5560811"/>
              <a:ext cx="3797774" cy="797393"/>
            </a:xfrm>
            <a:prstGeom prst="rect">
              <a:avLst/>
            </a:prstGeom>
          </p:spPr>
          <p:txBody>
            <a:bodyPr wrap="square">
              <a:spAutoFit/>
            </a:bodyPr>
            <a:lstStyle/>
            <a:p>
              <a:r>
                <a:rPr lang="en-GB" sz="1200">
                  <a:latin typeface="nimbus-sans"/>
                </a:rPr>
                <a:t>The magnetically shielded room built by David Cohen at MIT's Francis Bitter National Magnet Laboratory in 1969.</a:t>
              </a:r>
              <a:endParaRPr lang="en-GB" sz="1200"/>
            </a:p>
          </p:txBody>
        </p:sp>
      </p:grpSp>
      <p:sp>
        <p:nvSpPr>
          <p:cNvPr id="7" name="Title 6"/>
          <p:cNvSpPr>
            <a:spLocks noGrp="1"/>
          </p:cNvSpPr>
          <p:nvPr>
            <p:ph type="title"/>
          </p:nvPr>
        </p:nvSpPr>
        <p:spPr/>
        <p:txBody>
          <a:bodyPr/>
          <a:lstStyle/>
          <a:p>
            <a:r>
              <a:rPr lang="en-NL"/>
              <a:t>Magnetically shielded room (MSR)</a:t>
            </a:r>
            <a:endParaRPr lang="en-US"/>
          </a:p>
        </p:txBody>
      </p:sp>
    </p:spTree>
    <p:extLst>
      <p:ext uri="{BB962C8B-B14F-4D97-AF65-F5344CB8AC3E}">
        <p14:creationId xmlns:p14="http://schemas.microsoft.com/office/powerpoint/2010/main" val="2525675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noiseca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939" y="1793357"/>
            <a:ext cx="9152122" cy="3271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03200" y="0"/>
            <a:ext cx="11785600" cy="1143000"/>
          </a:xfrm>
        </p:spPr>
        <p:txBody>
          <a:bodyPr/>
          <a:lstStyle/>
          <a:p>
            <a:r>
              <a:rPr lang="en-US"/>
              <a:t>Shielding - active</a:t>
            </a:r>
          </a:p>
        </p:txBody>
      </p:sp>
      <p:sp>
        <p:nvSpPr>
          <p:cNvPr id="5" name="TextBox 4">
            <a:extLst>
              <a:ext uri="{FF2B5EF4-FFF2-40B4-BE49-F238E27FC236}">
                <a16:creationId xmlns:a16="http://schemas.microsoft.com/office/drawing/2014/main" id="{0181D415-F3A0-AD4B-040E-1A8A0FCC2584}"/>
              </a:ext>
            </a:extLst>
          </p:cNvPr>
          <p:cNvSpPr txBox="1"/>
          <p:nvPr/>
        </p:nvSpPr>
        <p:spPr>
          <a:xfrm>
            <a:off x="4840014" y="5902606"/>
            <a:ext cx="7351986" cy="923330"/>
          </a:xfrm>
          <a:prstGeom prst="rect">
            <a:avLst/>
          </a:prstGeom>
          <a:noFill/>
        </p:spPr>
        <p:txBody>
          <a:bodyPr wrap="square" rtlCol="0">
            <a:spAutoFit/>
          </a:bodyPr>
          <a:lstStyle/>
          <a:p>
            <a:r>
              <a:rPr lang="en-GB"/>
              <a:t>Vrba, J. (2000). Multichannel SQUID biomagnetic systems. </a:t>
            </a:r>
            <a:br>
              <a:rPr lang="en-GB"/>
            </a:br>
            <a:r>
              <a:rPr lang="en-GB"/>
              <a:t>In H. Weinstock (Ed.), Applications of Superconductivity (Vol. 365, pp. 1–79). Boston; Kluwer Academic Publishers; 1999. </a:t>
            </a:r>
            <a:endParaRPr lang="en-NL"/>
          </a:p>
        </p:txBody>
      </p:sp>
    </p:spTree>
    <p:extLst>
      <p:ext uri="{BB962C8B-B14F-4D97-AF65-F5344CB8AC3E}">
        <p14:creationId xmlns:p14="http://schemas.microsoft.com/office/powerpoint/2010/main" val="1923309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stewhi\Documents\FieldTrip work\magneto_links.png"/>
          <p:cNvPicPr>
            <a:picLocks noChangeAspect="1" noChangeArrowheads="1"/>
          </p:cNvPicPr>
          <p:nvPr/>
        </p:nvPicPr>
        <p:blipFill>
          <a:blip r:embed="rId2"/>
          <a:srcRect/>
          <a:stretch>
            <a:fillRect/>
          </a:stretch>
        </p:blipFill>
        <p:spPr bwMode="auto">
          <a:xfrm>
            <a:off x="3296258" y="1773982"/>
            <a:ext cx="3719353" cy="3554888"/>
          </a:xfrm>
          <a:prstGeom prst="rect">
            <a:avLst/>
          </a:prstGeom>
          <a:noFill/>
        </p:spPr>
      </p:pic>
      <p:sp>
        <p:nvSpPr>
          <p:cNvPr id="11" name="Title 10"/>
          <p:cNvSpPr>
            <a:spLocks noGrp="1"/>
          </p:cNvSpPr>
          <p:nvPr>
            <p:ph type="title"/>
          </p:nvPr>
        </p:nvSpPr>
        <p:spPr/>
        <p:txBody>
          <a:bodyPr/>
          <a:lstStyle/>
          <a:p>
            <a:r>
              <a:rPr lang="en-US"/>
              <a:t>Smart sensor design - Magnetometer</a:t>
            </a:r>
          </a:p>
        </p:txBody>
      </p:sp>
      <p:cxnSp>
        <p:nvCxnSpPr>
          <p:cNvPr id="5" name="Straight Arrow Connector 4">
            <a:extLst>
              <a:ext uri="{FF2B5EF4-FFF2-40B4-BE49-F238E27FC236}">
                <a16:creationId xmlns:a16="http://schemas.microsoft.com/office/drawing/2014/main" id="{D123C012-E3D9-FB41-B7E8-1F62F0E36152}"/>
              </a:ext>
            </a:extLst>
          </p:cNvPr>
          <p:cNvCxnSpPr/>
          <p:nvPr/>
        </p:nvCxnSpPr>
        <p:spPr>
          <a:xfrm>
            <a:off x="2639617" y="1484785"/>
            <a:ext cx="4473419" cy="3214221"/>
          </a:xfrm>
          <a:prstGeom prst="straightConnector1">
            <a:avLst/>
          </a:prstGeom>
          <a:ln w="57150">
            <a:solidFill>
              <a:srgbClr val="E600FF"/>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07636FB-7B22-A748-98AF-725D8588058F}"/>
              </a:ext>
            </a:extLst>
          </p:cNvPr>
          <p:cNvCxnSpPr/>
          <p:nvPr/>
        </p:nvCxnSpPr>
        <p:spPr>
          <a:xfrm>
            <a:off x="3057602" y="1484785"/>
            <a:ext cx="4473419" cy="3214221"/>
          </a:xfrm>
          <a:prstGeom prst="straightConnector1">
            <a:avLst/>
          </a:prstGeom>
          <a:ln w="57150">
            <a:solidFill>
              <a:srgbClr val="E600FF"/>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42DA801-000B-F54B-AC0E-90F877975D42}"/>
              </a:ext>
            </a:extLst>
          </p:cNvPr>
          <p:cNvCxnSpPr/>
          <p:nvPr/>
        </p:nvCxnSpPr>
        <p:spPr>
          <a:xfrm>
            <a:off x="3475587" y="1484785"/>
            <a:ext cx="4473419" cy="3214221"/>
          </a:xfrm>
          <a:prstGeom prst="straightConnector1">
            <a:avLst/>
          </a:prstGeom>
          <a:ln w="57150">
            <a:solidFill>
              <a:srgbClr val="E600FF"/>
            </a:solidFill>
            <a:tailEnd type="triangle"/>
          </a:ln>
        </p:spPr>
        <p:style>
          <a:lnRef idx="1">
            <a:schemeClr val="accent1"/>
          </a:lnRef>
          <a:fillRef idx="0">
            <a:schemeClr val="accent1"/>
          </a:fillRef>
          <a:effectRef idx="0">
            <a:schemeClr val="accent1"/>
          </a:effectRef>
          <a:fontRef idx="minor">
            <a:schemeClr val="tx1"/>
          </a:fontRef>
        </p:style>
      </p:cxnSp>
      <p:sp>
        <p:nvSpPr>
          <p:cNvPr id="10" name="Up Arrow 9">
            <a:extLst>
              <a:ext uri="{FF2B5EF4-FFF2-40B4-BE49-F238E27FC236}">
                <a16:creationId xmlns:a16="http://schemas.microsoft.com/office/drawing/2014/main" id="{22C89244-E08C-C349-8FF0-0B01F981AD5F}"/>
              </a:ext>
            </a:extLst>
          </p:cNvPr>
          <p:cNvSpPr/>
          <p:nvPr/>
        </p:nvSpPr>
        <p:spPr bwMode="auto">
          <a:xfrm rot="10800000">
            <a:off x="3935760" y="1628801"/>
            <a:ext cx="648072" cy="907301"/>
          </a:xfrm>
          <a:prstGeom prst="upArrow">
            <a:avLst/>
          </a:prstGeom>
          <a:solidFill>
            <a:srgbClr val="E600FF"/>
          </a:solidFill>
          <a:ln w="952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ヒラギノ角ゴ Pro W3" charset="-128"/>
              <a:cs typeface="ヒラギノ角ゴ Pro W3" charset="-128"/>
            </a:endParaRPr>
          </a:p>
        </p:txBody>
      </p:sp>
      <p:sp>
        <p:nvSpPr>
          <p:cNvPr id="2" name="TextBox 1">
            <a:extLst>
              <a:ext uri="{FF2B5EF4-FFF2-40B4-BE49-F238E27FC236}">
                <a16:creationId xmlns:a16="http://schemas.microsoft.com/office/drawing/2014/main" id="{76D438A7-79BC-DF21-FE21-5149B74D451F}"/>
              </a:ext>
            </a:extLst>
          </p:cNvPr>
          <p:cNvSpPr txBox="1"/>
          <p:nvPr/>
        </p:nvSpPr>
        <p:spPr>
          <a:xfrm>
            <a:off x="6969716" y="4699006"/>
            <a:ext cx="2317237" cy="400110"/>
          </a:xfrm>
          <a:prstGeom prst="rect">
            <a:avLst/>
          </a:prstGeom>
          <a:noFill/>
        </p:spPr>
        <p:txBody>
          <a:bodyPr wrap="none" rtlCol="0">
            <a:spAutoFit/>
          </a:bodyPr>
          <a:lstStyle/>
          <a:p>
            <a:r>
              <a:rPr lang="en-GB" sz="2000">
                <a:solidFill>
                  <a:srgbClr val="E600FF"/>
                </a:solidFill>
              </a:rPr>
              <a:t>Environmental noise</a:t>
            </a:r>
          </a:p>
        </p:txBody>
      </p:sp>
    </p:spTree>
    <p:extLst>
      <p:ext uri="{BB962C8B-B14F-4D97-AF65-F5344CB8AC3E}">
        <p14:creationId xmlns:p14="http://schemas.microsoft.com/office/powerpoint/2010/main" val="188042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stewhi\Documents\FieldTrip work\axial_gradiometer_rechts+NOISE.png"/>
          <p:cNvPicPr>
            <a:picLocks noChangeAspect="1" noChangeArrowheads="1"/>
          </p:cNvPicPr>
          <p:nvPr/>
        </p:nvPicPr>
        <p:blipFill>
          <a:blip r:embed="rId2"/>
          <a:srcRect/>
          <a:stretch>
            <a:fillRect/>
          </a:stretch>
        </p:blipFill>
        <p:spPr bwMode="auto">
          <a:xfrm>
            <a:off x="4154388" y="-336164"/>
            <a:ext cx="4533900" cy="5637372"/>
          </a:xfrm>
          <a:prstGeom prst="rect">
            <a:avLst/>
          </a:prstGeom>
          <a:noFill/>
        </p:spPr>
      </p:pic>
      <p:sp>
        <p:nvSpPr>
          <p:cNvPr id="10" name="Up Arrow 9"/>
          <p:cNvSpPr/>
          <p:nvPr/>
        </p:nvSpPr>
        <p:spPr bwMode="auto">
          <a:xfrm rot="10800000">
            <a:off x="6976542" y="1009530"/>
            <a:ext cx="444716" cy="907301"/>
          </a:xfrm>
          <a:prstGeom prst="upArrow">
            <a:avLst/>
          </a:prstGeom>
          <a:solidFill>
            <a:srgbClr val="E6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ヒラギノ角ゴ Pro W3" charset="-128"/>
              <a:cs typeface="ヒラギノ角ゴ Pro W3" charset="-128"/>
            </a:endParaRPr>
          </a:p>
        </p:txBody>
      </p:sp>
      <p:sp>
        <p:nvSpPr>
          <p:cNvPr id="11" name="Up Arrow 10"/>
          <p:cNvSpPr/>
          <p:nvPr/>
        </p:nvSpPr>
        <p:spPr bwMode="auto">
          <a:xfrm rot="10800000">
            <a:off x="6976542" y="2377682"/>
            <a:ext cx="444716" cy="907301"/>
          </a:xfrm>
          <a:prstGeom prst="upArrow">
            <a:avLst/>
          </a:prstGeom>
          <a:solidFill>
            <a:srgbClr val="E600FF"/>
          </a:solidFill>
          <a:ln w="952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ヒラギノ角ゴ Pro W3" charset="-128"/>
              <a:cs typeface="ヒラギノ角ゴ Pro W3" charset="-128"/>
            </a:endParaRPr>
          </a:p>
        </p:txBody>
      </p:sp>
      <p:sp>
        <p:nvSpPr>
          <p:cNvPr id="12" name="Title 11"/>
          <p:cNvSpPr>
            <a:spLocks noGrp="1"/>
          </p:cNvSpPr>
          <p:nvPr>
            <p:ph type="title"/>
          </p:nvPr>
        </p:nvSpPr>
        <p:spPr/>
        <p:txBody>
          <a:bodyPr/>
          <a:lstStyle/>
          <a:p>
            <a:r>
              <a:rPr lang="en-US"/>
              <a:t>Smart sensor design - Axial gradometer</a:t>
            </a:r>
          </a:p>
        </p:txBody>
      </p:sp>
      <p:sp>
        <p:nvSpPr>
          <p:cNvPr id="13" name="TextBox 12"/>
          <p:cNvSpPr txBox="1"/>
          <p:nvPr/>
        </p:nvSpPr>
        <p:spPr>
          <a:xfrm>
            <a:off x="7198900" y="3745834"/>
            <a:ext cx="2317237" cy="400110"/>
          </a:xfrm>
          <a:prstGeom prst="rect">
            <a:avLst/>
          </a:prstGeom>
          <a:noFill/>
        </p:spPr>
        <p:txBody>
          <a:bodyPr wrap="none" rtlCol="0">
            <a:spAutoFit/>
          </a:bodyPr>
          <a:lstStyle/>
          <a:p>
            <a:r>
              <a:rPr lang="en-GB" sz="2000">
                <a:solidFill>
                  <a:srgbClr val="E600FF"/>
                </a:solidFill>
              </a:rPr>
              <a:t>Environmental noise</a:t>
            </a:r>
          </a:p>
        </p:txBody>
      </p:sp>
      <p:sp>
        <p:nvSpPr>
          <p:cNvPr id="2" name="Up Arrow 1">
            <a:extLst>
              <a:ext uri="{FF2B5EF4-FFF2-40B4-BE49-F238E27FC236}">
                <a16:creationId xmlns:a16="http://schemas.microsoft.com/office/drawing/2014/main" id="{B3D9CF22-3ED7-D82B-DEBD-957E3DBC0153}"/>
              </a:ext>
            </a:extLst>
          </p:cNvPr>
          <p:cNvSpPr/>
          <p:nvPr/>
        </p:nvSpPr>
        <p:spPr bwMode="auto">
          <a:xfrm>
            <a:off x="6700000" y="1839083"/>
            <a:ext cx="444716" cy="907301"/>
          </a:xfrm>
          <a:prstGeom prst="up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ヒラギノ角ゴ Pro W3" charset="-128"/>
              <a:cs typeface="ヒラギノ角ゴ Pro W3" charset="-128"/>
            </a:endParaRPr>
          </a:p>
        </p:txBody>
      </p:sp>
      <p:sp>
        <p:nvSpPr>
          <p:cNvPr id="3" name="Up Arrow 2">
            <a:extLst>
              <a:ext uri="{FF2B5EF4-FFF2-40B4-BE49-F238E27FC236}">
                <a16:creationId xmlns:a16="http://schemas.microsoft.com/office/drawing/2014/main" id="{496BACCD-FA8C-63D1-8CA7-F0A40D4706EC}"/>
              </a:ext>
            </a:extLst>
          </p:cNvPr>
          <p:cNvSpPr/>
          <p:nvPr/>
        </p:nvSpPr>
        <p:spPr bwMode="auto">
          <a:xfrm>
            <a:off x="6700000" y="800922"/>
            <a:ext cx="444716" cy="358708"/>
          </a:xfrm>
          <a:prstGeom prst="up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ヒラギノ角ゴ Pro W3" charset="-128"/>
              <a:cs typeface="ヒラギノ角ゴ Pro W3" charset="-128"/>
            </a:endParaRPr>
          </a:p>
        </p:txBody>
      </p:sp>
    </p:spTree>
    <p:extLst>
      <p:ext uri="{BB962C8B-B14F-4D97-AF65-F5344CB8AC3E}">
        <p14:creationId xmlns:p14="http://schemas.microsoft.com/office/powerpoint/2010/main" val="104233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Users\stewhi\Documents\FieldTrip work\planar_gradiometer_center.png"/>
          <p:cNvPicPr>
            <a:picLocks noChangeAspect="1" noChangeArrowheads="1"/>
          </p:cNvPicPr>
          <p:nvPr/>
        </p:nvPicPr>
        <p:blipFill>
          <a:blip r:embed="rId2"/>
          <a:srcRect/>
          <a:stretch>
            <a:fillRect/>
          </a:stretch>
        </p:blipFill>
        <p:spPr bwMode="auto">
          <a:xfrm>
            <a:off x="3719737" y="1704092"/>
            <a:ext cx="3810476" cy="3597116"/>
          </a:xfrm>
          <a:prstGeom prst="rect">
            <a:avLst/>
          </a:prstGeom>
          <a:noFill/>
        </p:spPr>
      </p:pic>
      <p:sp>
        <p:nvSpPr>
          <p:cNvPr id="13" name="Up Arrow 12"/>
          <p:cNvSpPr/>
          <p:nvPr/>
        </p:nvSpPr>
        <p:spPr bwMode="auto">
          <a:xfrm>
            <a:off x="6312024" y="1486955"/>
            <a:ext cx="440972" cy="977139"/>
          </a:xfrm>
          <a:prstGeom prst="up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ヒラギノ角ゴ Pro W3" charset="-128"/>
              <a:cs typeface="ヒラギノ角ゴ Pro W3" charset="-128"/>
            </a:endParaRPr>
          </a:p>
        </p:txBody>
      </p:sp>
      <p:sp>
        <p:nvSpPr>
          <p:cNvPr id="14" name="Up Arrow 13"/>
          <p:cNvSpPr/>
          <p:nvPr/>
        </p:nvSpPr>
        <p:spPr bwMode="auto">
          <a:xfrm rot="10800000">
            <a:off x="4295800" y="1515756"/>
            <a:ext cx="440972" cy="977139"/>
          </a:xfrm>
          <a:prstGeom prst="up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ヒラギノ角ゴ Pro W3" charset="-128"/>
              <a:cs typeface="ヒラギノ角ゴ Pro W3" charset="-128"/>
            </a:endParaRPr>
          </a:p>
        </p:txBody>
      </p:sp>
      <p:sp>
        <p:nvSpPr>
          <p:cNvPr id="18" name="Title 17"/>
          <p:cNvSpPr>
            <a:spLocks noGrp="1"/>
          </p:cNvSpPr>
          <p:nvPr>
            <p:ph type="title"/>
          </p:nvPr>
        </p:nvSpPr>
        <p:spPr/>
        <p:txBody>
          <a:bodyPr/>
          <a:lstStyle/>
          <a:p>
            <a:r>
              <a:rPr lang="en-US"/>
              <a:t>Smart sensor design - Planar gradiometer</a:t>
            </a:r>
          </a:p>
        </p:txBody>
      </p:sp>
      <p:sp>
        <p:nvSpPr>
          <p:cNvPr id="3" name="TextBox 2">
            <a:extLst>
              <a:ext uri="{FF2B5EF4-FFF2-40B4-BE49-F238E27FC236}">
                <a16:creationId xmlns:a16="http://schemas.microsoft.com/office/drawing/2014/main" id="{D098C8C8-9038-A4AF-3793-DC63BE42C7E0}"/>
              </a:ext>
            </a:extLst>
          </p:cNvPr>
          <p:cNvSpPr txBox="1"/>
          <p:nvPr/>
        </p:nvSpPr>
        <p:spPr>
          <a:xfrm>
            <a:off x="7495375" y="3848585"/>
            <a:ext cx="2317237" cy="400110"/>
          </a:xfrm>
          <a:prstGeom prst="rect">
            <a:avLst/>
          </a:prstGeom>
          <a:noFill/>
        </p:spPr>
        <p:txBody>
          <a:bodyPr wrap="none" rtlCol="0">
            <a:spAutoFit/>
          </a:bodyPr>
          <a:lstStyle/>
          <a:p>
            <a:r>
              <a:rPr lang="en-GB" sz="2000">
                <a:solidFill>
                  <a:srgbClr val="E600FF"/>
                </a:solidFill>
              </a:rPr>
              <a:t>Environmental noise</a:t>
            </a:r>
          </a:p>
        </p:txBody>
      </p:sp>
      <p:sp>
        <p:nvSpPr>
          <p:cNvPr id="4" name="Up Arrow 3">
            <a:extLst>
              <a:ext uri="{FF2B5EF4-FFF2-40B4-BE49-F238E27FC236}">
                <a16:creationId xmlns:a16="http://schemas.microsoft.com/office/drawing/2014/main" id="{4A353C6A-62CC-ED0D-78DB-3DFF027CD0C2}"/>
              </a:ext>
            </a:extLst>
          </p:cNvPr>
          <p:cNvSpPr/>
          <p:nvPr/>
        </p:nvSpPr>
        <p:spPr bwMode="auto">
          <a:xfrm rot="10800000">
            <a:off x="4549135" y="1706969"/>
            <a:ext cx="440972" cy="977139"/>
          </a:xfrm>
          <a:prstGeom prst="upArrow">
            <a:avLst/>
          </a:prstGeom>
          <a:solidFill>
            <a:srgbClr val="E6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ヒラギノ角ゴ Pro W3" charset="-128"/>
              <a:cs typeface="ヒラギノ角ゴ Pro W3" charset="-128"/>
            </a:endParaRPr>
          </a:p>
        </p:txBody>
      </p:sp>
      <p:sp>
        <p:nvSpPr>
          <p:cNvPr id="5" name="Up Arrow 4">
            <a:extLst>
              <a:ext uri="{FF2B5EF4-FFF2-40B4-BE49-F238E27FC236}">
                <a16:creationId xmlns:a16="http://schemas.microsoft.com/office/drawing/2014/main" id="{9F4300CF-DB8A-6ECD-8915-E6CB48F1CB58}"/>
              </a:ext>
            </a:extLst>
          </p:cNvPr>
          <p:cNvSpPr/>
          <p:nvPr/>
        </p:nvSpPr>
        <p:spPr bwMode="auto">
          <a:xfrm rot="10800000">
            <a:off x="6585594" y="1704091"/>
            <a:ext cx="440972" cy="977139"/>
          </a:xfrm>
          <a:prstGeom prst="upArrow">
            <a:avLst/>
          </a:prstGeom>
          <a:solidFill>
            <a:srgbClr val="E600FF"/>
          </a:solidFill>
          <a:ln w="952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ヒラギノ角ゴ Pro W3" charset="-128"/>
              <a:cs typeface="ヒラギノ角ゴ Pro W3" charset="-128"/>
            </a:endParaRPr>
          </a:p>
        </p:txBody>
      </p:sp>
      <p:grpSp>
        <p:nvGrpSpPr>
          <p:cNvPr id="21" name="Group 20">
            <a:extLst>
              <a:ext uri="{FF2B5EF4-FFF2-40B4-BE49-F238E27FC236}">
                <a16:creationId xmlns:a16="http://schemas.microsoft.com/office/drawing/2014/main" id="{14AE3D72-E07C-A767-0583-CEA8968E9850}"/>
              </a:ext>
            </a:extLst>
          </p:cNvPr>
          <p:cNvGrpSpPr/>
          <p:nvPr/>
        </p:nvGrpSpPr>
        <p:grpSpPr>
          <a:xfrm>
            <a:off x="2065280" y="784562"/>
            <a:ext cx="6971969" cy="2998324"/>
            <a:chOff x="1536606" y="405778"/>
            <a:chExt cx="7603763" cy="3286229"/>
          </a:xfrm>
        </p:grpSpPr>
        <p:cxnSp>
          <p:nvCxnSpPr>
            <p:cNvPr id="2" name="Straight Arrow Connector 1">
              <a:extLst>
                <a:ext uri="{FF2B5EF4-FFF2-40B4-BE49-F238E27FC236}">
                  <a16:creationId xmlns:a16="http://schemas.microsoft.com/office/drawing/2014/main" id="{F272B781-124F-4E9A-EB2A-03033B45CF88}"/>
                </a:ext>
              </a:extLst>
            </p:cNvPr>
            <p:cNvCxnSpPr>
              <a:cxnSpLocks/>
            </p:cNvCxnSpPr>
            <p:nvPr/>
          </p:nvCxnSpPr>
          <p:spPr>
            <a:xfrm>
              <a:off x="1536606" y="405778"/>
              <a:ext cx="4473420" cy="3214221"/>
            </a:xfrm>
            <a:prstGeom prst="straightConnector1">
              <a:avLst/>
            </a:prstGeom>
            <a:ln w="57150">
              <a:solidFill>
                <a:srgbClr val="E600FF"/>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BA4C470-3E96-6F37-3935-07705EBD905A}"/>
                </a:ext>
              </a:extLst>
            </p:cNvPr>
            <p:cNvCxnSpPr>
              <a:cxnSpLocks/>
            </p:cNvCxnSpPr>
            <p:nvPr/>
          </p:nvCxnSpPr>
          <p:spPr>
            <a:xfrm>
              <a:off x="1954591" y="405778"/>
              <a:ext cx="4473420" cy="3214221"/>
            </a:xfrm>
            <a:prstGeom prst="straightConnector1">
              <a:avLst/>
            </a:prstGeom>
            <a:ln w="57150">
              <a:solidFill>
                <a:srgbClr val="E600FF"/>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85BAB32-64CD-3EFF-7333-275CB1DD3529}"/>
                </a:ext>
              </a:extLst>
            </p:cNvPr>
            <p:cNvCxnSpPr>
              <a:cxnSpLocks/>
            </p:cNvCxnSpPr>
            <p:nvPr/>
          </p:nvCxnSpPr>
          <p:spPr>
            <a:xfrm>
              <a:off x="2372576" y="405778"/>
              <a:ext cx="4473420" cy="3214221"/>
            </a:xfrm>
            <a:prstGeom prst="straightConnector1">
              <a:avLst/>
            </a:prstGeom>
            <a:ln w="57150">
              <a:solidFill>
                <a:srgbClr val="E600FF"/>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1DB38B4-EE25-6650-F795-45AF0A3B9A19}"/>
                </a:ext>
              </a:extLst>
            </p:cNvPr>
            <p:cNvCxnSpPr>
              <a:cxnSpLocks/>
            </p:cNvCxnSpPr>
            <p:nvPr/>
          </p:nvCxnSpPr>
          <p:spPr>
            <a:xfrm>
              <a:off x="3830978" y="477786"/>
              <a:ext cx="4473417" cy="3214221"/>
            </a:xfrm>
            <a:prstGeom prst="straightConnector1">
              <a:avLst/>
            </a:prstGeom>
            <a:ln w="57150">
              <a:solidFill>
                <a:srgbClr val="E600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EE77AB9-CB86-3673-6A27-1C196BC6AECA}"/>
                </a:ext>
              </a:extLst>
            </p:cNvPr>
            <p:cNvCxnSpPr>
              <a:cxnSpLocks/>
            </p:cNvCxnSpPr>
            <p:nvPr/>
          </p:nvCxnSpPr>
          <p:spPr>
            <a:xfrm>
              <a:off x="4248967" y="477786"/>
              <a:ext cx="4473417" cy="3214221"/>
            </a:xfrm>
            <a:prstGeom prst="straightConnector1">
              <a:avLst/>
            </a:prstGeom>
            <a:ln w="57150">
              <a:solidFill>
                <a:srgbClr val="E600F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D2DEBE0-81AD-88D7-C4D0-BA11C44878D0}"/>
                </a:ext>
              </a:extLst>
            </p:cNvPr>
            <p:cNvCxnSpPr>
              <a:cxnSpLocks/>
            </p:cNvCxnSpPr>
            <p:nvPr/>
          </p:nvCxnSpPr>
          <p:spPr>
            <a:xfrm>
              <a:off x="4666952" y="477786"/>
              <a:ext cx="4473417" cy="3214221"/>
            </a:xfrm>
            <a:prstGeom prst="straightConnector1">
              <a:avLst/>
            </a:prstGeom>
            <a:ln w="57150">
              <a:solidFill>
                <a:srgbClr val="E600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667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13023-9EF5-8B88-688F-DB593F0367B1}"/>
              </a:ext>
            </a:extLst>
          </p:cNvPr>
          <p:cNvSpPr>
            <a:spLocks noGrp="1"/>
          </p:cNvSpPr>
          <p:nvPr>
            <p:ph type="title"/>
          </p:nvPr>
        </p:nvSpPr>
        <p:spPr/>
        <p:txBody>
          <a:bodyPr/>
          <a:lstStyle/>
          <a:p>
            <a:r>
              <a:rPr lang="en-NL"/>
              <a:t>Reference sensors and Synthetic gradiometers</a:t>
            </a:r>
          </a:p>
        </p:txBody>
      </p:sp>
      <p:sp>
        <p:nvSpPr>
          <p:cNvPr id="3" name="Content Placeholder 2">
            <a:extLst>
              <a:ext uri="{FF2B5EF4-FFF2-40B4-BE49-F238E27FC236}">
                <a16:creationId xmlns:a16="http://schemas.microsoft.com/office/drawing/2014/main" id="{971147FB-0A34-9422-D767-02F88A0089BA}"/>
              </a:ext>
            </a:extLst>
          </p:cNvPr>
          <p:cNvSpPr>
            <a:spLocks noGrp="1"/>
          </p:cNvSpPr>
          <p:nvPr>
            <p:ph idx="1"/>
          </p:nvPr>
        </p:nvSpPr>
        <p:spPr/>
        <p:txBody>
          <a:bodyPr/>
          <a:lstStyle/>
          <a:p>
            <a:r>
              <a:rPr lang="en-NL"/>
              <a:t>Superconductive pickup antenna’s consisting of multiple coils have a perfect noise-free subtraction between the two coils, but are fixed in their design.</a:t>
            </a:r>
          </a:p>
          <a:p>
            <a:endParaRPr lang="en-GB"/>
          </a:p>
          <a:p>
            <a:r>
              <a:rPr lang="en-GB"/>
              <a:t>R</a:t>
            </a:r>
            <a:r>
              <a:rPr lang="en-NL"/>
              <a:t>ather than building a hardware gradiometer, you can also take a sensor close to the head and subtract the signal from a “</a:t>
            </a:r>
            <a:r>
              <a:rPr lang="en-GB"/>
              <a:t>reference sensor”</a:t>
            </a:r>
            <a:r>
              <a:rPr lang="en-NL"/>
              <a:t> further away from the head. </a:t>
            </a:r>
            <a:r>
              <a:rPr lang="en-GB"/>
              <a:t>CTF and BTi/4D both make use of this. </a:t>
            </a:r>
          </a:p>
          <a:p>
            <a:endParaRPr lang="en-GB"/>
          </a:p>
          <a:p>
            <a:r>
              <a:rPr lang="en-GB"/>
              <a:t>The CTF system makes a mathematical model of the 1</a:t>
            </a:r>
            <a:r>
              <a:rPr lang="en-GB" baseline="30000"/>
              <a:t>st</a:t>
            </a:r>
            <a:r>
              <a:rPr lang="en-GB"/>
              <a:t> , 2</a:t>
            </a:r>
            <a:r>
              <a:rPr lang="en-GB" baseline="30000"/>
              <a:t>nd</a:t>
            </a:r>
            <a:r>
              <a:rPr lang="en-GB"/>
              <a:t> , and 3</a:t>
            </a:r>
            <a:r>
              <a:rPr lang="en-GB" baseline="30000"/>
              <a:t>rd</a:t>
            </a:r>
            <a:r>
              <a:rPr lang="en-GB"/>
              <a:t> order gradients using the reference sensors and uses those to remove the estimated environmental noise (and spatial gradients).</a:t>
            </a:r>
          </a:p>
          <a:p>
            <a:endParaRPr lang="en-GB"/>
          </a:p>
          <a:p>
            <a:r>
              <a:rPr lang="en-GB"/>
              <a:t>The BTi/4D system uses the reference sensors to compute the correlation of their signal with that on the MEG sensors of interest, which is more similar to the Gratton ocular correction algorithm or to SSP.</a:t>
            </a:r>
            <a:endParaRPr lang="en-NL"/>
          </a:p>
        </p:txBody>
      </p:sp>
    </p:spTree>
    <p:extLst>
      <p:ext uri="{BB962C8B-B14F-4D97-AF65-F5344CB8AC3E}">
        <p14:creationId xmlns:p14="http://schemas.microsoft.com/office/powerpoint/2010/main" val="3844335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49AB-C643-BCAA-C4ED-0AA2C0332442}"/>
              </a:ext>
            </a:extLst>
          </p:cNvPr>
          <p:cNvSpPr>
            <a:spLocks noGrp="1"/>
          </p:cNvSpPr>
          <p:nvPr>
            <p:ph type="title"/>
          </p:nvPr>
        </p:nvSpPr>
        <p:spPr/>
        <p:txBody>
          <a:bodyPr/>
          <a:lstStyle/>
          <a:p>
            <a:r>
              <a:rPr lang="en-NL"/>
              <a:t>What is the challenge with reference sensors?</a:t>
            </a:r>
          </a:p>
        </p:txBody>
      </p:sp>
      <p:sp>
        <p:nvSpPr>
          <p:cNvPr id="3" name="Content Placeholder 2">
            <a:extLst>
              <a:ext uri="{FF2B5EF4-FFF2-40B4-BE49-F238E27FC236}">
                <a16:creationId xmlns:a16="http://schemas.microsoft.com/office/drawing/2014/main" id="{EA425F39-B17E-E72D-5702-5852BA38649A}"/>
              </a:ext>
            </a:extLst>
          </p:cNvPr>
          <p:cNvSpPr>
            <a:spLocks noGrp="1"/>
          </p:cNvSpPr>
          <p:nvPr>
            <p:ph idx="1"/>
          </p:nvPr>
        </p:nvSpPr>
        <p:spPr/>
        <p:txBody>
          <a:bodyPr/>
          <a:lstStyle/>
          <a:p>
            <a:r>
              <a:rPr lang="en-NL"/>
              <a:t>If you have a few reference sensors and subtract (a linearly weighted combination of) their signal from the MEG signal, then you are also subtracting (or adding t</a:t>
            </a:r>
            <a:r>
              <a:rPr lang="en-GB"/>
              <a:t>he</a:t>
            </a:r>
            <a:r>
              <a:rPr lang="en-NL"/>
              <a:t> noise). Noisy references mean that all MEG channels become more noisy.</a:t>
            </a:r>
          </a:p>
          <a:p>
            <a:endParaRPr lang="en-NL"/>
          </a:p>
          <a:p>
            <a:r>
              <a:rPr lang="en-NL"/>
              <a:t>Consider one sensor of interest (close to the brain) and one further away: their noise can be assumed to be independent and hence the difference (or gradient) is sqrt(2) times or 41% more noisy. </a:t>
            </a:r>
          </a:p>
          <a:p>
            <a:endParaRPr lang="en-NL"/>
          </a:p>
          <a:p>
            <a:r>
              <a:rPr lang="en-NL"/>
              <a:t>Solution: use not a few but </a:t>
            </a:r>
            <a:r>
              <a:rPr lang="en-NL" i="1"/>
              <a:t>all </a:t>
            </a:r>
            <a:r>
              <a:rPr lang="en-NL"/>
              <a:t>channels that you have to estimate t</a:t>
            </a:r>
            <a:r>
              <a:rPr lang="en-GB"/>
              <a:t>he</a:t>
            </a:r>
            <a:r>
              <a:rPr lang="en-NL"/>
              <a:t> noise and subtract that; the noise averages out between channels. This is more similar to PCA and ICA in EEG, and this is used by Neuromag/Elekta/MEGIN.</a:t>
            </a:r>
          </a:p>
          <a:p>
            <a:endParaRPr lang="en-NL"/>
          </a:p>
          <a:p>
            <a:r>
              <a:rPr lang="en-NL"/>
              <a:t>Some methods that do this for SQUID-MEG data are SSP, DSSP, SSS, tSSS. </a:t>
            </a:r>
          </a:p>
          <a:p>
            <a:endParaRPr lang="en-NL"/>
          </a:p>
        </p:txBody>
      </p:sp>
    </p:spTree>
    <p:extLst>
      <p:ext uri="{BB962C8B-B14F-4D97-AF65-F5344CB8AC3E}">
        <p14:creationId xmlns:p14="http://schemas.microsoft.com/office/powerpoint/2010/main" val="251615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7BB79-73F3-DA85-F0AD-64EBBF4C521A}"/>
              </a:ext>
            </a:extLst>
          </p:cNvPr>
          <p:cNvSpPr>
            <a:spLocks noGrp="1"/>
          </p:cNvSpPr>
          <p:nvPr>
            <p:ph type="title"/>
          </p:nvPr>
        </p:nvSpPr>
        <p:spPr/>
        <p:txBody>
          <a:bodyPr/>
          <a:lstStyle/>
          <a:p>
            <a:r>
              <a:rPr lang="en-NL"/>
              <a:t>What is the challenge with head movements while wearing OPMs?</a:t>
            </a:r>
          </a:p>
        </p:txBody>
      </p:sp>
      <p:sp>
        <p:nvSpPr>
          <p:cNvPr id="4" name="Oval 3">
            <a:extLst>
              <a:ext uri="{FF2B5EF4-FFF2-40B4-BE49-F238E27FC236}">
                <a16:creationId xmlns:a16="http://schemas.microsoft.com/office/drawing/2014/main" id="{099691EB-0A77-E99B-EDE8-4229D8DA70FF}"/>
              </a:ext>
            </a:extLst>
          </p:cNvPr>
          <p:cNvSpPr/>
          <p:nvPr/>
        </p:nvSpPr>
        <p:spPr>
          <a:xfrm>
            <a:off x="2602874" y="1989674"/>
            <a:ext cx="318053" cy="1258956"/>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NL"/>
          </a:p>
        </p:txBody>
      </p:sp>
      <p:sp>
        <p:nvSpPr>
          <p:cNvPr id="5" name="Oval 4">
            <a:extLst>
              <a:ext uri="{FF2B5EF4-FFF2-40B4-BE49-F238E27FC236}">
                <a16:creationId xmlns:a16="http://schemas.microsoft.com/office/drawing/2014/main" id="{0B8A89B3-973E-32F0-5C82-BE7B2FAD8817}"/>
              </a:ext>
            </a:extLst>
          </p:cNvPr>
          <p:cNvSpPr/>
          <p:nvPr/>
        </p:nvSpPr>
        <p:spPr>
          <a:xfrm>
            <a:off x="4034109" y="1989674"/>
            <a:ext cx="901148" cy="1258956"/>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NL"/>
          </a:p>
        </p:txBody>
      </p:sp>
      <p:sp>
        <p:nvSpPr>
          <p:cNvPr id="6" name="Curved Up Arrow 5">
            <a:extLst>
              <a:ext uri="{FF2B5EF4-FFF2-40B4-BE49-F238E27FC236}">
                <a16:creationId xmlns:a16="http://schemas.microsoft.com/office/drawing/2014/main" id="{2635D479-3747-5548-E9FB-6FCFA8DD18E5}"/>
              </a:ext>
            </a:extLst>
          </p:cNvPr>
          <p:cNvSpPr/>
          <p:nvPr/>
        </p:nvSpPr>
        <p:spPr>
          <a:xfrm>
            <a:off x="2211935" y="3248630"/>
            <a:ext cx="1099930" cy="371061"/>
          </a:xfrm>
          <a:prstGeom prst="curved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NL">
              <a:solidFill>
                <a:schemeClr val="tx1"/>
              </a:solidFill>
            </a:endParaRPr>
          </a:p>
        </p:txBody>
      </p:sp>
      <p:grpSp>
        <p:nvGrpSpPr>
          <p:cNvPr id="7" name="Group 6">
            <a:extLst>
              <a:ext uri="{FF2B5EF4-FFF2-40B4-BE49-F238E27FC236}">
                <a16:creationId xmlns:a16="http://schemas.microsoft.com/office/drawing/2014/main" id="{C519F586-A7F8-4E77-E9DC-FAFB86EAA427}"/>
              </a:ext>
            </a:extLst>
          </p:cNvPr>
          <p:cNvGrpSpPr/>
          <p:nvPr/>
        </p:nvGrpSpPr>
        <p:grpSpPr>
          <a:xfrm>
            <a:off x="1092126" y="2301099"/>
            <a:ext cx="5115340" cy="669235"/>
            <a:chOff x="2252869" y="2975112"/>
            <a:chExt cx="2531165" cy="669235"/>
          </a:xfrm>
        </p:grpSpPr>
        <p:cxnSp>
          <p:nvCxnSpPr>
            <p:cNvPr id="8" name="Straight Arrow Connector 7">
              <a:extLst>
                <a:ext uri="{FF2B5EF4-FFF2-40B4-BE49-F238E27FC236}">
                  <a16:creationId xmlns:a16="http://schemas.microsoft.com/office/drawing/2014/main" id="{F11A906F-461C-C6D7-19C9-C9695DC28FF0}"/>
                </a:ext>
              </a:extLst>
            </p:cNvPr>
            <p:cNvCxnSpPr>
              <a:cxnSpLocks/>
            </p:cNvCxnSpPr>
            <p:nvPr/>
          </p:nvCxnSpPr>
          <p:spPr>
            <a:xfrm>
              <a:off x="2252869" y="2975112"/>
              <a:ext cx="253116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A2501A0-7E39-6E69-B079-8033302BF826}"/>
                </a:ext>
              </a:extLst>
            </p:cNvPr>
            <p:cNvCxnSpPr>
              <a:cxnSpLocks/>
            </p:cNvCxnSpPr>
            <p:nvPr/>
          </p:nvCxnSpPr>
          <p:spPr>
            <a:xfrm>
              <a:off x="2252869" y="3198190"/>
              <a:ext cx="253116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5490895-D891-31CF-9E16-BE6F43DABA95}"/>
                </a:ext>
              </a:extLst>
            </p:cNvPr>
            <p:cNvCxnSpPr>
              <a:cxnSpLocks/>
            </p:cNvCxnSpPr>
            <p:nvPr/>
          </p:nvCxnSpPr>
          <p:spPr>
            <a:xfrm>
              <a:off x="2252869" y="3421268"/>
              <a:ext cx="253116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69E519F-30BA-F74F-25B3-93F12DF271B3}"/>
                </a:ext>
              </a:extLst>
            </p:cNvPr>
            <p:cNvCxnSpPr>
              <a:cxnSpLocks/>
            </p:cNvCxnSpPr>
            <p:nvPr/>
          </p:nvCxnSpPr>
          <p:spPr>
            <a:xfrm>
              <a:off x="2252869" y="3644347"/>
              <a:ext cx="253116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4C56FA28-9DC7-4FDF-37B9-A520C5AEBAC1}"/>
              </a:ext>
            </a:extLst>
          </p:cNvPr>
          <p:cNvSpPr/>
          <p:nvPr/>
        </p:nvSpPr>
        <p:spPr>
          <a:xfrm>
            <a:off x="9162700" y="4556901"/>
            <a:ext cx="318053" cy="1258956"/>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NL"/>
          </a:p>
        </p:txBody>
      </p:sp>
      <p:sp>
        <p:nvSpPr>
          <p:cNvPr id="13" name="Freeform 12">
            <a:extLst>
              <a:ext uri="{FF2B5EF4-FFF2-40B4-BE49-F238E27FC236}">
                <a16:creationId xmlns:a16="http://schemas.microsoft.com/office/drawing/2014/main" id="{67649C0B-7F82-B356-F899-74F08B130632}"/>
              </a:ext>
            </a:extLst>
          </p:cNvPr>
          <p:cNvSpPr/>
          <p:nvPr/>
        </p:nvSpPr>
        <p:spPr>
          <a:xfrm>
            <a:off x="6207466" y="4556901"/>
            <a:ext cx="4267200" cy="551694"/>
          </a:xfrm>
          <a:custGeom>
            <a:avLst/>
            <a:gdLst>
              <a:gd name="connsiteX0" fmla="*/ 0 w 4267200"/>
              <a:gd name="connsiteY0" fmla="*/ 543339 h 551694"/>
              <a:gd name="connsiteX1" fmla="*/ 2769704 w 4267200"/>
              <a:gd name="connsiteY1" fmla="*/ 477079 h 551694"/>
              <a:gd name="connsiteX2" fmla="*/ 4267200 w 4267200"/>
              <a:gd name="connsiteY2" fmla="*/ 0 h 551694"/>
            </a:gdLst>
            <a:ahLst/>
            <a:cxnLst>
              <a:cxn ang="0">
                <a:pos x="connsiteX0" y="connsiteY0"/>
              </a:cxn>
              <a:cxn ang="0">
                <a:pos x="connsiteX1" y="connsiteY1"/>
              </a:cxn>
              <a:cxn ang="0">
                <a:pos x="connsiteX2" y="connsiteY2"/>
              </a:cxn>
            </a:cxnLst>
            <a:rect l="l" t="t" r="r" b="b"/>
            <a:pathLst>
              <a:path w="4267200" h="551694">
                <a:moveTo>
                  <a:pt x="0" y="543339"/>
                </a:moveTo>
                <a:cubicBezTo>
                  <a:pt x="1029252" y="555487"/>
                  <a:pt x="2058504" y="567635"/>
                  <a:pt x="2769704" y="477079"/>
                </a:cubicBezTo>
                <a:cubicBezTo>
                  <a:pt x="3480904" y="386523"/>
                  <a:pt x="3874052" y="193261"/>
                  <a:pt x="4267200" y="0"/>
                </a:cubicBezTo>
              </a:path>
            </a:pathLst>
          </a:custGeom>
          <a:noFill/>
          <a:ln w="19050">
            <a:solidFill>
              <a:schemeClr val="accent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Freeform 13">
            <a:extLst>
              <a:ext uri="{FF2B5EF4-FFF2-40B4-BE49-F238E27FC236}">
                <a16:creationId xmlns:a16="http://schemas.microsoft.com/office/drawing/2014/main" id="{17D1D616-A607-41E3-6C50-4EE67A600A0B}"/>
              </a:ext>
            </a:extLst>
          </p:cNvPr>
          <p:cNvSpPr/>
          <p:nvPr/>
        </p:nvSpPr>
        <p:spPr>
          <a:xfrm flipV="1">
            <a:off x="6207466" y="5281353"/>
            <a:ext cx="4267200" cy="551694"/>
          </a:xfrm>
          <a:custGeom>
            <a:avLst/>
            <a:gdLst>
              <a:gd name="connsiteX0" fmla="*/ 0 w 4267200"/>
              <a:gd name="connsiteY0" fmla="*/ 543339 h 551694"/>
              <a:gd name="connsiteX1" fmla="*/ 2769704 w 4267200"/>
              <a:gd name="connsiteY1" fmla="*/ 477079 h 551694"/>
              <a:gd name="connsiteX2" fmla="*/ 4267200 w 4267200"/>
              <a:gd name="connsiteY2" fmla="*/ 0 h 551694"/>
            </a:gdLst>
            <a:ahLst/>
            <a:cxnLst>
              <a:cxn ang="0">
                <a:pos x="connsiteX0" y="connsiteY0"/>
              </a:cxn>
              <a:cxn ang="0">
                <a:pos x="connsiteX1" y="connsiteY1"/>
              </a:cxn>
              <a:cxn ang="0">
                <a:pos x="connsiteX2" y="connsiteY2"/>
              </a:cxn>
            </a:cxnLst>
            <a:rect l="l" t="t" r="r" b="b"/>
            <a:pathLst>
              <a:path w="4267200" h="551694">
                <a:moveTo>
                  <a:pt x="0" y="543339"/>
                </a:moveTo>
                <a:cubicBezTo>
                  <a:pt x="1029252" y="555487"/>
                  <a:pt x="2058504" y="567635"/>
                  <a:pt x="2769704" y="477079"/>
                </a:cubicBezTo>
                <a:cubicBezTo>
                  <a:pt x="3480904" y="386523"/>
                  <a:pt x="3874052" y="193261"/>
                  <a:pt x="4267200" y="0"/>
                </a:cubicBezTo>
              </a:path>
            </a:pathLst>
          </a:custGeom>
          <a:noFill/>
          <a:ln w="19050">
            <a:solidFill>
              <a:schemeClr val="accent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5" name="Straight Arrow Connector 14">
            <a:extLst>
              <a:ext uri="{FF2B5EF4-FFF2-40B4-BE49-F238E27FC236}">
                <a16:creationId xmlns:a16="http://schemas.microsoft.com/office/drawing/2014/main" id="{4500C4DF-B4AE-1C79-1005-BF18486233E5}"/>
              </a:ext>
            </a:extLst>
          </p:cNvPr>
          <p:cNvCxnSpPr>
            <a:cxnSpLocks/>
          </p:cNvCxnSpPr>
          <p:nvPr/>
        </p:nvCxnSpPr>
        <p:spPr>
          <a:xfrm>
            <a:off x="6207466" y="5188586"/>
            <a:ext cx="42672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3952196A-8A52-0B6B-F3D2-E040F4A2194C}"/>
              </a:ext>
            </a:extLst>
          </p:cNvPr>
          <p:cNvSpPr/>
          <p:nvPr/>
        </p:nvSpPr>
        <p:spPr>
          <a:xfrm>
            <a:off x="6605030" y="4556901"/>
            <a:ext cx="318053" cy="1258956"/>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NL"/>
          </a:p>
        </p:txBody>
      </p:sp>
      <p:sp>
        <p:nvSpPr>
          <p:cNvPr id="17" name="Right Arrow 16">
            <a:extLst>
              <a:ext uri="{FF2B5EF4-FFF2-40B4-BE49-F238E27FC236}">
                <a16:creationId xmlns:a16="http://schemas.microsoft.com/office/drawing/2014/main" id="{21E2F7F8-528E-50A2-5545-A2A2EF72F81E}"/>
              </a:ext>
            </a:extLst>
          </p:cNvPr>
          <p:cNvSpPr/>
          <p:nvPr/>
        </p:nvSpPr>
        <p:spPr>
          <a:xfrm>
            <a:off x="7545935" y="5525346"/>
            <a:ext cx="993913" cy="172278"/>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NL"/>
          </a:p>
        </p:txBody>
      </p:sp>
      <p:sp>
        <p:nvSpPr>
          <p:cNvPr id="3" name="TextBox 2">
            <a:extLst>
              <a:ext uri="{FF2B5EF4-FFF2-40B4-BE49-F238E27FC236}">
                <a16:creationId xmlns:a16="http://schemas.microsoft.com/office/drawing/2014/main" id="{5CB8947E-0266-D055-9924-DA79A3A99290}"/>
              </a:ext>
            </a:extLst>
          </p:cNvPr>
          <p:cNvSpPr txBox="1"/>
          <p:nvPr/>
        </p:nvSpPr>
        <p:spPr>
          <a:xfrm>
            <a:off x="2292380" y="1423395"/>
            <a:ext cx="939040" cy="369332"/>
          </a:xfrm>
          <a:prstGeom prst="rect">
            <a:avLst/>
          </a:prstGeom>
          <a:noFill/>
        </p:spPr>
        <p:txBody>
          <a:bodyPr wrap="none" rtlCol="0">
            <a:spAutoFit/>
          </a:bodyPr>
          <a:lstStyle/>
          <a:p>
            <a:r>
              <a:rPr lang="en-NL"/>
              <a:t>rotation</a:t>
            </a:r>
          </a:p>
        </p:txBody>
      </p:sp>
      <p:sp>
        <p:nvSpPr>
          <p:cNvPr id="18" name="TextBox 17">
            <a:extLst>
              <a:ext uri="{FF2B5EF4-FFF2-40B4-BE49-F238E27FC236}">
                <a16:creationId xmlns:a16="http://schemas.microsoft.com/office/drawing/2014/main" id="{4D38FAB0-0C2D-DB35-C3D0-2168024E3FD5}"/>
              </a:ext>
            </a:extLst>
          </p:cNvPr>
          <p:cNvSpPr txBox="1"/>
          <p:nvPr/>
        </p:nvSpPr>
        <p:spPr>
          <a:xfrm>
            <a:off x="7441091" y="4182587"/>
            <a:ext cx="1203599" cy="369332"/>
          </a:xfrm>
          <a:prstGeom prst="rect">
            <a:avLst/>
          </a:prstGeom>
          <a:noFill/>
        </p:spPr>
        <p:txBody>
          <a:bodyPr wrap="none" rtlCol="0">
            <a:spAutoFit/>
          </a:bodyPr>
          <a:lstStyle/>
          <a:p>
            <a:r>
              <a:rPr lang="en-NL"/>
              <a:t>movement</a:t>
            </a:r>
          </a:p>
        </p:txBody>
      </p:sp>
    </p:spTree>
    <p:extLst>
      <p:ext uri="{BB962C8B-B14F-4D97-AF65-F5344CB8AC3E}">
        <p14:creationId xmlns:p14="http://schemas.microsoft.com/office/powerpoint/2010/main" val="3006412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7E18-1265-0207-B9AE-6B6045E7F9D3}"/>
              </a:ext>
            </a:extLst>
          </p:cNvPr>
          <p:cNvSpPr>
            <a:spLocks noGrp="1"/>
          </p:cNvSpPr>
          <p:nvPr>
            <p:ph type="title"/>
          </p:nvPr>
        </p:nvSpPr>
        <p:spPr/>
        <p:txBody>
          <a:bodyPr/>
          <a:lstStyle/>
          <a:p>
            <a:r>
              <a:rPr lang="en-NL"/>
              <a:t>Outline of this talk</a:t>
            </a:r>
          </a:p>
        </p:txBody>
      </p:sp>
      <p:sp>
        <p:nvSpPr>
          <p:cNvPr id="3" name="Content Placeholder 2">
            <a:extLst>
              <a:ext uri="{FF2B5EF4-FFF2-40B4-BE49-F238E27FC236}">
                <a16:creationId xmlns:a16="http://schemas.microsoft.com/office/drawing/2014/main" id="{DEA0C424-25E9-435B-2E1A-BC1A1751F8F3}"/>
              </a:ext>
            </a:extLst>
          </p:cNvPr>
          <p:cNvSpPr>
            <a:spLocks noGrp="1"/>
          </p:cNvSpPr>
          <p:nvPr>
            <p:ph idx="1"/>
          </p:nvPr>
        </p:nvSpPr>
        <p:spPr/>
        <p:txBody>
          <a:bodyPr/>
          <a:lstStyle/>
          <a:p>
            <a:pPr marL="342900" indent="-342900">
              <a:buFont typeface="Wingdings" pitchFamily="2" charset="2"/>
              <a:buChar char="ü"/>
            </a:pPr>
            <a:r>
              <a:rPr lang="en-NL"/>
              <a:t>Sources of noise in EEG, SQUID-MEG and OPM-MEG</a:t>
            </a:r>
          </a:p>
          <a:p>
            <a:pPr marL="342900" indent="-342900">
              <a:buFont typeface="Wingdings" pitchFamily="2" charset="2"/>
              <a:buChar char="ü"/>
            </a:pPr>
            <a:r>
              <a:rPr lang="en-NL"/>
              <a:t>Dealing with noise in hardware and during offline analysis</a:t>
            </a:r>
          </a:p>
          <a:p>
            <a:pPr marL="342900" indent="-342900">
              <a:buFont typeface="Wingdings" pitchFamily="2" charset="2"/>
              <a:buChar char="ü"/>
            </a:pPr>
            <a:r>
              <a:rPr lang="en-NL"/>
              <a:t>Difference in OPM and SQUID procedures </a:t>
            </a:r>
          </a:p>
          <a:p>
            <a:pPr marL="342900" indent="-342900">
              <a:buFont typeface="Wingdings" pitchFamily="2" charset="2"/>
              <a:buChar char="ü"/>
            </a:pPr>
            <a:r>
              <a:rPr lang="en-NL"/>
              <a:t>Data formats and BIDS</a:t>
            </a:r>
          </a:p>
          <a:p>
            <a:pPr marL="342900" indent="-342900">
              <a:buFont typeface="Wingdings" pitchFamily="2" charset="2"/>
              <a:buChar char="ü"/>
            </a:pPr>
            <a:r>
              <a:rPr lang="en-NL"/>
              <a:t>Processing of OPM data</a:t>
            </a:r>
          </a:p>
        </p:txBody>
      </p:sp>
    </p:spTree>
    <p:extLst>
      <p:ext uri="{BB962C8B-B14F-4D97-AF65-F5344CB8AC3E}">
        <p14:creationId xmlns:p14="http://schemas.microsoft.com/office/powerpoint/2010/main" val="325976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719B9-643E-6197-5576-E6FE4ADAA094}"/>
              </a:ext>
            </a:extLst>
          </p:cNvPr>
          <p:cNvSpPr>
            <a:spLocks noGrp="1"/>
          </p:cNvSpPr>
          <p:nvPr>
            <p:ph type="title"/>
          </p:nvPr>
        </p:nvSpPr>
        <p:spPr>
          <a:xfrm>
            <a:off x="203200" y="304800"/>
            <a:ext cx="11785600" cy="838200"/>
          </a:xfrm>
        </p:spPr>
        <p:txBody>
          <a:bodyPr/>
          <a:lstStyle/>
          <a:p>
            <a:r>
              <a:rPr lang="en-NL"/>
              <a:t>How to deal with head movements and OPMs?</a:t>
            </a:r>
          </a:p>
        </p:txBody>
      </p:sp>
      <p:sp>
        <p:nvSpPr>
          <p:cNvPr id="3" name="Content Placeholder 2">
            <a:extLst>
              <a:ext uri="{FF2B5EF4-FFF2-40B4-BE49-F238E27FC236}">
                <a16:creationId xmlns:a16="http://schemas.microsoft.com/office/drawing/2014/main" id="{755E769F-A540-C1C2-6787-B88259C6D5CB}"/>
              </a:ext>
            </a:extLst>
          </p:cNvPr>
          <p:cNvSpPr>
            <a:spLocks noGrp="1"/>
          </p:cNvSpPr>
          <p:nvPr>
            <p:ph idx="1"/>
          </p:nvPr>
        </p:nvSpPr>
        <p:spPr/>
        <p:txBody>
          <a:bodyPr/>
          <a:lstStyle/>
          <a:p>
            <a:r>
              <a:rPr lang="en-NL"/>
              <a:t>Make the overall residual background </a:t>
            </a:r>
            <a:r>
              <a:rPr lang="en-NL" i="1"/>
              <a:t>field </a:t>
            </a:r>
            <a:r>
              <a:rPr lang="en-NL"/>
              <a:t>as small as possible using the MSR (additional layers of mu-metal) and Helmholz coils.</a:t>
            </a:r>
          </a:p>
          <a:p>
            <a:endParaRPr lang="en-NL"/>
          </a:p>
          <a:p>
            <a:r>
              <a:rPr lang="en-NL"/>
              <a:t>Make the residual background </a:t>
            </a:r>
            <a:r>
              <a:rPr lang="en-NL" i="1"/>
              <a:t>gradients </a:t>
            </a:r>
            <a:r>
              <a:rPr lang="en-NL"/>
              <a:t>as small as possible. This needs more complex coil configurations, like planar gradient coils and matrix coils.</a:t>
            </a:r>
          </a:p>
          <a:p>
            <a:endParaRPr lang="en-NL"/>
          </a:p>
          <a:p>
            <a:r>
              <a:rPr lang="en-NL"/>
              <a:t>Coils outside the MSR cannot be used to remove gradients, coils inside t</a:t>
            </a:r>
            <a:r>
              <a:rPr lang="en-GB"/>
              <a:t>he</a:t>
            </a:r>
            <a:r>
              <a:rPr lang="en-NL"/>
              <a:t> MSR can.</a:t>
            </a:r>
          </a:p>
          <a:p>
            <a:endParaRPr lang="en-NL"/>
          </a:p>
          <a:p>
            <a:r>
              <a:rPr lang="en-NL"/>
              <a:t>Many Neuromag/Elekta/MEGIN systems have both external and internal coils and </a:t>
            </a:r>
            <a:br>
              <a:rPr lang="en-NL"/>
            </a:br>
            <a:r>
              <a:rPr lang="en-NL"/>
              <a:t>use internal active shielding (IAS). Note that this neccessitates MaxFilter to be applies offline, see also Westner et al. (2022).</a:t>
            </a:r>
          </a:p>
          <a:p>
            <a:endParaRPr lang="en-NL"/>
          </a:p>
        </p:txBody>
      </p:sp>
    </p:spTree>
    <p:extLst>
      <p:ext uri="{BB962C8B-B14F-4D97-AF65-F5344CB8AC3E}">
        <p14:creationId xmlns:p14="http://schemas.microsoft.com/office/powerpoint/2010/main" val="2137887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C60D6-7C82-08AF-8947-6B0A1D984658}"/>
              </a:ext>
            </a:extLst>
          </p:cNvPr>
          <p:cNvSpPr>
            <a:spLocks noGrp="1"/>
          </p:cNvSpPr>
          <p:nvPr>
            <p:ph type="title"/>
          </p:nvPr>
        </p:nvSpPr>
        <p:spPr/>
        <p:txBody>
          <a:bodyPr>
            <a:normAutofit/>
          </a:bodyPr>
          <a:lstStyle/>
          <a:p>
            <a:r>
              <a:rPr lang="en-NL"/>
              <a:t>Simple Helmholtz-style coils inside the Donders magnetically shielded room</a:t>
            </a:r>
          </a:p>
        </p:txBody>
      </p:sp>
      <p:pic>
        <p:nvPicPr>
          <p:cNvPr id="25" name="Picture 24">
            <a:extLst>
              <a:ext uri="{FF2B5EF4-FFF2-40B4-BE49-F238E27FC236}">
                <a16:creationId xmlns:a16="http://schemas.microsoft.com/office/drawing/2014/main" id="{194B72ED-0585-52FB-EAD9-09CE59ACE9A2}"/>
              </a:ext>
            </a:extLst>
          </p:cNvPr>
          <p:cNvPicPr>
            <a:picLocks noChangeAspect="1"/>
          </p:cNvPicPr>
          <p:nvPr/>
        </p:nvPicPr>
        <p:blipFill rotWithShape="1">
          <a:blip r:embed="rId3"/>
          <a:srcRect l="-1301" r="309"/>
          <a:stretch/>
        </p:blipFill>
        <p:spPr>
          <a:xfrm>
            <a:off x="1207008" y="1211246"/>
            <a:ext cx="3247223" cy="4287151"/>
          </a:xfrm>
          <a:prstGeom prst="rect">
            <a:avLst/>
          </a:prstGeom>
        </p:spPr>
      </p:pic>
      <p:pic>
        <p:nvPicPr>
          <p:cNvPr id="18" name="Picture 17">
            <a:extLst>
              <a:ext uri="{FF2B5EF4-FFF2-40B4-BE49-F238E27FC236}">
                <a16:creationId xmlns:a16="http://schemas.microsoft.com/office/drawing/2014/main" id="{32109B75-828E-5BD8-0A72-0DCE2E451C9D}"/>
              </a:ext>
            </a:extLst>
          </p:cNvPr>
          <p:cNvPicPr>
            <a:picLocks noChangeAspect="1"/>
          </p:cNvPicPr>
          <p:nvPr/>
        </p:nvPicPr>
        <p:blipFill>
          <a:blip r:embed="rId4"/>
          <a:stretch>
            <a:fillRect/>
          </a:stretch>
        </p:blipFill>
        <p:spPr>
          <a:xfrm>
            <a:off x="4542404" y="1211246"/>
            <a:ext cx="6442588" cy="4287151"/>
          </a:xfrm>
          <a:prstGeom prst="rect">
            <a:avLst/>
          </a:prstGeom>
        </p:spPr>
      </p:pic>
    </p:spTree>
    <p:extLst>
      <p:ext uri="{BB962C8B-B14F-4D97-AF65-F5344CB8AC3E}">
        <p14:creationId xmlns:p14="http://schemas.microsoft.com/office/powerpoint/2010/main" val="154177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34175B7-04C4-3DD7-1252-07DA9F66A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871" y="1679321"/>
            <a:ext cx="8679634" cy="46630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E8B587-1F0C-D9AA-30CD-4E59C2A49CA5}"/>
              </a:ext>
            </a:extLst>
          </p:cNvPr>
          <p:cNvSpPr txBox="1"/>
          <p:nvPr/>
        </p:nvSpPr>
        <p:spPr>
          <a:xfrm>
            <a:off x="8648081" y="6488668"/>
            <a:ext cx="3543919" cy="369332"/>
          </a:xfrm>
          <a:prstGeom prst="rect">
            <a:avLst/>
          </a:prstGeom>
          <a:noFill/>
        </p:spPr>
        <p:txBody>
          <a:bodyPr wrap="none" rtlCol="0">
            <a:spAutoFit/>
          </a:bodyPr>
          <a:lstStyle/>
          <a:p>
            <a:r>
              <a:rPr lang="en-GB"/>
              <a:t>Iivanainen et al. (2019) NeuroImage</a:t>
            </a:r>
            <a:endParaRPr lang="en-NL"/>
          </a:p>
        </p:txBody>
      </p:sp>
      <p:sp>
        <p:nvSpPr>
          <p:cNvPr id="3" name="Title 2">
            <a:extLst>
              <a:ext uri="{FF2B5EF4-FFF2-40B4-BE49-F238E27FC236}">
                <a16:creationId xmlns:a16="http://schemas.microsoft.com/office/drawing/2014/main" id="{F96FE78F-56F8-A617-0881-F144052A3E7C}"/>
              </a:ext>
            </a:extLst>
          </p:cNvPr>
          <p:cNvSpPr>
            <a:spLocks noGrp="1"/>
          </p:cNvSpPr>
          <p:nvPr>
            <p:ph type="title"/>
          </p:nvPr>
        </p:nvSpPr>
        <p:spPr/>
        <p:txBody>
          <a:bodyPr/>
          <a:lstStyle/>
          <a:p>
            <a:r>
              <a:rPr lang="en-NL"/>
              <a:t>More compact design of nulling coils</a:t>
            </a:r>
          </a:p>
        </p:txBody>
      </p:sp>
      <p:sp>
        <p:nvSpPr>
          <p:cNvPr id="6" name="Content Placeholder 5">
            <a:extLst>
              <a:ext uri="{FF2B5EF4-FFF2-40B4-BE49-F238E27FC236}">
                <a16:creationId xmlns:a16="http://schemas.microsoft.com/office/drawing/2014/main" id="{AD7830D3-3E3D-C2A3-BFFB-3AC11582AC07}"/>
              </a:ext>
            </a:extLst>
          </p:cNvPr>
          <p:cNvSpPr>
            <a:spLocks noGrp="1"/>
          </p:cNvSpPr>
          <p:nvPr>
            <p:ph idx="1"/>
          </p:nvPr>
        </p:nvSpPr>
        <p:spPr/>
        <p:txBody>
          <a:bodyPr/>
          <a:lstStyle/>
          <a:p>
            <a:r>
              <a:rPr lang="en-NL"/>
              <a:t>Helmholtz-style coils</a:t>
            </a:r>
          </a:p>
        </p:txBody>
      </p:sp>
    </p:spTree>
    <p:extLst>
      <p:ext uri="{BB962C8B-B14F-4D97-AF65-F5344CB8AC3E}">
        <p14:creationId xmlns:p14="http://schemas.microsoft.com/office/powerpoint/2010/main" val="2488120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E8645A-8C91-6B86-AAEA-62C15200A540}"/>
              </a:ext>
            </a:extLst>
          </p:cNvPr>
          <p:cNvSpPr>
            <a:spLocks noGrp="1"/>
          </p:cNvSpPr>
          <p:nvPr>
            <p:ph type="title"/>
          </p:nvPr>
        </p:nvSpPr>
        <p:spPr/>
        <p:txBody>
          <a:bodyPr>
            <a:normAutofit/>
          </a:bodyPr>
          <a:lstStyle/>
          <a:p>
            <a:r>
              <a:rPr lang="en-NL"/>
              <a:t>Planar nulling coils </a:t>
            </a:r>
          </a:p>
        </p:txBody>
      </p:sp>
      <p:pic>
        <p:nvPicPr>
          <p:cNvPr id="5" name="Picture 4" descr="A person in a hospital bed&#10;&#10;Description automatically generated with medium confidence">
            <a:extLst>
              <a:ext uri="{FF2B5EF4-FFF2-40B4-BE49-F238E27FC236}">
                <a16:creationId xmlns:a16="http://schemas.microsoft.com/office/drawing/2014/main" id="{94411749-103C-4A3A-0A3B-B4AC2C459670}"/>
              </a:ext>
            </a:extLst>
          </p:cNvPr>
          <p:cNvPicPr>
            <a:picLocks noChangeAspect="1"/>
          </p:cNvPicPr>
          <p:nvPr/>
        </p:nvPicPr>
        <p:blipFill rotWithShape="1">
          <a:blip r:embed="rId2"/>
          <a:srcRect l="5226" r="7589"/>
          <a:stretch/>
        </p:blipFill>
        <p:spPr>
          <a:xfrm rot="5400000">
            <a:off x="7516114" y="1721415"/>
            <a:ext cx="4903477" cy="3746647"/>
          </a:xfrm>
          <a:prstGeom prst="rect">
            <a:avLst/>
          </a:prstGeom>
        </p:spPr>
      </p:pic>
      <p:grpSp>
        <p:nvGrpSpPr>
          <p:cNvPr id="8" name="Group 7">
            <a:extLst>
              <a:ext uri="{FF2B5EF4-FFF2-40B4-BE49-F238E27FC236}">
                <a16:creationId xmlns:a16="http://schemas.microsoft.com/office/drawing/2014/main" id="{BCF4B5AC-E868-1829-A1B2-8A60536F5C82}"/>
              </a:ext>
            </a:extLst>
          </p:cNvPr>
          <p:cNvGrpSpPr/>
          <p:nvPr/>
        </p:nvGrpSpPr>
        <p:grpSpPr>
          <a:xfrm>
            <a:off x="1456533" y="1911418"/>
            <a:ext cx="4882274" cy="3483668"/>
            <a:chOff x="1359503" y="2882332"/>
            <a:chExt cx="4087142" cy="3173912"/>
          </a:xfrm>
        </p:grpSpPr>
        <p:pic>
          <p:nvPicPr>
            <p:cNvPr id="6" name="Picture 5">
              <a:extLst>
                <a:ext uri="{FF2B5EF4-FFF2-40B4-BE49-F238E27FC236}">
                  <a16:creationId xmlns:a16="http://schemas.microsoft.com/office/drawing/2014/main" id="{070F5DB7-0228-6031-0BC7-039D8F59D8A0}"/>
                </a:ext>
              </a:extLst>
            </p:cNvPr>
            <p:cNvPicPr>
              <a:picLocks noChangeAspect="1"/>
            </p:cNvPicPr>
            <p:nvPr/>
          </p:nvPicPr>
          <p:blipFill rotWithShape="1">
            <a:blip r:embed="rId3"/>
            <a:srcRect r="65065" b="54094"/>
            <a:stretch/>
          </p:blipFill>
          <p:spPr>
            <a:xfrm>
              <a:off x="1359503" y="2882332"/>
              <a:ext cx="4087142" cy="3173912"/>
            </a:xfrm>
            <a:prstGeom prst="rect">
              <a:avLst/>
            </a:prstGeom>
          </p:spPr>
        </p:pic>
        <p:sp>
          <p:nvSpPr>
            <p:cNvPr id="7" name="Rectangle 6">
              <a:extLst>
                <a:ext uri="{FF2B5EF4-FFF2-40B4-BE49-F238E27FC236}">
                  <a16:creationId xmlns:a16="http://schemas.microsoft.com/office/drawing/2014/main" id="{C26DBC05-C5CE-6562-B12E-D24A1B115523}"/>
                </a:ext>
              </a:extLst>
            </p:cNvPr>
            <p:cNvSpPr/>
            <p:nvPr/>
          </p:nvSpPr>
          <p:spPr>
            <a:xfrm>
              <a:off x="1359503" y="2882332"/>
              <a:ext cx="641575" cy="3379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2" name="TextBox 1">
            <a:extLst>
              <a:ext uri="{FF2B5EF4-FFF2-40B4-BE49-F238E27FC236}">
                <a16:creationId xmlns:a16="http://schemas.microsoft.com/office/drawing/2014/main" id="{E9D003CF-8443-0142-7382-D2148771211D}"/>
              </a:ext>
            </a:extLst>
          </p:cNvPr>
          <p:cNvSpPr txBox="1"/>
          <p:nvPr/>
        </p:nvSpPr>
        <p:spPr>
          <a:xfrm>
            <a:off x="0" y="6488668"/>
            <a:ext cx="6851491" cy="369332"/>
          </a:xfrm>
          <a:prstGeom prst="rect">
            <a:avLst/>
          </a:prstGeom>
          <a:noFill/>
        </p:spPr>
        <p:txBody>
          <a:bodyPr wrap="none" rtlCol="0">
            <a:spAutoFit/>
          </a:bodyPr>
          <a:lstStyle/>
          <a:p>
            <a:r>
              <a:rPr lang="en-NL"/>
              <a:t>See also </a:t>
            </a:r>
            <a:r>
              <a:rPr lang="en-GB"/>
              <a:t>Mäkinen et al. (2020) and </a:t>
            </a:r>
            <a:r>
              <a:rPr lang="en-NL"/>
              <a:t>Zetter et al. (2020), both J Appl Phys</a:t>
            </a:r>
          </a:p>
        </p:txBody>
      </p:sp>
    </p:spTree>
    <p:extLst>
      <p:ext uri="{BB962C8B-B14F-4D97-AF65-F5344CB8AC3E}">
        <p14:creationId xmlns:p14="http://schemas.microsoft.com/office/powerpoint/2010/main" val="847572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52A2-C89C-7619-D5B6-4E0684C1E6C3}"/>
              </a:ext>
            </a:extLst>
          </p:cNvPr>
          <p:cNvSpPr>
            <a:spLocks noGrp="1"/>
          </p:cNvSpPr>
          <p:nvPr>
            <p:ph type="title"/>
          </p:nvPr>
        </p:nvSpPr>
        <p:spPr/>
        <p:txBody>
          <a:bodyPr/>
          <a:lstStyle/>
          <a:p>
            <a:r>
              <a:rPr lang="en-NL"/>
              <a:t>Matrix coils</a:t>
            </a:r>
          </a:p>
        </p:txBody>
      </p:sp>
      <p:pic>
        <p:nvPicPr>
          <p:cNvPr id="2058" name="Picture 10">
            <a:extLst>
              <a:ext uri="{FF2B5EF4-FFF2-40B4-BE49-F238E27FC236}">
                <a16:creationId xmlns:a16="http://schemas.microsoft.com/office/drawing/2014/main" id="{51B8DB68-2949-327C-8BEB-17644B63D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077" y="782482"/>
            <a:ext cx="7521846" cy="53718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894BE62-61E8-F606-5B96-F8DF3F835EB3}"/>
              </a:ext>
            </a:extLst>
          </p:cNvPr>
          <p:cNvSpPr txBox="1"/>
          <p:nvPr/>
        </p:nvSpPr>
        <p:spPr>
          <a:xfrm>
            <a:off x="9345130" y="6492874"/>
            <a:ext cx="2846870" cy="369332"/>
          </a:xfrm>
          <a:prstGeom prst="rect">
            <a:avLst/>
          </a:prstGeom>
          <a:noFill/>
        </p:spPr>
        <p:txBody>
          <a:bodyPr wrap="none" rtlCol="0">
            <a:spAutoFit/>
          </a:bodyPr>
          <a:lstStyle/>
          <a:p>
            <a:r>
              <a:rPr lang="en-NL"/>
              <a:t>H</a:t>
            </a:r>
            <a:r>
              <a:rPr lang="en-GB"/>
              <a:t>o</a:t>
            </a:r>
            <a:r>
              <a:rPr lang="en-NL"/>
              <a:t>lmes et al. (2023) Sensors</a:t>
            </a:r>
          </a:p>
        </p:txBody>
      </p:sp>
    </p:spTree>
    <p:extLst>
      <p:ext uri="{BB962C8B-B14F-4D97-AF65-F5344CB8AC3E}">
        <p14:creationId xmlns:p14="http://schemas.microsoft.com/office/powerpoint/2010/main" val="4092887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0079A5BC-15C8-F542-90DB-1829795B05BE}"/>
              </a:ext>
            </a:extLst>
          </p:cNvPr>
          <p:cNvPicPr>
            <a:picLocks noChangeAspect="1"/>
          </p:cNvPicPr>
          <p:nvPr/>
        </p:nvPicPr>
        <p:blipFill>
          <a:blip r:embed="rId2"/>
          <a:stretch>
            <a:fillRect/>
          </a:stretch>
        </p:blipFill>
        <p:spPr>
          <a:xfrm>
            <a:off x="1981200" y="857250"/>
            <a:ext cx="8229600" cy="5143500"/>
          </a:xfrm>
          <a:prstGeom prst="rect">
            <a:avLst/>
          </a:prstGeom>
        </p:spPr>
      </p:pic>
      <p:sp>
        <p:nvSpPr>
          <p:cNvPr id="4" name="Title 3">
            <a:extLst>
              <a:ext uri="{FF2B5EF4-FFF2-40B4-BE49-F238E27FC236}">
                <a16:creationId xmlns:a16="http://schemas.microsoft.com/office/drawing/2014/main" id="{C603338F-64E6-7446-B03B-2E07A8F481CB}"/>
              </a:ext>
            </a:extLst>
          </p:cNvPr>
          <p:cNvSpPr>
            <a:spLocks noGrp="1"/>
          </p:cNvSpPr>
          <p:nvPr>
            <p:ph type="title"/>
          </p:nvPr>
        </p:nvSpPr>
        <p:spPr/>
        <p:txBody>
          <a:bodyPr/>
          <a:lstStyle/>
          <a:p>
            <a:r>
              <a:rPr lang="en-NL"/>
              <a:t>Residual gradient – seen from front</a:t>
            </a:r>
            <a:br>
              <a:rPr lang="en-NL"/>
            </a:br>
            <a:r>
              <a:rPr lang="nl-NL" sz="2000" i="1"/>
              <a:t>after 1st order homogenous field correction (HFC)</a:t>
            </a:r>
            <a:endParaRPr lang="en-NL"/>
          </a:p>
        </p:txBody>
      </p:sp>
      <p:grpSp>
        <p:nvGrpSpPr>
          <p:cNvPr id="10" name="Group 9">
            <a:extLst>
              <a:ext uri="{FF2B5EF4-FFF2-40B4-BE49-F238E27FC236}">
                <a16:creationId xmlns:a16="http://schemas.microsoft.com/office/drawing/2014/main" id="{E0A8164B-7DEE-E701-05A8-2268799377C4}"/>
              </a:ext>
            </a:extLst>
          </p:cNvPr>
          <p:cNvGrpSpPr/>
          <p:nvPr/>
        </p:nvGrpSpPr>
        <p:grpSpPr>
          <a:xfrm>
            <a:off x="5603135" y="1705336"/>
            <a:ext cx="985730" cy="1387549"/>
            <a:chOff x="-1314308" y="2663272"/>
            <a:chExt cx="1314307" cy="1850065"/>
          </a:xfrm>
        </p:grpSpPr>
        <p:grpSp>
          <p:nvGrpSpPr>
            <p:cNvPr id="2" name="Group 1">
              <a:extLst>
                <a:ext uri="{FF2B5EF4-FFF2-40B4-BE49-F238E27FC236}">
                  <a16:creationId xmlns:a16="http://schemas.microsoft.com/office/drawing/2014/main" id="{05417E29-507E-516B-BCCD-4C4A698D115A}"/>
                </a:ext>
              </a:extLst>
            </p:cNvPr>
            <p:cNvGrpSpPr/>
            <p:nvPr/>
          </p:nvGrpSpPr>
          <p:grpSpPr>
            <a:xfrm>
              <a:off x="-1314308" y="2663272"/>
              <a:ext cx="1314307" cy="1850065"/>
              <a:chOff x="3405810" y="2962896"/>
              <a:chExt cx="795130" cy="1306405"/>
            </a:xfrm>
          </p:grpSpPr>
          <p:sp>
            <p:nvSpPr>
              <p:cNvPr id="3" name="Oval 2">
                <a:extLst>
                  <a:ext uri="{FF2B5EF4-FFF2-40B4-BE49-F238E27FC236}">
                    <a16:creationId xmlns:a16="http://schemas.microsoft.com/office/drawing/2014/main" id="{933AD792-8C78-D4CC-229B-BC48F2A522F3}"/>
                  </a:ext>
                </a:extLst>
              </p:cNvPr>
              <p:cNvSpPr/>
              <p:nvPr/>
            </p:nvSpPr>
            <p:spPr>
              <a:xfrm>
                <a:off x="3405810" y="2962896"/>
                <a:ext cx="795130" cy="1145277"/>
              </a:xfrm>
              <a:prstGeom prst="ellipse">
                <a:avLst/>
              </a:prstGeom>
              <a:noFill/>
              <a:ln w="28575">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NL">
                  <a:solidFill>
                    <a:srgbClr val="FFFFFF"/>
                  </a:solidFill>
                  <a:latin typeface="Verdana"/>
                  <a:ea typeface="ＭＳ Ｐゴシック"/>
                </a:endParaRPr>
              </a:p>
            </p:txBody>
          </p:sp>
          <p:cxnSp>
            <p:nvCxnSpPr>
              <p:cNvPr id="7" name="Straight Connector 6">
                <a:extLst>
                  <a:ext uri="{FF2B5EF4-FFF2-40B4-BE49-F238E27FC236}">
                    <a16:creationId xmlns:a16="http://schemas.microsoft.com/office/drawing/2014/main" id="{0C8A10CA-3F03-A759-08F9-9EE4007FE5EB}"/>
                  </a:ext>
                </a:extLst>
              </p:cNvPr>
              <p:cNvCxnSpPr>
                <a:cxnSpLocks/>
              </p:cNvCxnSpPr>
              <p:nvPr/>
            </p:nvCxnSpPr>
            <p:spPr>
              <a:xfrm>
                <a:off x="3746220" y="4108173"/>
                <a:ext cx="0" cy="161128"/>
              </a:xfrm>
              <a:prstGeom prst="line">
                <a:avLst/>
              </a:prstGeom>
              <a:ln w="2857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39C529-47DC-6CCD-BC04-0809069D26C5}"/>
                  </a:ext>
                </a:extLst>
              </p:cNvPr>
              <p:cNvCxnSpPr>
                <a:cxnSpLocks/>
              </p:cNvCxnSpPr>
              <p:nvPr/>
            </p:nvCxnSpPr>
            <p:spPr>
              <a:xfrm>
                <a:off x="3878479" y="4108173"/>
                <a:ext cx="0" cy="161128"/>
              </a:xfrm>
              <a:prstGeom prst="line">
                <a:avLst/>
              </a:prstGeom>
              <a:ln w="2857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9" name="Triangle 8">
              <a:extLst>
                <a:ext uri="{FF2B5EF4-FFF2-40B4-BE49-F238E27FC236}">
                  <a16:creationId xmlns:a16="http://schemas.microsoft.com/office/drawing/2014/main" id="{686C8AFD-9CB1-14CA-99E7-68F48A2A9000}"/>
                </a:ext>
              </a:extLst>
            </p:cNvPr>
            <p:cNvSpPr/>
            <p:nvPr/>
          </p:nvSpPr>
          <p:spPr>
            <a:xfrm>
              <a:off x="-751629" y="3362739"/>
              <a:ext cx="218617" cy="390077"/>
            </a:xfrm>
            <a:prstGeom prst="triangle">
              <a:avLst/>
            </a:prstGeom>
            <a:noFill/>
            <a:ln w="28575">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NL">
                <a:solidFill>
                  <a:srgbClr val="FFFFFF"/>
                </a:solidFill>
                <a:latin typeface="Verdana"/>
                <a:ea typeface="ＭＳ Ｐゴシック"/>
              </a:endParaRPr>
            </a:p>
          </p:txBody>
        </p:sp>
      </p:grpSp>
      <p:grpSp>
        <p:nvGrpSpPr>
          <p:cNvPr id="12" name="Group 11">
            <a:extLst>
              <a:ext uri="{FF2B5EF4-FFF2-40B4-BE49-F238E27FC236}">
                <a16:creationId xmlns:a16="http://schemas.microsoft.com/office/drawing/2014/main" id="{43D2263B-FF5B-26B4-9ADD-3F1D09099B59}"/>
              </a:ext>
            </a:extLst>
          </p:cNvPr>
          <p:cNvGrpSpPr/>
          <p:nvPr/>
        </p:nvGrpSpPr>
        <p:grpSpPr>
          <a:xfrm>
            <a:off x="1981200" y="3355852"/>
            <a:ext cx="2822754" cy="2621635"/>
            <a:chOff x="457200" y="3355851"/>
            <a:chExt cx="2822754" cy="2621635"/>
          </a:xfrm>
        </p:grpSpPr>
        <p:sp>
          <p:nvSpPr>
            <p:cNvPr id="13" name="TextBox 12">
              <a:extLst>
                <a:ext uri="{FF2B5EF4-FFF2-40B4-BE49-F238E27FC236}">
                  <a16:creationId xmlns:a16="http://schemas.microsoft.com/office/drawing/2014/main" id="{9FC70263-0598-E71D-8EC2-63241FD0F6FC}"/>
                </a:ext>
              </a:extLst>
            </p:cNvPr>
            <p:cNvSpPr txBox="1"/>
            <p:nvPr/>
          </p:nvSpPr>
          <p:spPr>
            <a:xfrm>
              <a:off x="457200" y="5608154"/>
              <a:ext cx="2454518" cy="369332"/>
            </a:xfrm>
            <a:prstGeom prst="rect">
              <a:avLst/>
            </a:prstGeom>
            <a:noFill/>
          </p:spPr>
          <p:txBody>
            <a:bodyPr wrap="none" rtlCol="0">
              <a:spAutoFit/>
            </a:bodyPr>
            <a:lstStyle/>
            <a:p>
              <a:pPr eaLnBrk="0" fontAlgn="base" hangingPunct="0">
                <a:spcBef>
                  <a:spcPct val="0"/>
                </a:spcBef>
                <a:spcAft>
                  <a:spcPct val="0"/>
                </a:spcAft>
              </a:pPr>
              <a:r>
                <a:rPr lang="en-GB">
                  <a:solidFill>
                    <a:srgbClr val="2D2D8A"/>
                  </a:solidFill>
                  <a:latin typeface="Arial" charset="0"/>
                  <a:ea typeface="ＭＳ Ｐゴシック" charset="-128"/>
                </a:rPr>
                <a:t>B</a:t>
              </a:r>
              <a:r>
                <a:rPr lang="en-NL">
                  <a:solidFill>
                    <a:srgbClr val="2D2D8A"/>
                  </a:solidFill>
                  <a:latin typeface="Arial" charset="0"/>
                  <a:ea typeface="ＭＳ Ｐゴシック" charset="-128"/>
                </a:rPr>
                <a:t>lue arrows are 10 nT</a:t>
              </a:r>
            </a:p>
          </p:txBody>
        </p:sp>
        <p:sp>
          <p:nvSpPr>
            <p:cNvPr id="14" name="Oval 13">
              <a:extLst>
                <a:ext uri="{FF2B5EF4-FFF2-40B4-BE49-F238E27FC236}">
                  <a16:creationId xmlns:a16="http://schemas.microsoft.com/office/drawing/2014/main" id="{46081C66-AB3B-1C5A-A7C2-0DDD6D4F5062}"/>
                </a:ext>
              </a:extLst>
            </p:cNvPr>
            <p:cNvSpPr/>
            <p:nvPr/>
          </p:nvSpPr>
          <p:spPr bwMode="auto">
            <a:xfrm>
              <a:off x="2771800" y="3355851"/>
              <a:ext cx="508154" cy="432048"/>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NL" sz="2400">
                <a:solidFill>
                  <a:srgbClr val="000000"/>
                </a:solidFill>
                <a:latin typeface="Arial" charset="0"/>
                <a:ea typeface="ＭＳ Ｐゴシック" charset="-128"/>
                <a:cs typeface="ＭＳ Ｐゴシック" charset="-128"/>
              </a:endParaRPr>
            </a:p>
          </p:txBody>
        </p:sp>
        <p:cxnSp>
          <p:nvCxnSpPr>
            <p:cNvPr id="15" name="Straight Arrow Connector 14">
              <a:extLst>
                <a:ext uri="{FF2B5EF4-FFF2-40B4-BE49-F238E27FC236}">
                  <a16:creationId xmlns:a16="http://schemas.microsoft.com/office/drawing/2014/main" id="{0AFF4641-3397-CA2F-E3F3-F0397443074B}"/>
                </a:ext>
              </a:extLst>
            </p:cNvPr>
            <p:cNvCxnSpPr>
              <a:cxnSpLocks/>
              <a:stCxn id="13" idx="0"/>
              <a:endCxn id="14" idx="3"/>
            </p:cNvCxnSpPr>
            <p:nvPr/>
          </p:nvCxnSpPr>
          <p:spPr bwMode="auto">
            <a:xfrm flipV="1">
              <a:off x="1684459" y="3724627"/>
              <a:ext cx="1161758" cy="1883527"/>
            </a:xfrm>
            <a:prstGeom prst="straightConnector1">
              <a:avLst/>
            </a:prstGeom>
            <a:solidFill>
              <a:schemeClr val="accent1"/>
            </a:solidFill>
            <a:ln w="9525" cap="flat" cmpd="sng" algn="ctr">
              <a:solidFill>
                <a:schemeClr val="accent1"/>
              </a:solidFill>
              <a:prstDash val="solid"/>
              <a:round/>
              <a:headEnd type="none" w="med" len="med"/>
              <a:tailEnd type="triangle" w="lg" len="lg"/>
            </a:ln>
            <a:effectLst/>
          </p:spPr>
        </p:cxnSp>
      </p:grpSp>
      <p:sp>
        <p:nvSpPr>
          <p:cNvPr id="11" name="TextBox 10">
            <a:extLst>
              <a:ext uri="{FF2B5EF4-FFF2-40B4-BE49-F238E27FC236}">
                <a16:creationId xmlns:a16="http://schemas.microsoft.com/office/drawing/2014/main" id="{C2083717-3B4D-FEC4-30D6-AEB8511081DC}"/>
              </a:ext>
            </a:extLst>
          </p:cNvPr>
          <p:cNvSpPr txBox="1"/>
          <p:nvPr/>
        </p:nvSpPr>
        <p:spPr>
          <a:xfrm>
            <a:off x="5824250" y="4481725"/>
            <a:ext cx="647934" cy="369332"/>
          </a:xfrm>
          <a:prstGeom prst="rect">
            <a:avLst/>
          </a:prstGeom>
          <a:noFill/>
        </p:spPr>
        <p:txBody>
          <a:bodyPr wrap="none" rtlCol="0">
            <a:spAutoFit/>
          </a:bodyPr>
          <a:lstStyle/>
          <a:p>
            <a:r>
              <a:rPr lang="en-NL"/>
              <a:t>chair</a:t>
            </a:r>
          </a:p>
        </p:txBody>
      </p:sp>
      <p:sp>
        <p:nvSpPr>
          <p:cNvPr id="16" name="TextBox 15">
            <a:extLst>
              <a:ext uri="{FF2B5EF4-FFF2-40B4-BE49-F238E27FC236}">
                <a16:creationId xmlns:a16="http://schemas.microsoft.com/office/drawing/2014/main" id="{1C7023E6-365E-5348-7D10-F3ACF1BF1604}"/>
              </a:ext>
            </a:extLst>
          </p:cNvPr>
          <p:cNvSpPr txBox="1"/>
          <p:nvPr/>
        </p:nvSpPr>
        <p:spPr>
          <a:xfrm>
            <a:off x="8091967" y="6211669"/>
            <a:ext cx="4157741" cy="646331"/>
          </a:xfrm>
          <a:prstGeom prst="rect">
            <a:avLst/>
          </a:prstGeom>
          <a:noFill/>
        </p:spPr>
        <p:txBody>
          <a:bodyPr wrap="none" rtlCol="0">
            <a:spAutoFit/>
          </a:bodyPr>
          <a:lstStyle/>
          <a:p>
            <a:r>
              <a:rPr lang="en-NL"/>
              <a:t>Recordings done at Donders, unpublished.</a:t>
            </a:r>
            <a:br>
              <a:rPr lang="en-NL"/>
            </a:br>
            <a:r>
              <a:rPr lang="en-NL"/>
              <a:t>See also Melor et al. 2021</a:t>
            </a:r>
          </a:p>
        </p:txBody>
      </p:sp>
    </p:spTree>
    <p:extLst>
      <p:ext uri="{BB962C8B-B14F-4D97-AF65-F5344CB8AC3E}">
        <p14:creationId xmlns:p14="http://schemas.microsoft.com/office/powerpoint/2010/main" val="279456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E9A90C18-422E-7045-9155-3F3178CDC496}"/>
              </a:ext>
            </a:extLst>
          </p:cNvPr>
          <p:cNvPicPr>
            <a:picLocks noChangeAspect="1"/>
          </p:cNvPicPr>
          <p:nvPr/>
        </p:nvPicPr>
        <p:blipFill>
          <a:blip r:embed="rId2"/>
          <a:stretch>
            <a:fillRect/>
          </a:stretch>
        </p:blipFill>
        <p:spPr>
          <a:xfrm>
            <a:off x="1981200" y="857250"/>
            <a:ext cx="8229600" cy="5143500"/>
          </a:xfrm>
          <a:prstGeom prst="rect">
            <a:avLst/>
          </a:prstGeom>
        </p:spPr>
      </p:pic>
      <p:sp>
        <p:nvSpPr>
          <p:cNvPr id="4" name="Title 3">
            <a:extLst>
              <a:ext uri="{FF2B5EF4-FFF2-40B4-BE49-F238E27FC236}">
                <a16:creationId xmlns:a16="http://schemas.microsoft.com/office/drawing/2014/main" id="{296FD91E-9A16-494E-AD2E-830D5C8CBB75}"/>
              </a:ext>
            </a:extLst>
          </p:cNvPr>
          <p:cNvSpPr>
            <a:spLocks noGrp="1"/>
          </p:cNvSpPr>
          <p:nvPr>
            <p:ph type="title"/>
          </p:nvPr>
        </p:nvSpPr>
        <p:spPr/>
        <p:txBody>
          <a:bodyPr/>
          <a:lstStyle/>
          <a:p>
            <a:r>
              <a:rPr lang="en-NL"/>
              <a:t>Residual gradient – seen from left</a:t>
            </a:r>
            <a:br>
              <a:rPr lang="en-NL"/>
            </a:br>
            <a:r>
              <a:rPr lang="nl-NL" sz="2000" i="1"/>
              <a:t>after 1st order homogenous field correction (HFC)</a:t>
            </a:r>
            <a:endParaRPr lang="en-NL"/>
          </a:p>
        </p:txBody>
      </p:sp>
      <p:grpSp>
        <p:nvGrpSpPr>
          <p:cNvPr id="13" name="Group 12">
            <a:extLst>
              <a:ext uri="{FF2B5EF4-FFF2-40B4-BE49-F238E27FC236}">
                <a16:creationId xmlns:a16="http://schemas.microsoft.com/office/drawing/2014/main" id="{E077957B-CB07-0102-DC90-FD45DD47E543}"/>
              </a:ext>
            </a:extLst>
          </p:cNvPr>
          <p:cNvGrpSpPr/>
          <p:nvPr/>
        </p:nvGrpSpPr>
        <p:grpSpPr>
          <a:xfrm>
            <a:off x="5962650" y="1705336"/>
            <a:ext cx="1143000" cy="1387549"/>
            <a:chOff x="3278950" y="2962896"/>
            <a:chExt cx="921990" cy="1306405"/>
          </a:xfrm>
        </p:grpSpPr>
        <p:sp>
          <p:nvSpPr>
            <p:cNvPr id="14" name="Oval 13">
              <a:extLst>
                <a:ext uri="{FF2B5EF4-FFF2-40B4-BE49-F238E27FC236}">
                  <a16:creationId xmlns:a16="http://schemas.microsoft.com/office/drawing/2014/main" id="{BF51F729-068B-B728-12D7-A3E6FACBE081}"/>
                </a:ext>
              </a:extLst>
            </p:cNvPr>
            <p:cNvSpPr/>
            <p:nvPr/>
          </p:nvSpPr>
          <p:spPr>
            <a:xfrm>
              <a:off x="3405810" y="2962896"/>
              <a:ext cx="795130" cy="1145277"/>
            </a:xfrm>
            <a:prstGeom prst="ellipse">
              <a:avLst/>
            </a:prstGeom>
            <a:noFill/>
            <a:ln w="28575">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NL">
                <a:solidFill>
                  <a:srgbClr val="FFFFFF"/>
                </a:solidFill>
                <a:latin typeface="Verdana"/>
                <a:ea typeface="ＭＳ Ｐゴシック"/>
              </a:endParaRPr>
            </a:p>
          </p:txBody>
        </p:sp>
        <p:sp>
          <p:nvSpPr>
            <p:cNvPr id="15" name="Freeform 14">
              <a:extLst>
                <a:ext uri="{FF2B5EF4-FFF2-40B4-BE49-F238E27FC236}">
                  <a16:creationId xmlns:a16="http://schemas.microsoft.com/office/drawing/2014/main" id="{D492D055-EF7C-2D1F-5BDA-24BC2227469A}"/>
                </a:ext>
              </a:extLst>
            </p:cNvPr>
            <p:cNvSpPr/>
            <p:nvPr/>
          </p:nvSpPr>
          <p:spPr>
            <a:xfrm>
              <a:off x="3278950" y="3444104"/>
              <a:ext cx="132930" cy="249748"/>
            </a:xfrm>
            <a:custGeom>
              <a:avLst/>
              <a:gdLst>
                <a:gd name="connsiteX0" fmla="*/ 165156 w 165156"/>
                <a:gd name="connsiteY0" fmla="*/ 0 h 249748"/>
                <a:gd name="connsiteX1" fmla="*/ 0 w 165156"/>
                <a:gd name="connsiteY1" fmla="*/ 249748 h 249748"/>
                <a:gd name="connsiteX2" fmla="*/ 165156 w 165156"/>
                <a:gd name="connsiteY2" fmla="*/ 249748 h 249748"/>
              </a:gdLst>
              <a:ahLst/>
              <a:cxnLst>
                <a:cxn ang="0">
                  <a:pos x="connsiteX0" y="connsiteY0"/>
                </a:cxn>
                <a:cxn ang="0">
                  <a:pos x="connsiteX1" y="connsiteY1"/>
                </a:cxn>
                <a:cxn ang="0">
                  <a:pos x="connsiteX2" y="connsiteY2"/>
                </a:cxn>
              </a:cxnLst>
              <a:rect l="l" t="t" r="r" b="b"/>
              <a:pathLst>
                <a:path w="165156" h="249748">
                  <a:moveTo>
                    <a:pt x="165156" y="0"/>
                  </a:moveTo>
                  <a:lnTo>
                    <a:pt x="0" y="249748"/>
                  </a:lnTo>
                  <a:lnTo>
                    <a:pt x="165156" y="249748"/>
                  </a:lnTo>
                </a:path>
              </a:pathLst>
            </a:custGeom>
            <a:noFill/>
            <a:ln w="28575">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NL">
                <a:solidFill>
                  <a:srgbClr val="FFFFFF"/>
                </a:solidFill>
                <a:latin typeface="Verdana"/>
                <a:ea typeface="ＭＳ Ｐゴシック"/>
              </a:endParaRPr>
            </a:p>
          </p:txBody>
        </p:sp>
        <p:cxnSp>
          <p:nvCxnSpPr>
            <p:cNvPr id="16" name="Straight Connector 15">
              <a:extLst>
                <a:ext uri="{FF2B5EF4-FFF2-40B4-BE49-F238E27FC236}">
                  <a16:creationId xmlns:a16="http://schemas.microsoft.com/office/drawing/2014/main" id="{E1121217-A8B4-7A6B-63AF-872E554D2A3A}"/>
                </a:ext>
              </a:extLst>
            </p:cNvPr>
            <p:cNvCxnSpPr>
              <a:cxnSpLocks/>
            </p:cNvCxnSpPr>
            <p:nvPr/>
          </p:nvCxnSpPr>
          <p:spPr>
            <a:xfrm>
              <a:off x="3746220" y="4108173"/>
              <a:ext cx="0" cy="161128"/>
            </a:xfrm>
            <a:prstGeom prst="line">
              <a:avLst/>
            </a:prstGeom>
            <a:ln w="2857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D073FF-857F-C65B-A02C-7D2642553932}"/>
                </a:ext>
              </a:extLst>
            </p:cNvPr>
            <p:cNvCxnSpPr>
              <a:cxnSpLocks/>
            </p:cNvCxnSpPr>
            <p:nvPr/>
          </p:nvCxnSpPr>
          <p:spPr>
            <a:xfrm>
              <a:off x="3878479" y="4108173"/>
              <a:ext cx="0" cy="161128"/>
            </a:xfrm>
            <a:prstGeom prst="line">
              <a:avLst/>
            </a:prstGeom>
            <a:ln w="2857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D32614DE-11CA-39F8-03BE-ADF1A4014200}"/>
              </a:ext>
            </a:extLst>
          </p:cNvPr>
          <p:cNvSpPr txBox="1"/>
          <p:nvPr/>
        </p:nvSpPr>
        <p:spPr>
          <a:xfrm>
            <a:off x="5824250" y="4481725"/>
            <a:ext cx="647934" cy="369332"/>
          </a:xfrm>
          <a:prstGeom prst="rect">
            <a:avLst/>
          </a:prstGeom>
          <a:noFill/>
        </p:spPr>
        <p:txBody>
          <a:bodyPr wrap="none" rtlCol="0">
            <a:spAutoFit/>
          </a:bodyPr>
          <a:lstStyle/>
          <a:p>
            <a:r>
              <a:rPr lang="en-NL"/>
              <a:t>chair</a:t>
            </a:r>
          </a:p>
        </p:txBody>
      </p:sp>
    </p:spTree>
    <p:extLst>
      <p:ext uri="{BB962C8B-B14F-4D97-AF65-F5344CB8AC3E}">
        <p14:creationId xmlns:p14="http://schemas.microsoft.com/office/powerpoint/2010/main" val="53824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antenna&#10;&#10;Description automatically generated">
            <a:extLst>
              <a:ext uri="{FF2B5EF4-FFF2-40B4-BE49-F238E27FC236}">
                <a16:creationId xmlns:a16="http://schemas.microsoft.com/office/drawing/2014/main" id="{F1248443-04FD-9043-AA72-B470F026BA82}"/>
              </a:ext>
            </a:extLst>
          </p:cNvPr>
          <p:cNvPicPr>
            <a:picLocks noChangeAspect="1"/>
          </p:cNvPicPr>
          <p:nvPr/>
        </p:nvPicPr>
        <p:blipFill>
          <a:blip r:embed="rId2"/>
          <a:stretch>
            <a:fillRect/>
          </a:stretch>
        </p:blipFill>
        <p:spPr>
          <a:xfrm>
            <a:off x="1981200" y="857250"/>
            <a:ext cx="8229600" cy="5143500"/>
          </a:xfrm>
          <a:prstGeom prst="rect">
            <a:avLst/>
          </a:prstGeom>
        </p:spPr>
      </p:pic>
      <p:sp>
        <p:nvSpPr>
          <p:cNvPr id="4" name="Title 3">
            <a:extLst>
              <a:ext uri="{FF2B5EF4-FFF2-40B4-BE49-F238E27FC236}">
                <a16:creationId xmlns:a16="http://schemas.microsoft.com/office/drawing/2014/main" id="{CA57B900-26EC-324E-9DF6-7259E0505AF8}"/>
              </a:ext>
            </a:extLst>
          </p:cNvPr>
          <p:cNvSpPr>
            <a:spLocks noGrp="1"/>
          </p:cNvSpPr>
          <p:nvPr>
            <p:ph type="title"/>
          </p:nvPr>
        </p:nvSpPr>
        <p:spPr/>
        <p:txBody>
          <a:bodyPr/>
          <a:lstStyle/>
          <a:p>
            <a:r>
              <a:rPr lang="en-NL"/>
              <a:t>Residual gradient – seen from top</a:t>
            </a:r>
            <a:br>
              <a:rPr lang="en-NL"/>
            </a:br>
            <a:r>
              <a:rPr lang="nl-NL" sz="2000" i="1"/>
              <a:t>after 1st order homogenous field correction (HFC)</a:t>
            </a:r>
            <a:endParaRPr lang="en-NL"/>
          </a:p>
        </p:txBody>
      </p:sp>
      <p:sp>
        <p:nvSpPr>
          <p:cNvPr id="2" name="TextBox 1">
            <a:extLst>
              <a:ext uri="{FF2B5EF4-FFF2-40B4-BE49-F238E27FC236}">
                <a16:creationId xmlns:a16="http://schemas.microsoft.com/office/drawing/2014/main" id="{38FB3D35-8662-A04C-A3D5-2862B4B58117}"/>
              </a:ext>
            </a:extLst>
          </p:cNvPr>
          <p:cNvSpPr txBox="1"/>
          <p:nvPr/>
        </p:nvSpPr>
        <p:spPr>
          <a:xfrm>
            <a:off x="8067943" y="3152001"/>
            <a:ext cx="2069797" cy="369332"/>
          </a:xfrm>
          <a:prstGeom prst="rect">
            <a:avLst/>
          </a:prstGeom>
          <a:noFill/>
        </p:spPr>
        <p:txBody>
          <a:bodyPr wrap="none" rtlCol="0">
            <a:spAutoFit/>
          </a:bodyPr>
          <a:lstStyle/>
          <a:p>
            <a:pPr eaLnBrk="0" fontAlgn="base" hangingPunct="0">
              <a:spcBef>
                <a:spcPct val="0"/>
              </a:spcBef>
              <a:spcAft>
                <a:spcPct val="0"/>
              </a:spcAft>
            </a:pPr>
            <a:r>
              <a:rPr lang="en-GB">
                <a:solidFill>
                  <a:srgbClr val="000000"/>
                </a:solidFill>
                <a:latin typeface="Arial" charset="0"/>
                <a:ea typeface="ＭＳ Ｐゴシック" charset="-128"/>
              </a:rPr>
              <a:t>r</a:t>
            </a:r>
            <a:r>
              <a:rPr lang="en-NL">
                <a:solidFill>
                  <a:srgbClr val="000000"/>
                </a:solidFill>
                <a:latin typeface="Arial" charset="0"/>
                <a:ea typeface="ＭＳ Ｐゴシック" charset="-128"/>
              </a:rPr>
              <a:t>ight of the subject</a:t>
            </a:r>
          </a:p>
        </p:txBody>
      </p:sp>
      <p:sp>
        <p:nvSpPr>
          <p:cNvPr id="5" name="TextBox 4">
            <a:extLst>
              <a:ext uri="{FF2B5EF4-FFF2-40B4-BE49-F238E27FC236}">
                <a16:creationId xmlns:a16="http://schemas.microsoft.com/office/drawing/2014/main" id="{4E4D8998-996C-F847-928C-31BBCD51664A}"/>
              </a:ext>
            </a:extLst>
          </p:cNvPr>
          <p:cNvSpPr txBox="1"/>
          <p:nvPr/>
        </p:nvSpPr>
        <p:spPr>
          <a:xfrm>
            <a:off x="5496727" y="1848267"/>
            <a:ext cx="2082621" cy="369332"/>
          </a:xfrm>
          <a:prstGeom prst="rect">
            <a:avLst/>
          </a:prstGeom>
          <a:noFill/>
        </p:spPr>
        <p:txBody>
          <a:bodyPr wrap="none" rtlCol="0">
            <a:spAutoFit/>
          </a:bodyPr>
          <a:lstStyle/>
          <a:p>
            <a:pPr eaLnBrk="0" fontAlgn="base" hangingPunct="0">
              <a:spcBef>
                <a:spcPct val="0"/>
              </a:spcBef>
              <a:spcAft>
                <a:spcPct val="0"/>
              </a:spcAft>
            </a:pPr>
            <a:r>
              <a:rPr lang="nl-NL">
                <a:solidFill>
                  <a:srgbClr val="000000"/>
                </a:solidFill>
                <a:latin typeface="Arial" charset="0"/>
                <a:ea typeface="ＭＳ Ｐゴシック" charset="-128"/>
              </a:rPr>
              <a:t>front </a:t>
            </a:r>
            <a:r>
              <a:rPr lang="en-NL">
                <a:solidFill>
                  <a:srgbClr val="000000"/>
                </a:solidFill>
                <a:latin typeface="Arial" charset="0"/>
                <a:ea typeface="ＭＳ Ｐゴシック" charset="-128"/>
              </a:rPr>
              <a:t>of the subject</a:t>
            </a:r>
          </a:p>
        </p:txBody>
      </p:sp>
      <p:grpSp>
        <p:nvGrpSpPr>
          <p:cNvPr id="3" name="Group 2">
            <a:extLst>
              <a:ext uri="{FF2B5EF4-FFF2-40B4-BE49-F238E27FC236}">
                <a16:creationId xmlns:a16="http://schemas.microsoft.com/office/drawing/2014/main" id="{258F65C3-DED7-679E-8135-864B70D592D2}"/>
              </a:ext>
            </a:extLst>
          </p:cNvPr>
          <p:cNvGrpSpPr/>
          <p:nvPr/>
        </p:nvGrpSpPr>
        <p:grpSpPr>
          <a:xfrm>
            <a:off x="5991227" y="3152002"/>
            <a:ext cx="900983" cy="1222962"/>
            <a:chOff x="4839175" y="2982953"/>
            <a:chExt cx="795130" cy="1079281"/>
          </a:xfrm>
        </p:grpSpPr>
        <p:sp>
          <p:nvSpPr>
            <p:cNvPr id="6" name="Oval 5">
              <a:extLst>
                <a:ext uri="{FF2B5EF4-FFF2-40B4-BE49-F238E27FC236}">
                  <a16:creationId xmlns:a16="http://schemas.microsoft.com/office/drawing/2014/main" id="{4DFBAC04-FF98-289F-8B8A-52EBCC7F959D}"/>
                </a:ext>
              </a:extLst>
            </p:cNvPr>
            <p:cNvSpPr/>
            <p:nvPr/>
          </p:nvSpPr>
          <p:spPr>
            <a:xfrm>
              <a:off x="4839175" y="3081026"/>
              <a:ext cx="795130" cy="981208"/>
            </a:xfrm>
            <a:prstGeom prst="ellipse">
              <a:avLst/>
            </a:prstGeom>
            <a:noFill/>
            <a:ln w="28575">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NL">
                <a:solidFill>
                  <a:srgbClr val="FFFFFF"/>
                </a:solidFill>
                <a:latin typeface="Verdana"/>
                <a:ea typeface="ＭＳ Ｐゴシック"/>
              </a:endParaRPr>
            </a:p>
          </p:txBody>
        </p:sp>
        <p:sp>
          <p:nvSpPr>
            <p:cNvPr id="8" name="Freeform 7">
              <a:extLst>
                <a:ext uri="{FF2B5EF4-FFF2-40B4-BE49-F238E27FC236}">
                  <a16:creationId xmlns:a16="http://schemas.microsoft.com/office/drawing/2014/main" id="{67D6F9E3-7A0B-1121-F203-FB9FC4FE32DB}"/>
                </a:ext>
              </a:extLst>
            </p:cNvPr>
            <p:cNvSpPr/>
            <p:nvPr/>
          </p:nvSpPr>
          <p:spPr>
            <a:xfrm>
              <a:off x="5168261" y="2982953"/>
              <a:ext cx="136958" cy="102101"/>
            </a:xfrm>
            <a:custGeom>
              <a:avLst/>
              <a:gdLst>
                <a:gd name="connsiteX0" fmla="*/ 0 w 725075"/>
                <a:gd name="connsiteY0" fmla="*/ 745216 h 753273"/>
                <a:gd name="connsiteX1" fmla="*/ 350453 w 725075"/>
                <a:gd name="connsiteY1" fmla="*/ 0 h 753273"/>
                <a:gd name="connsiteX2" fmla="*/ 725075 w 725075"/>
                <a:gd name="connsiteY2" fmla="*/ 753273 h 753273"/>
              </a:gdLst>
              <a:ahLst/>
              <a:cxnLst>
                <a:cxn ang="0">
                  <a:pos x="connsiteX0" y="connsiteY0"/>
                </a:cxn>
                <a:cxn ang="0">
                  <a:pos x="connsiteX1" y="connsiteY1"/>
                </a:cxn>
                <a:cxn ang="0">
                  <a:pos x="connsiteX2" y="connsiteY2"/>
                </a:cxn>
              </a:cxnLst>
              <a:rect l="l" t="t" r="r" b="b"/>
              <a:pathLst>
                <a:path w="725075" h="753273">
                  <a:moveTo>
                    <a:pt x="0" y="745216"/>
                  </a:moveTo>
                  <a:lnTo>
                    <a:pt x="350453" y="0"/>
                  </a:lnTo>
                  <a:lnTo>
                    <a:pt x="725075" y="753273"/>
                  </a:lnTo>
                </a:path>
              </a:pathLst>
            </a:custGeom>
            <a:noFill/>
            <a:ln w="28575">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NL">
                <a:solidFill>
                  <a:srgbClr val="FFFFFF"/>
                </a:solidFill>
                <a:latin typeface="Verdana"/>
                <a:ea typeface="ＭＳ Ｐゴシック"/>
              </a:endParaRPr>
            </a:p>
          </p:txBody>
        </p:sp>
      </p:grpSp>
    </p:spTree>
    <p:extLst>
      <p:ext uri="{BB962C8B-B14F-4D97-AF65-F5344CB8AC3E}">
        <p14:creationId xmlns:p14="http://schemas.microsoft.com/office/powerpoint/2010/main" val="2678704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893C6-313F-D6FD-A5ED-6CE13C2A794F}"/>
              </a:ext>
            </a:extLst>
          </p:cNvPr>
          <p:cNvSpPr>
            <a:spLocks noGrp="1"/>
          </p:cNvSpPr>
          <p:nvPr>
            <p:ph type="title"/>
          </p:nvPr>
        </p:nvSpPr>
        <p:spPr/>
        <p:txBody>
          <a:bodyPr/>
          <a:lstStyle/>
          <a:p>
            <a:r>
              <a:rPr lang="en-NL"/>
              <a:t>How is noise dealt with in the case of MEG? -&gt; Offline data cleaning</a:t>
            </a:r>
            <a:br>
              <a:rPr lang="en-NL"/>
            </a:br>
            <a:endParaRPr lang="en-NL"/>
          </a:p>
        </p:txBody>
      </p:sp>
      <p:sp>
        <p:nvSpPr>
          <p:cNvPr id="3" name="Content Placeholder 2">
            <a:extLst>
              <a:ext uri="{FF2B5EF4-FFF2-40B4-BE49-F238E27FC236}">
                <a16:creationId xmlns:a16="http://schemas.microsoft.com/office/drawing/2014/main" id="{C8261298-DE29-1385-24A7-1ED0B3ECDEFD}"/>
              </a:ext>
            </a:extLst>
          </p:cNvPr>
          <p:cNvSpPr>
            <a:spLocks noGrp="1"/>
          </p:cNvSpPr>
          <p:nvPr>
            <p:ph idx="1"/>
          </p:nvPr>
        </p:nvSpPr>
        <p:spPr/>
        <p:txBody>
          <a:bodyPr/>
          <a:lstStyle/>
          <a:p>
            <a:r>
              <a:rPr lang="en-NL"/>
              <a:t>The general model of spatiotemporal mixing of many (brain and environmental) sources into the noisy MEG signal is the same as for EEG. </a:t>
            </a:r>
          </a:p>
          <a:p>
            <a:r>
              <a:rPr lang="en-NL"/>
              <a:t>Methods such as PCA, ICA, etc can therefore also be used.</a:t>
            </a:r>
          </a:p>
          <a:p>
            <a:r>
              <a:rPr lang="en-GB"/>
              <a:t>However, compared to EEG, i</a:t>
            </a:r>
            <a:r>
              <a:rPr lang="en-NL"/>
              <a:t>n MEG we often make more explicit (bio)physical models for the sources from the brain and from the environment.</a:t>
            </a:r>
          </a:p>
          <a:p>
            <a:r>
              <a:rPr lang="en-NL" i="1"/>
              <a:t>The forward model is better understood for MEG, and is simpler.</a:t>
            </a:r>
          </a:p>
          <a:p>
            <a:endParaRPr lang="en-NL"/>
          </a:p>
          <a:p>
            <a:endParaRPr lang="en-NL"/>
          </a:p>
          <a:p>
            <a:endParaRPr lang="en-NL"/>
          </a:p>
          <a:p>
            <a:r>
              <a:rPr lang="en-NL"/>
              <a:t>Besides SSP, DSSP, SSS, tSSS as for SQUID-MEG, for OPM-MEG we can also use homogenous field correction (HFC) and adaptive multipole modelling (AMM).</a:t>
            </a:r>
          </a:p>
          <a:p>
            <a:endParaRPr lang="en-NL"/>
          </a:p>
        </p:txBody>
      </p:sp>
      <p:sp>
        <p:nvSpPr>
          <p:cNvPr id="4" name="TextBox 4">
            <a:extLst>
              <a:ext uri="{FF2B5EF4-FFF2-40B4-BE49-F238E27FC236}">
                <a16:creationId xmlns:a16="http://schemas.microsoft.com/office/drawing/2014/main" id="{4B76732A-3639-257E-4F44-0DFB010B6989}"/>
              </a:ext>
            </a:extLst>
          </p:cNvPr>
          <p:cNvSpPr txBox="1">
            <a:spLocks noChangeArrowheads="1"/>
          </p:cNvSpPr>
          <p:nvPr/>
        </p:nvSpPr>
        <p:spPr bwMode="auto">
          <a:xfrm>
            <a:off x="3543300" y="4149965"/>
            <a:ext cx="5105400" cy="461963"/>
          </a:xfrm>
          <a:prstGeom prst="rect">
            <a:avLst/>
          </a:prstGeom>
          <a:noFill/>
          <a:ln w="9525">
            <a:noFill/>
            <a:miter lim="800000"/>
            <a:headEnd/>
            <a:tailEnd/>
          </a:ln>
        </p:spPr>
        <p:txBody>
          <a:bodyPr>
            <a:spAutoFit/>
          </a:bodyPr>
          <a:lstStyle/>
          <a:p>
            <a:pPr defTabSz="457200" fontAlgn="auto">
              <a:spcBef>
                <a:spcPts val="0"/>
              </a:spcBef>
              <a:spcAft>
                <a:spcPts val="0"/>
              </a:spcAft>
            </a:pPr>
            <a:r>
              <a:rPr lang="en-US" sz="2400">
                <a:solidFill>
                  <a:prstClr val="black"/>
                </a:solidFill>
                <a:latin typeface="Calibri"/>
                <a:ea typeface="+mn-ea"/>
              </a:rPr>
              <a:t>Y = G X  = </a:t>
            </a:r>
            <a:r>
              <a:rPr lang="en-US" sz="2400">
                <a:solidFill>
                  <a:srgbClr val="00B050"/>
                </a:solidFill>
                <a:latin typeface="Calibri"/>
                <a:ea typeface="+mn-ea"/>
              </a:rPr>
              <a:t>G</a:t>
            </a:r>
            <a:r>
              <a:rPr lang="en-US" sz="2400" baseline="-25000">
                <a:solidFill>
                  <a:srgbClr val="00B050"/>
                </a:solidFill>
                <a:latin typeface="Calibri"/>
                <a:ea typeface="+mn-ea"/>
              </a:rPr>
              <a:t>1</a:t>
            </a:r>
            <a:r>
              <a:rPr lang="en-US" sz="2400">
                <a:solidFill>
                  <a:srgbClr val="00B050"/>
                </a:solidFill>
                <a:latin typeface="Calibri"/>
                <a:ea typeface="+mn-ea"/>
              </a:rPr>
              <a:t>X</a:t>
            </a:r>
            <a:r>
              <a:rPr lang="en-US" sz="2400" baseline="-25000">
                <a:solidFill>
                  <a:srgbClr val="00B050"/>
                </a:solidFill>
                <a:latin typeface="Calibri"/>
                <a:ea typeface="+mn-ea"/>
              </a:rPr>
              <a:t>1</a:t>
            </a:r>
            <a:r>
              <a:rPr lang="en-US" sz="2400">
                <a:solidFill>
                  <a:srgbClr val="00B050"/>
                </a:solidFill>
                <a:latin typeface="Calibri"/>
                <a:ea typeface="+mn-ea"/>
              </a:rPr>
              <a:t> + G</a:t>
            </a:r>
            <a:r>
              <a:rPr lang="en-US" sz="2400" baseline="-25000">
                <a:solidFill>
                  <a:srgbClr val="00B050"/>
                </a:solidFill>
                <a:latin typeface="Calibri"/>
                <a:ea typeface="+mn-ea"/>
              </a:rPr>
              <a:t>2</a:t>
            </a:r>
            <a:r>
              <a:rPr lang="en-US" sz="2400">
                <a:solidFill>
                  <a:srgbClr val="00B050"/>
                </a:solidFill>
                <a:latin typeface="Calibri"/>
                <a:ea typeface="+mn-ea"/>
              </a:rPr>
              <a:t>X</a:t>
            </a:r>
            <a:r>
              <a:rPr lang="en-US" sz="2400" baseline="-25000">
                <a:solidFill>
                  <a:srgbClr val="00B050"/>
                </a:solidFill>
                <a:latin typeface="Calibri"/>
                <a:ea typeface="+mn-ea"/>
              </a:rPr>
              <a:t>2</a:t>
            </a:r>
            <a:r>
              <a:rPr lang="en-US" sz="2400">
                <a:solidFill>
                  <a:srgbClr val="00B050"/>
                </a:solidFill>
                <a:latin typeface="Calibri"/>
                <a:ea typeface="+mn-ea"/>
              </a:rPr>
              <a:t> </a:t>
            </a:r>
            <a:r>
              <a:rPr lang="en-US" sz="2400">
                <a:latin typeface="Calibri"/>
                <a:ea typeface="+mn-ea"/>
              </a:rPr>
              <a:t>+</a:t>
            </a:r>
            <a:r>
              <a:rPr lang="en-US" sz="2400">
                <a:solidFill>
                  <a:srgbClr val="FF0000"/>
                </a:solidFill>
                <a:latin typeface="Calibri"/>
                <a:ea typeface="+mn-ea"/>
              </a:rPr>
              <a:t> G</a:t>
            </a:r>
            <a:r>
              <a:rPr lang="en-US" sz="2400" baseline="-25000">
                <a:solidFill>
                  <a:srgbClr val="FF0000"/>
                </a:solidFill>
                <a:latin typeface="Calibri"/>
                <a:ea typeface="+mn-ea"/>
              </a:rPr>
              <a:t>3</a:t>
            </a:r>
            <a:r>
              <a:rPr lang="en-US" sz="2400">
                <a:solidFill>
                  <a:srgbClr val="FF0000"/>
                </a:solidFill>
                <a:latin typeface="Calibri"/>
                <a:ea typeface="+mn-ea"/>
              </a:rPr>
              <a:t>X</a:t>
            </a:r>
            <a:r>
              <a:rPr lang="en-US" sz="2400" baseline="-25000">
                <a:solidFill>
                  <a:srgbClr val="FF0000"/>
                </a:solidFill>
                <a:latin typeface="Calibri"/>
                <a:ea typeface="+mn-ea"/>
              </a:rPr>
              <a:t>3</a:t>
            </a:r>
            <a:r>
              <a:rPr lang="en-US" sz="2400">
                <a:solidFill>
                  <a:srgbClr val="FF0000"/>
                </a:solidFill>
                <a:latin typeface="Calibri"/>
                <a:ea typeface="+mn-ea"/>
              </a:rPr>
              <a:t> + ... + G</a:t>
            </a:r>
            <a:r>
              <a:rPr lang="en-US" sz="2400" baseline="-25000">
                <a:solidFill>
                  <a:srgbClr val="FF0000"/>
                </a:solidFill>
                <a:latin typeface="Calibri"/>
                <a:ea typeface="+mn-ea"/>
              </a:rPr>
              <a:t>n</a:t>
            </a:r>
            <a:r>
              <a:rPr lang="en-US" sz="2400">
                <a:solidFill>
                  <a:srgbClr val="FF0000"/>
                </a:solidFill>
                <a:latin typeface="Calibri"/>
                <a:ea typeface="+mn-ea"/>
              </a:rPr>
              <a:t>X</a:t>
            </a:r>
            <a:r>
              <a:rPr lang="en-US" sz="2400" baseline="-25000">
                <a:solidFill>
                  <a:srgbClr val="FF0000"/>
                </a:solidFill>
                <a:latin typeface="Calibri"/>
                <a:ea typeface="+mn-ea"/>
              </a:rPr>
              <a:t>n</a:t>
            </a:r>
            <a:r>
              <a:rPr lang="en-US" sz="2400" baseline="-25000">
                <a:solidFill>
                  <a:prstClr val="black"/>
                </a:solidFill>
                <a:latin typeface="Calibri"/>
                <a:ea typeface="+mn-ea"/>
              </a:rPr>
              <a:t> </a:t>
            </a:r>
            <a:endParaRPr lang="en-US" sz="2400">
              <a:solidFill>
                <a:prstClr val="black"/>
              </a:solidFill>
              <a:latin typeface="Calibri"/>
              <a:ea typeface="+mn-ea"/>
            </a:endParaRPr>
          </a:p>
        </p:txBody>
      </p:sp>
    </p:spTree>
    <p:extLst>
      <p:ext uri="{BB962C8B-B14F-4D97-AF65-F5344CB8AC3E}">
        <p14:creationId xmlns:p14="http://schemas.microsoft.com/office/powerpoint/2010/main" val="3987987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7FA6-6B64-BD92-17C8-6CCD9EA411B5}"/>
              </a:ext>
            </a:extLst>
          </p:cNvPr>
          <p:cNvSpPr>
            <a:spLocks noGrp="1"/>
          </p:cNvSpPr>
          <p:nvPr>
            <p:ph type="title"/>
          </p:nvPr>
        </p:nvSpPr>
        <p:spPr/>
        <p:txBody>
          <a:bodyPr/>
          <a:lstStyle/>
          <a:p>
            <a:r>
              <a:rPr lang="en-NL"/>
              <a:t>How is noise dealt with in the case of MEG? -&gt; Beamforming</a:t>
            </a:r>
          </a:p>
        </p:txBody>
      </p:sp>
      <p:sp>
        <p:nvSpPr>
          <p:cNvPr id="3" name="Content Placeholder 2">
            <a:extLst>
              <a:ext uri="{FF2B5EF4-FFF2-40B4-BE49-F238E27FC236}">
                <a16:creationId xmlns:a16="http://schemas.microsoft.com/office/drawing/2014/main" id="{897A76D5-9ACD-975A-3161-EAAE2877DF60}"/>
              </a:ext>
            </a:extLst>
          </p:cNvPr>
          <p:cNvSpPr>
            <a:spLocks noGrp="1"/>
          </p:cNvSpPr>
          <p:nvPr>
            <p:ph idx="1"/>
          </p:nvPr>
        </p:nvSpPr>
        <p:spPr/>
        <p:txBody>
          <a:bodyPr/>
          <a:lstStyle/>
          <a:p>
            <a:r>
              <a:rPr lang="en-NL"/>
              <a:t>Rather than, or on top of channel-level cleaning, we can also reduce the impact of noise during </a:t>
            </a:r>
            <a:r>
              <a:rPr lang="en-NL" i="1"/>
              <a:t>source reconstruction</a:t>
            </a:r>
            <a:r>
              <a:rPr lang="en-NL"/>
              <a:t>.</a:t>
            </a:r>
          </a:p>
          <a:p>
            <a:endParaRPr lang="en-NL"/>
          </a:p>
          <a:p>
            <a:r>
              <a:rPr lang="en-NL"/>
              <a:t>Beamforming adapts to the noise present in the data. The noise is not modeled explicitly, but is assumed to be represented in the data covariance matrix.</a:t>
            </a:r>
          </a:p>
          <a:p>
            <a:r>
              <a:rPr lang="en-NL"/>
              <a:t>The data, and hence its covariance is a mixture of the source of interest and the noise (= everything else). </a:t>
            </a:r>
          </a:p>
          <a:p>
            <a:r>
              <a:rPr lang="en-NL"/>
              <a:t>The source of interest is explicitly modeled as a dipole and its strength is estimated using a unit-gain spatial passband filter; everything else is suppressed (minimum variance output).</a:t>
            </a:r>
          </a:p>
          <a:p>
            <a:endParaRPr lang="en-NL"/>
          </a:p>
          <a:p>
            <a:r>
              <a:rPr lang="en-NL"/>
              <a:t>This leads to beamformer methods such as LCMV, DICS, SAM, and others</a:t>
            </a:r>
          </a:p>
        </p:txBody>
      </p:sp>
    </p:spTree>
    <p:extLst>
      <p:ext uri="{BB962C8B-B14F-4D97-AF65-F5344CB8AC3E}">
        <p14:creationId xmlns:p14="http://schemas.microsoft.com/office/powerpoint/2010/main" val="3359766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199B4-FF44-1D94-5065-28BD9A8B2932}"/>
              </a:ext>
            </a:extLst>
          </p:cNvPr>
          <p:cNvSpPr>
            <a:spLocks noGrp="1"/>
          </p:cNvSpPr>
          <p:nvPr>
            <p:ph type="title"/>
          </p:nvPr>
        </p:nvSpPr>
        <p:spPr/>
        <p:txBody>
          <a:bodyPr/>
          <a:lstStyle/>
          <a:p>
            <a:r>
              <a:rPr lang="en-NL"/>
              <a:t>Advantages of OPMs over SQUIDs</a:t>
            </a:r>
          </a:p>
        </p:txBody>
      </p:sp>
      <p:sp>
        <p:nvSpPr>
          <p:cNvPr id="3" name="Content Placeholder 2">
            <a:extLst>
              <a:ext uri="{FF2B5EF4-FFF2-40B4-BE49-F238E27FC236}">
                <a16:creationId xmlns:a16="http://schemas.microsoft.com/office/drawing/2014/main" id="{C903CA43-2A4C-03B4-1BD4-7D82C88450F9}"/>
              </a:ext>
            </a:extLst>
          </p:cNvPr>
          <p:cNvSpPr>
            <a:spLocks noGrp="1"/>
          </p:cNvSpPr>
          <p:nvPr>
            <p:ph idx="1"/>
          </p:nvPr>
        </p:nvSpPr>
        <p:spPr/>
        <p:txBody>
          <a:bodyPr/>
          <a:lstStyle/>
          <a:p>
            <a:r>
              <a:rPr lang="en-NL"/>
              <a:t>No cryocooling needed.</a:t>
            </a:r>
          </a:p>
          <a:p>
            <a:r>
              <a:rPr lang="en-NL"/>
              <a:t>Each sensor in its own small housing.</a:t>
            </a:r>
          </a:p>
          <a:p>
            <a:r>
              <a:rPr lang="en-NL"/>
              <a:t>Flexible placement in a helmet or cap directly on the scalp.</a:t>
            </a:r>
          </a:p>
          <a:p>
            <a:r>
              <a:rPr lang="en-NL"/>
              <a:t>Relatively light-weight, allows MEG recordings while moving.</a:t>
            </a:r>
          </a:p>
          <a:p>
            <a:r>
              <a:rPr lang="en-NL"/>
              <a:t>OPMs combine the advantage of MEG with the advantage of EEG.</a:t>
            </a:r>
          </a:p>
          <a:p>
            <a:endParaRPr lang="en-NL"/>
          </a:p>
        </p:txBody>
      </p:sp>
      <p:grpSp>
        <p:nvGrpSpPr>
          <p:cNvPr id="4" name="Group 3">
            <a:extLst>
              <a:ext uri="{FF2B5EF4-FFF2-40B4-BE49-F238E27FC236}">
                <a16:creationId xmlns:a16="http://schemas.microsoft.com/office/drawing/2014/main" id="{68A8E5B9-9C0F-F4E2-8AA5-73A82ECF09FF}"/>
              </a:ext>
            </a:extLst>
          </p:cNvPr>
          <p:cNvGrpSpPr/>
          <p:nvPr/>
        </p:nvGrpSpPr>
        <p:grpSpPr>
          <a:xfrm>
            <a:off x="1468201" y="3543300"/>
            <a:ext cx="7995518" cy="3166876"/>
            <a:chOff x="900000" y="3469488"/>
            <a:chExt cx="7995518" cy="3166876"/>
          </a:xfrm>
        </p:grpSpPr>
        <p:pic>
          <p:nvPicPr>
            <p:cNvPr id="5" name="Picture 4" descr="A screenshot of a computer&#10;&#10;Description automatically generated">
              <a:extLst>
                <a:ext uri="{FF2B5EF4-FFF2-40B4-BE49-F238E27FC236}">
                  <a16:creationId xmlns:a16="http://schemas.microsoft.com/office/drawing/2014/main" id="{B4591AAB-B616-FB94-7577-0FE6D01B56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33" t="38907" r="27357" b="18330"/>
            <a:stretch/>
          </p:blipFill>
          <p:spPr bwMode="auto">
            <a:xfrm>
              <a:off x="900000" y="3745099"/>
              <a:ext cx="7995518" cy="289126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CEE8B688-3AA1-23A2-BCC0-6E8644A971A8}"/>
                </a:ext>
              </a:extLst>
            </p:cNvPr>
            <p:cNvSpPr txBox="1"/>
            <p:nvPr/>
          </p:nvSpPr>
          <p:spPr>
            <a:xfrm>
              <a:off x="2913797" y="3469488"/>
              <a:ext cx="1467134" cy="427979"/>
            </a:xfrm>
            <a:prstGeom prst="rect">
              <a:avLst/>
            </a:prstGeom>
            <a:noFill/>
          </p:spPr>
          <p:txBody>
            <a:bodyPr wrap="square" lIns="0" tIns="90000" rIns="0" bIns="90000" rtlCol="0">
              <a:spAutoFit/>
            </a:bodyPr>
            <a:lstStyle/>
            <a:p>
              <a:r>
                <a:rPr lang="en-GB" sz="1600" b="1">
                  <a:latin typeface="Calibri" panose="020F0502020204030204" pitchFamily="34" charset="0"/>
                  <a:cs typeface="Calibri" panose="020F0502020204030204" pitchFamily="34" charset="0"/>
                </a:rPr>
                <a:t>SQUIDs</a:t>
              </a:r>
            </a:p>
          </p:txBody>
        </p:sp>
        <p:sp>
          <p:nvSpPr>
            <p:cNvPr id="7" name="TextBox 6">
              <a:extLst>
                <a:ext uri="{FF2B5EF4-FFF2-40B4-BE49-F238E27FC236}">
                  <a16:creationId xmlns:a16="http://schemas.microsoft.com/office/drawing/2014/main" id="{D48FFB8B-7F90-E393-09B8-A9F361B90509}"/>
                </a:ext>
              </a:extLst>
            </p:cNvPr>
            <p:cNvSpPr txBox="1"/>
            <p:nvPr/>
          </p:nvSpPr>
          <p:spPr>
            <a:xfrm>
              <a:off x="6383539" y="3531109"/>
              <a:ext cx="1467134" cy="427979"/>
            </a:xfrm>
            <a:prstGeom prst="rect">
              <a:avLst/>
            </a:prstGeom>
            <a:noFill/>
          </p:spPr>
          <p:txBody>
            <a:bodyPr wrap="square" lIns="0" tIns="90000" rIns="0" bIns="90000" rtlCol="0">
              <a:spAutoFit/>
            </a:bodyPr>
            <a:lstStyle/>
            <a:p>
              <a:r>
                <a:rPr lang="en-GB" sz="1600" b="1">
                  <a:latin typeface="Calibri" panose="020F0502020204030204" pitchFamily="34" charset="0"/>
                  <a:cs typeface="Calibri" panose="020F0502020204030204" pitchFamily="34" charset="0"/>
                </a:rPr>
                <a:t>OPMs</a:t>
              </a:r>
            </a:p>
          </p:txBody>
        </p:sp>
      </p:grpSp>
    </p:spTree>
    <p:extLst>
      <p:ext uri="{BB962C8B-B14F-4D97-AF65-F5344CB8AC3E}">
        <p14:creationId xmlns:p14="http://schemas.microsoft.com/office/powerpoint/2010/main" val="3357289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811E7-680C-B0C6-776D-214CCF7F8D52}"/>
              </a:ext>
            </a:extLst>
          </p:cNvPr>
          <p:cNvSpPr>
            <a:spLocks noGrp="1"/>
          </p:cNvSpPr>
          <p:nvPr>
            <p:ph type="title"/>
          </p:nvPr>
        </p:nvSpPr>
        <p:spPr/>
        <p:txBody>
          <a:bodyPr/>
          <a:lstStyle/>
          <a:p>
            <a:r>
              <a:rPr lang="en-NL"/>
              <a:t>How to deal with head movements and OPMs?</a:t>
            </a:r>
          </a:p>
        </p:txBody>
      </p:sp>
      <p:sp>
        <p:nvSpPr>
          <p:cNvPr id="3" name="Content Placeholder 2">
            <a:extLst>
              <a:ext uri="{FF2B5EF4-FFF2-40B4-BE49-F238E27FC236}">
                <a16:creationId xmlns:a16="http://schemas.microsoft.com/office/drawing/2014/main" id="{7C8EB69D-5443-1896-9EFE-CADD4D2A40D6}"/>
              </a:ext>
            </a:extLst>
          </p:cNvPr>
          <p:cNvSpPr>
            <a:spLocks noGrp="1"/>
          </p:cNvSpPr>
          <p:nvPr>
            <p:ph idx="1"/>
          </p:nvPr>
        </p:nvSpPr>
        <p:spPr/>
        <p:txBody>
          <a:bodyPr/>
          <a:lstStyle/>
          <a:p>
            <a:r>
              <a:rPr lang="en-NL"/>
              <a:t>In SQUID based systems the head is not fixed to the helmet and movement of the head causes blurring of the (averaged) brain activity.</a:t>
            </a:r>
          </a:p>
          <a:p>
            <a:r>
              <a:rPr lang="en-NL"/>
              <a:t>However OPM systems can be designed such that sensors do </a:t>
            </a:r>
            <a:r>
              <a:rPr lang="en-NL" i="1"/>
              <a:t>not </a:t>
            </a:r>
            <a:r>
              <a:rPr lang="en-NL"/>
              <a:t>move relative to the head, but move along with the head.</a:t>
            </a:r>
          </a:p>
          <a:p>
            <a:endParaRPr lang="en-NL"/>
          </a:p>
          <a:p>
            <a:pPr algn="ctr"/>
            <a:r>
              <a:rPr lang="en-NL" i="1"/>
              <a:t>The head moves in the residual magnetic field that is fixed in space.</a:t>
            </a:r>
          </a:p>
          <a:p>
            <a:pPr algn="ctr"/>
            <a:r>
              <a:rPr lang="en-NL" i="1">
                <a:sym typeface="Wingdings" pitchFamily="2" charset="2"/>
              </a:rPr>
              <a:t>  </a:t>
            </a:r>
            <a:endParaRPr lang="en-NL" i="1"/>
          </a:p>
          <a:p>
            <a:pPr algn="ctr"/>
            <a:r>
              <a:rPr lang="en-NL" i="1"/>
              <a:t>The space (and residual field) moves around the fixed head.</a:t>
            </a:r>
          </a:p>
          <a:p>
            <a:endParaRPr lang="en-NL"/>
          </a:p>
          <a:p>
            <a:r>
              <a:rPr lang="en-NL"/>
              <a:t>If the head and the OPM helmet/sensors are moving (slightly) independently, the spatiotemporal mixing (and hence cleaning) becomes more complex.</a:t>
            </a:r>
          </a:p>
        </p:txBody>
      </p:sp>
      <p:sp>
        <p:nvSpPr>
          <p:cNvPr id="16" name="Up-down Arrow 15">
            <a:extLst>
              <a:ext uri="{FF2B5EF4-FFF2-40B4-BE49-F238E27FC236}">
                <a16:creationId xmlns:a16="http://schemas.microsoft.com/office/drawing/2014/main" id="{A54362B7-1815-DE87-FE60-1BCD80545112}"/>
              </a:ext>
            </a:extLst>
          </p:cNvPr>
          <p:cNvSpPr/>
          <p:nvPr/>
        </p:nvSpPr>
        <p:spPr bwMode="auto">
          <a:xfrm>
            <a:off x="5943599" y="3611106"/>
            <a:ext cx="304801" cy="474635"/>
          </a:xfrm>
          <a:prstGeom prst="upDownArrow">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L"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833668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32CA-14D5-66E6-3177-1E35095E16B4}"/>
              </a:ext>
            </a:extLst>
          </p:cNvPr>
          <p:cNvSpPr>
            <a:spLocks noGrp="1"/>
          </p:cNvSpPr>
          <p:nvPr>
            <p:ph type="title"/>
          </p:nvPr>
        </p:nvSpPr>
        <p:spPr/>
        <p:txBody>
          <a:bodyPr/>
          <a:lstStyle/>
          <a:p>
            <a:r>
              <a:rPr lang="en-NL"/>
              <a:t>Coregistration of SQUID-MEG</a:t>
            </a:r>
          </a:p>
        </p:txBody>
      </p:sp>
      <p:sp>
        <p:nvSpPr>
          <p:cNvPr id="3" name="Content Placeholder 2">
            <a:extLst>
              <a:ext uri="{FF2B5EF4-FFF2-40B4-BE49-F238E27FC236}">
                <a16:creationId xmlns:a16="http://schemas.microsoft.com/office/drawing/2014/main" id="{A4AFFF77-B4E2-DCA0-660C-0EF16E8DA33A}"/>
              </a:ext>
            </a:extLst>
          </p:cNvPr>
          <p:cNvSpPr>
            <a:spLocks noGrp="1"/>
          </p:cNvSpPr>
          <p:nvPr>
            <p:ph idx="1"/>
          </p:nvPr>
        </p:nvSpPr>
        <p:spPr/>
        <p:txBody>
          <a:bodyPr/>
          <a:lstStyle/>
          <a:p>
            <a:r>
              <a:rPr lang="en-NL"/>
              <a:t>SQUID-based MEG systems have well-established software and standard procedures.</a:t>
            </a:r>
          </a:p>
          <a:p>
            <a:endParaRPr lang="en-NL"/>
          </a:p>
          <a:p>
            <a:r>
              <a:rPr lang="en-NL"/>
              <a:t>Head position indicator (HPI) coils placed on anatomical landmarks are common in most SQUID-MEG systems (CTF, Neuromag, B</a:t>
            </a:r>
            <a:r>
              <a:rPr lang="en-GB"/>
              <a:t>T</a:t>
            </a:r>
            <a:r>
              <a:rPr lang="en-NL"/>
              <a:t>i) and the acquisition software does the coregistration and stores it directly in the raw data file.</a:t>
            </a:r>
          </a:p>
          <a:p>
            <a:endParaRPr lang="en-NL"/>
          </a:p>
          <a:p>
            <a:r>
              <a:rPr lang="en-NL"/>
              <a:t>Furthermore, Polhemus electromagnetic digitization systems are common and allow to register additional head shape points over t</a:t>
            </a:r>
            <a:r>
              <a:rPr lang="en-GB"/>
              <a:t>he</a:t>
            </a:r>
            <a:r>
              <a:rPr lang="en-NL"/>
              <a:t> scalp. </a:t>
            </a:r>
          </a:p>
          <a:p>
            <a:endParaRPr lang="en-NL"/>
          </a:p>
          <a:p>
            <a:r>
              <a:rPr lang="en-NL"/>
              <a:t>Offline coregistration between the individual MRI and MEG sensor positions can be done using the anatomical landmarks (corresponding to the HPI coils) and optionally also between the Polhemus and MRI head shape.</a:t>
            </a:r>
          </a:p>
        </p:txBody>
      </p:sp>
    </p:spTree>
    <p:extLst>
      <p:ext uri="{BB962C8B-B14F-4D97-AF65-F5344CB8AC3E}">
        <p14:creationId xmlns:p14="http://schemas.microsoft.com/office/powerpoint/2010/main" val="1083283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3684-1955-9723-D951-56DDC7C222C4}"/>
              </a:ext>
            </a:extLst>
          </p:cNvPr>
          <p:cNvSpPr>
            <a:spLocks noGrp="1"/>
          </p:cNvSpPr>
          <p:nvPr>
            <p:ph type="title"/>
          </p:nvPr>
        </p:nvSpPr>
        <p:spPr/>
        <p:txBody>
          <a:bodyPr/>
          <a:lstStyle/>
          <a:p>
            <a:r>
              <a:rPr lang="en-NL"/>
              <a:t>Coregistration of OPM-MEG</a:t>
            </a:r>
          </a:p>
        </p:txBody>
      </p:sp>
      <p:sp>
        <p:nvSpPr>
          <p:cNvPr id="3" name="Content Placeholder 2">
            <a:extLst>
              <a:ext uri="{FF2B5EF4-FFF2-40B4-BE49-F238E27FC236}">
                <a16:creationId xmlns:a16="http://schemas.microsoft.com/office/drawing/2014/main" id="{30655FD1-5436-9BD4-2AC9-A64CA0EC0F13}"/>
              </a:ext>
            </a:extLst>
          </p:cNvPr>
          <p:cNvSpPr>
            <a:spLocks noGrp="1"/>
          </p:cNvSpPr>
          <p:nvPr>
            <p:ph idx="1"/>
          </p:nvPr>
        </p:nvSpPr>
        <p:spPr/>
        <p:txBody>
          <a:bodyPr/>
          <a:lstStyle/>
          <a:p>
            <a:r>
              <a:rPr lang="en-NL"/>
              <a:t>OPM systems (and software) are still less complete in their procedures and don’t have standard coregistration procedures.</a:t>
            </a:r>
          </a:p>
          <a:p>
            <a:r>
              <a:rPr lang="en-NL"/>
              <a:t>OPMs allow for flexible placement and hence custom 3D-printed helmets and caps can be used, in that case the acquisition software does not know the positions.</a:t>
            </a:r>
          </a:p>
          <a:p>
            <a:r>
              <a:rPr lang="en-NL"/>
              <a:t>Not only OPM </a:t>
            </a:r>
            <a:r>
              <a:rPr lang="en-NL" i="1"/>
              <a:t>position</a:t>
            </a:r>
            <a:r>
              <a:rPr lang="en-NL"/>
              <a:t> needs to be determined, also their </a:t>
            </a:r>
            <a:r>
              <a:rPr lang="en-NL" i="1"/>
              <a:t>orientation</a:t>
            </a:r>
            <a:r>
              <a:rPr lang="en-NL"/>
              <a:t> (in all directions).</a:t>
            </a:r>
          </a:p>
          <a:p>
            <a:r>
              <a:rPr lang="en-NL"/>
              <a:t>OPM coregistration can use the same principles as that for SQUIDs:</a:t>
            </a:r>
          </a:p>
          <a:p>
            <a:pPr lvl="1"/>
            <a:r>
              <a:rPr lang="en-NL"/>
              <a:t>HPI coils that are sequentially or simultaneously activated at the start of the session</a:t>
            </a:r>
          </a:p>
          <a:p>
            <a:pPr lvl="1"/>
            <a:r>
              <a:rPr lang="en-NL"/>
              <a:t>Polhemus electromagnetic digitization to coregister helmet along with landmarks on the head</a:t>
            </a:r>
          </a:p>
          <a:p>
            <a:pPr lvl="1"/>
            <a:r>
              <a:rPr lang="en-NL"/>
              <a:t>3D photogrametry (Zetter et al. 2019)</a:t>
            </a:r>
          </a:p>
          <a:p>
            <a:pPr lvl="1"/>
            <a:r>
              <a:rPr lang="en-NL"/>
              <a:t>FieldLine ”smart helmet” that localizes each OPM sensor and thereby the scalp surface</a:t>
            </a:r>
          </a:p>
          <a:p>
            <a:r>
              <a:rPr lang="en-NL"/>
              <a:t>OPMs in fixed/rigid helmet can be localized as an array, whereas individual OPMs in a flexible cap need to be individually coregistered. The Mag4Health piecewise flexible cap is in-between, see also </a:t>
            </a:r>
            <a:r>
              <a:rPr lang="en-GB"/>
              <a:t>Pfeiffer et al. (2020). </a:t>
            </a:r>
            <a:endParaRPr lang="en-NL"/>
          </a:p>
          <a:p>
            <a:pPr lvl="1"/>
            <a:endParaRPr lang="en-NL"/>
          </a:p>
          <a:p>
            <a:endParaRPr lang="en-NL"/>
          </a:p>
        </p:txBody>
      </p:sp>
    </p:spTree>
    <p:extLst>
      <p:ext uri="{BB962C8B-B14F-4D97-AF65-F5344CB8AC3E}">
        <p14:creationId xmlns:p14="http://schemas.microsoft.com/office/powerpoint/2010/main" val="3162879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FAF15-15AE-35F6-AD7F-567DD412D555}"/>
              </a:ext>
            </a:extLst>
          </p:cNvPr>
          <p:cNvSpPr>
            <a:spLocks noGrp="1"/>
          </p:cNvSpPr>
          <p:nvPr>
            <p:ph type="title"/>
          </p:nvPr>
        </p:nvSpPr>
        <p:spPr/>
        <p:txBody>
          <a:bodyPr/>
          <a:lstStyle/>
          <a:p>
            <a:r>
              <a:rPr lang="en-NL"/>
              <a:t>OPM data formats</a:t>
            </a:r>
          </a:p>
        </p:txBody>
      </p:sp>
      <p:sp>
        <p:nvSpPr>
          <p:cNvPr id="3" name="Content Placeholder 2">
            <a:extLst>
              <a:ext uri="{FF2B5EF4-FFF2-40B4-BE49-F238E27FC236}">
                <a16:creationId xmlns:a16="http://schemas.microsoft.com/office/drawing/2014/main" id="{401F909A-8679-B17D-9FAD-29F080B59A63}"/>
              </a:ext>
            </a:extLst>
          </p:cNvPr>
          <p:cNvSpPr>
            <a:spLocks noGrp="1"/>
          </p:cNvSpPr>
          <p:nvPr>
            <p:ph idx="1"/>
          </p:nvPr>
        </p:nvSpPr>
        <p:spPr/>
        <p:txBody>
          <a:bodyPr/>
          <a:lstStyle/>
          <a:p>
            <a:r>
              <a:rPr lang="en-NL"/>
              <a:t>Most SQUID-MEG systems have their own format.</a:t>
            </a:r>
          </a:p>
          <a:p>
            <a:r>
              <a:rPr lang="en-NL"/>
              <a:t>The FIFF file format (*.fif) was developed in the 2000s for the Neuromag system and is very flexible by using tags, just like TIFF, AVI and DICOM. </a:t>
            </a:r>
          </a:p>
          <a:p>
            <a:r>
              <a:rPr lang="en-NL"/>
              <a:t>It </a:t>
            </a:r>
            <a:r>
              <a:rPr lang="nl-NL"/>
              <a:t>is well supported in Python, MATLAB, and C/C++, both for reading and writing. </a:t>
            </a:r>
          </a:p>
          <a:p>
            <a:r>
              <a:rPr lang="nl-NL"/>
              <a:t>Not only for Neuromag data, also allows for representing CTF and BTi data.</a:t>
            </a:r>
          </a:p>
          <a:p>
            <a:r>
              <a:rPr lang="nl-NL"/>
              <a:t>Sensor description in ASCII coil_def.dat file</a:t>
            </a:r>
          </a:p>
          <a:p>
            <a:endParaRPr lang="nl-NL"/>
          </a:p>
          <a:p>
            <a:r>
              <a:rPr lang="nl-NL" i="1"/>
              <a:t>In general the raw data file does not contain all experimental details. For example, what was the task, what do the trigger codes mean, what are the auxiliary channels, how was coregistration done, …</a:t>
            </a:r>
          </a:p>
        </p:txBody>
      </p:sp>
    </p:spTree>
    <p:extLst>
      <p:ext uri="{BB962C8B-B14F-4D97-AF65-F5344CB8AC3E}">
        <p14:creationId xmlns:p14="http://schemas.microsoft.com/office/powerpoint/2010/main" val="1135700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F6142-4E96-2447-8EE6-20E218125412}"/>
              </a:ext>
            </a:extLst>
          </p:cNvPr>
          <p:cNvSpPr>
            <a:spLocks noGrp="1"/>
          </p:cNvSpPr>
          <p:nvPr>
            <p:ph type="title"/>
          </p:nvPr>
        </p:nvSpPr>
        <p:spPr/>
        <p:txBody>
          <a:bodyPr/>
          <a:lstStyle/>
          <a:p>
            <a:r>
              <a:rPr lang="en-US"/>
              <a:t>Brain Imaging Data Structure (BIDS)</a:t>
            </a:r>
          </a:p>
        </p:txBody>
      </p:sp>
      <p:sp>
        <p:nvSpPr>
          <p:cNvPr id="4" name="Content Placeholder 3">
            <a:extLst>
              <a:ext uri="{FF2B5EF4-FFF2-40B4-BE49-F238E27FC236}">
                <a16:creationId xmlns:a16="http://schemas.microsoft.com/office/drawing/2014/main" id="{926E922A-A64C-F847-8CC0-A3362DE0E243}"/>
              </a:ext>
            </a:extLst>
          </p:cNvPr>
          <p:cNvSpPr>
            <a:spLocks noGrp="1"/>
          </p:cNvSpPr>
          <p:nvPr>
            <p:ph idx="1"/>
          </p:nvPr>
        </p:nvSpPr>
        <p:spPr/>
        <p:txBody>
          <a:bodyPr>
            <a:normAutofit/>
          </a:bodyPr>
          <a:lstStyle/>
          <a:p>
            <a:pPr marL="0" indent="0"/>
            <a:r>
              <a:rPr lang="en-US" sz="2700"/>
              <a:t>BIDS is a way to organize your existing raw data</a:t>
            </a:r>
          </a:p>
          <a:p>
            <a:pPr marL="342900" lvl="1" indent="0"/>
            <a:r>
              <a:rPr lang="en-US" sz="2400"/>
              <a:t>To improve consistent and complete documentation</a:t>
            </a:r>
          </a:p>
          <a:p>
            <a:pPr marL="342900" lvl="1" indent="0"/>
            <a:r>
              <a:rPr lang="en-US" sz="2400"/>
              <a:t>To facilitate re-use by your future self and others</a:t>
            </a:r>
          </a:p>
          <a:p>
            <a:pPr marL="0" indent="0"/>
            <a:endParaRPr lang="en-US" sz="2700"/>
          </a:p>
          <a:p>
            <a:pPr marL="0" indent="0"/>
            <a:r>
              <a:rPr lang="en-US" sz="2700"/>
              <a:t>BIDS is not</a:t>
            </a:r>
          </a:p>
          <a:p>
            <a:pPr marL="342900" lvl="1" indent="0"/>
            <a:r>
              <a:rPr lang="en-US" sz="2400"/>
              <a:t>A new file format</a:t>
            </a:r>
          </a:p>
          <a:p>
            <a:pPr marL="342900" lvl="1" indent="0"/>
            <a:r>
              <a:rPr lang="en-US" sz="2400"/>
              <a:t>A search engine</a:t>
            </a:r>
          </a:p>
          <a:p>
            <a:pPr marL="342900" lvl="1" indent="0"/>
            <a:r>
              <a:rPr lang="en-US" sz="2400"/>
              <a:t>A data sharing platform</a:t>
            </a:r>
          </a:p>
          <a:p>
            <a:pPr marL="342900" lvl="1" indent="0"/>
            <a:endParaRPr lang="en-US" sz="2400"/>
          </a:p>
          <a:p>
            <a:pPr marL="0" indent="-57141"/>
            <a:r>
              <a:rPr lang="en-US" sz="2800"/>
              <a:t>BIDS adds the missing bits</a:t>
            </a:r>
          </a:p>
          <a:p>
            <a:pPr marL="0" indent="-57141"/>
            <a:endParaRPr lang="en-US" sz="2800"/>
          </a:p>
        </p:txBody>
      </p:sp>
      <p:grpSp>
        <p:nvGrpSpPr>
          <p:cNvPr id="6" name="Group 5">
            <a:extLst>
              <a:ext uri="{FF2B5EF4-FFF2-40B4-BE49-F238E27FC236}">
                <a16:creationId xmlns:a16="http://schemas.microsoft.com/office/drawing/2014/main" id="{D2FDB70F-0968-5D41-B7C3-2F86DEB36249}"/>
              </a:ext>
            </a:extLst>
          </p:cNvPr>
          <p:cNvGrpSpPr/>
          <p:nvPr/>
        </p:nvGrpSpPr>
        <p:grpSpPr>
          <a:xfrm>
            <a:off x="6096000" y="3815708"/>
            <a:ext cx="3676650" cy="1348979"/>
            <a:chOff x="6096000" y="3944610"/>
            <a:chExt cx="4902200" cy="1798638"/>
          </a:xfrm>
        </p:grpSpPr>
        <p:pic>
          <p:nvPicPr>
            <p:cNvPr id="5" name="Picture 4">
              <a:extLst>
                <a:ext uri="{FF2B5EF4-FFF2-40B4-BE49-F238E27FC236}">
                  <a16:creationId xmlns:a16="http://schemas.microsoft.com/office/drawing/2014/main" id="{7040BC24-3BD0-AC4D-9959-F1AB087F35A8}"/>
                </a:ext>
              </a:extLst>
            </p:cNvPr>
            <p:cNvPicPr>
              <a:picLocks noChangeAspect="1"/>
            </p:cNvPicPr>
            <p:nvPr/>
          </p:nvPicPr>
          <p:blipFill>
            <a:blip r:embed="rId2"/>
            <a:stretch>
              <a:fillRect/>
            </a:stretch>
          </p:blipFill>
          <p:spPr>
            <a:xfrm>
              <a:off x="6096000" y="4079548"/>
              <a:ext cx="4902200" cy="1663700"/>
            </a:xfrm>
            <a:prstGeom prst="rect">
              <a:avLst/>
            </a:prstGeom>
          </p:spPr>
        </p:pic>
        <p:sp>
          <p:nvSpPr>
            <p:cNvPr id="3" name="Rounded Rectangle 2">
              <a:extLst>
                <a:ext uri="{FF2B5EF4-FFF2-40B4-BE49-F238E27FC236}">
                  <a16:creationId xmlns:a16="http://schemas.microsoft.com/office/drawing/2014/main" id="{1D3FDBF1-F085-FE4D-9DCB-2C23AD5B7B25}"/>
                </a:ext>
              </a:extLst>
            </p:cNvPr>
            <p:cNvSpPr/>
            <p:nvPr/>
          </p:nvSpPr>
          <p:spPr>
            <a:xfrm>
              <a:off x="8458945" y="3944610"/>
              <a:ext cx="2539255" cy="179863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83BD10D8-DE66-0228-DBC6-DDF9C11CB8EA}"/>
              </a:ext>
            </a:extLst>
          </p:cNvPr>
          <p:cNvPicPr>
            <a:picLocks noChangeAspect="1"/>
          </p:cNvPicPr>
          <p:nvPr/>
        </p:nvPicPr>
        <p:blipFill>
          <a:blip r:embed="rId3"/>
          <a:stretch>
            <a:fillRect/>
          </a:stretch>
        </p:blipFill>
        <p:spPr>
          <a:xfrm>
            <a:off x="9570959" y="-11456"/>
            <a:ext cx="2621041" cy="1138083"/>
          </a:xfrm>
          <a:prstGeom prst="rect">
            <a:avLst/>
          </a:prstGeom>
        </p:spPr>
      </p:pic>
    </p:spTree>
    <p:extLst>
      <p:ext uri="{BB962C8B-B14F-4D97-AF65-F5344CB8AC3E}">
        <p14:creationId xmlns:p14="http://schemas.microsoft.com/office/powerpoint/2010/main" val="250243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D8A6-ABEC-5A4A-BBE8-D21FBAAA086F}"/>
              </a:ext>
            </a:extLst>
          </p:cNvPr>
          <p:cNvSpPr>
            <a:spLocks noGrp="1"/>
          </p:cNvSpPr>
          <p:nvPr>
            <p:ph type="title"/>
          </p:nvPr>
        </p:nvSpPr>
        <p:spPr/>
        <p:txBody>
          <a:bodyPr/>
          <a:lstStyle/>
          <a:p>
            <a:r>
              <a:rPr lang="en-US"/>
              <a:t>BIDS for MRI, PET, EEG, </a:t>
            </a:r>
            <a:r>
              <a:rPr lang="en-US" err="1"/>
              <a:t>iEEG, and also</a:t>
            </a:r>
            <a:r>
              <a:rPr lang="en-US"/>
              <a:t> MEG, … </a:t>
            </a:r>
            <a:br>
              <a:rPr lang="en-US"/>
            </a:br>
            <a:endParaRPr lang="en-US" sz="1500"/>
          </a:p>
        </p:txBody>
      </p:sp>
      <p:sp>
        <p:nvSpPr>
          <p:cNvPr id="3" name="Content Placeholder 2">
            <a:extLst>
              <a:ext uri="{FF2B5EF4-FFF2-40B4-BE49-F238E27FC236}">
                <a16:creationId xmlns:a16="http://schemas.microsoft.com/office/drawing/2014/main" id="{DA60B48A-7365-A34E-8A3F-31B51BFF0C4F}"/>
              </a:ext>
            </a:extLst>
          </p:cNvPr>
          <p:cNvSpPr>
            <a:spLocks noGrp="1"/>
          </p:cNvSpPr>
          <p:nvPr>
            <p:ph idx="1"/>
          </p:nvPr>
        </p:nvSpPr>
        <p:spPr>
          <a:xfrm>
            <a:off x="2152650" y="2226469"/>
            <a:ext cx="7886700" cy="3655585"/>
          </a:xfrm>
        </p:spPr>
        <p:txBody>
          <a:bodyPr>
            <a:normAutofit fontScale="77500" lnSpcReduction="20000"/>
          </a:bodyPr>
          <a:lstStyle/>
          <a:p>
            <a:pPr marL="0" indent="0"/>
            <a:r>
              <a:rPr lang="en-US">
                <a:solidFill>
                  <a:schemeClr val="bg1">
                    <a:lumMod val="50000"/>
                  </a:schemeClr>
                </a:solidFill>
                <a:latin typeface="Consolas" panose="020B0609020204030204" pitchFamily="49" charset="0"/>
                <a:cs typeface="Consolas" panose="020B0609020204030204" pitchFamily="49" charset="0"/>
              </a:rPr>
              <a:t>data/README</a:t>
            </a:r>
          </a:p>
          <a:p>
            <a:pPr marL="0" indent="0"/>
            <a:r>
              <a:rPr lang="en-US">
                <a:solidFill>
                  <a:schemeClr val="bg1">
                    <a:lumMod val="50000"/>
                  </a:schemeClr>
                </a:solidFill>
                <a:latin typeface="Consolas" panose="020B0609020204030204" pitchFamily="49" charset="0"/>
                <a:cs typeface="Consolas" panose="020B0609020204030204" pitchFamily="49" charset="0"/>
              </a:rPr>
              <a:t>    /CHANGES</a:t>
            </a:r>
          </a:p>
          <a:p>
            <a:pPr marL="0" indent="0"/>
            <a:r>
              <a:rPr lang="en-US">
                <a:solidFill>
                  <a:schemeClr val="bg1">
                    <a:lumMod val="50000"/>
                  </a:schemeClr>
                </a:solidFill>
                <a:latin typeface="Consolas" panose="020B0609020204030204" pitchFamily="49" charset="0"/>
                <a:cs typeface="Consolas" panose="020B0609020204030204" pitchFamily="49" charset="0"/>
              </a:rPr>
              <a:t>    /</a:t>
            </a:r>
            <a:r>
              <a:rPr lang="en-US" err="1">
                <a:solidFill>
                  <a:schemeClr val="bg1">
                    <a:lumMod val="50000"/>
                  </a:schemeClr>
                </a:solidFill>
                <a:latin typeface="Consolas" panose="020B0609020204030204" pitchFamily="49" charset="0"/>
                <a:cs typeface="Consolas" panose="020B0609020204030204" pitchFamily="49" charset="0"/>
              </a:rPr>
              <a:t>dataset_description.json</a:t>
            </a:r>
            <a:endParaRPr lang="en-US">
              <a:solidFill>
                <a:schemeClr val="bg1">
                  <a:lumMod val="50000"/>
                </a:schemeClr>
              </a:solidFill>
              <a:latin typeface="Consolas" panose="020B0609020204030204" pitchFamily="49" charset="0"/>
              <a:cs typeface="Consolas" panose="020B0609020204030204" pitchFamily="49" charset="0"/>
            </a:endParaRPr>
          </a:p>
          <a:p>
            <a:pPr marL="0" indent="0"/>
            <a:r>
              <a:rPr lang="en-US">
                <a:solidFill>
                  <a:schemeClr val="bg1">
                    <a:lumMod val="50000"/>
                  </a:schemeClr>
                </a:solidFill>
                <a:latin typeface="Consolas" panose="020B0609020204030204" pitchFamily="49" charset="0"/>
                <a:cs typeface="Consolas" panose="020B0609020204030204" pitchFamily="49" charset="0"/>
              </a:rPr>
              <a:t>    /</a:t>
            </a:r>
            <a:r>
              <a:rPr lang="en-US" err="1">
                <a:solidFill>
                  <a:schemeClr val="bg1">
                    <a:lumMod val="50000"/>
                  </a:schemeClr>
                </a:solidFill>
                <a:latin typeface="Consolas" panose="020B0609020204030204" pitchFamily="49" charset="0"/>
                <a:cs typeface="Consolas" panose="020B0609020204030204" pitchFamily="49" charset="0"/>
              </a:rPr>
              <a:t>participants.tsv</a:t>
            </a:r>
            <a:endParaRPr lang="en-US">
              <a:solidFill>
                <a:schemeClr val="bg1">
                  <a:lumMod val="50000"/>
                </a:schemeClr>
              </a:solidFill>
              <a:latin typeface="Consolas" panose="020B0609020204030204" pitchFamily="49" charset="0"/>
              <a:cs typeface="Consolas" panose="020B0609020204030204" pitchFamily="49" charset="0"/>
            </a:endParaRPr>
          </a:p>
          <a:p>
            <a:pPr marL="0" indent="0"/>
            <a:r>
              <a:rPr lang="en-US">
                <a:solidFill>
                  <a:schemeClr val="bg1">
                    <a:lumMod val="50000"/>
                  </a:schemeClr>
                </a:solidFill>
                <a:latin typeface="Consolas" panose="020B0609020204030204" pitchFamily="49" charset="0"/>
                <a:cs typeface="Consolas" panose="020B0609020204030204" pitchFamily="49" charset="0"/>
              </a:rPr>
              <a:t>    /sub-01/</a:t>
            </a:r>
            <a:r>
              <a:rPr lang="en-US" err="1">
                <a:solidFill>
                  <a:schemeClr val="bg1">
                    <a:lumMod val="50000"/>
                  </a:schemeClr>
                </a:solidFill>
                <a:latin typeface="Consolas" panose="020B0609020204030204" pitchFamily="49" charset="0"/>
                <a:cs typeface="Consolas" panose="020B0609020204030204" pitchFamily="49" charset="0"/>
              </a:rPr>
              <a:t>anat</a:t>
            </a:r>
            <a:r>
              <a:rPr lang="en-US">
                <a:solidFill>
                  <a:schemeClr val="bg1">
                    <a:lumMod val="50000"/>
                  </a:schemeClr>
                </a:solidFill>
                <a:latin typeface="Consolas" panose="020B0609020204030204" pitchFamily="49" charset="0"/>
                <a:cs typeface="Consolas" panose="020B0609020204030204" pitchFamily="49" charset="0"/>
              </a:rPr>
              <a:t>/…</a:t>
            </a:r>
          </a:p>
          <a:p>
            <a:pPr marL="0" indent="0"/>
            <a:r>
              <a:rPr lang="en-US">
                <a:solidFill>
                  <a:schemeClr val="bg1">
                    <a:lumMod val="50000"/>
                  </a:schemeClr>
                </a:solidFill>
                <a:latin typeface="Consolas" panose="020B0609020204030204" pitchFamily="49" charset="0"/>
                <a:cs typeface="Consolas" panose="020B0609020204030204" pitchFamily="49" charset="0"/>
              </a:rPr>
              <a:t>    /sub-01/eeg/…</a:t>
            </a:r>
          </a:p>
          <a:p>
            <a:pPr marL="0" indent="0"/>
            <a:r>
              <a:rPr lang="en-US">
                <a:solidFill>
                  <a:schemeClr val="accent1">
                    <a:lumMod val="75000"/>
                  </a:schemeClr>
                </a:solidFill>
                <a:latin typeface="Consolas" panose="020B0609020204030204" pitchFamily="49" charset="0"/>
                <a:cs typeface="Consolas" panose="020B0609020204030204" pitchFamily="49" charset="0"/>
              </a:rPr>
              <a:t>    /sub-01/m</a:t>
            </a:r>
            <a:r>
              <a:rPr lang="en-US" err="1">
                <a:solidFill>
                  <a:schemeClr val="accent1">
                    <a:lumMod val="75000"/>
                  </a:schemeClr>
                </a:solidFill>
                <a:latin typeface="Consolas" panose="020B0609020204030204" pitchFamily="49" charset="0"/>
                <a:cs typeface="Consolas" panose="020B0609020204030204" pitchFamily="49" charset="0"/>
              </a:rPr>
              <a:t>eg</a:t>
            </a:r>
            <a:r>
              <a:rPr lang="en-US">
                <a:solidFill>
                  <a:schemeClr val="accent1">
                    <a:lumMod val="75000"/>
                  </a:schemeClr>
                </a:solidFill>
                <a:latin typeface="Consolas" panose="020B0609020204030204" pitchFamily="49" charset="0"/>
                <a:cs typeface="Consolas" panose="020B0609020204030204" pitchFamily="49" charset="0"/>
              </a:rPr>
              <a:t>/sub-01_task-auditory_meg.fif</a:t>
            </a:r>
          </a:p>
          <a:p>
            <a:pPr marL="0" indent="0"/>
            <a:r>
              <a:rPr lang="en-US">
                <a:solidFill>
                  <a:schemeClr val="accent2">
                    <a:lumMod val="75000"/>
                  </a:schemeClr>
                </a:solidFill>
                <a:latin typeface="Consolas" panose="020B0609020204030204" pitchFamily="49" charset="0"/>
                <a:cs typeface="Consolas" panose="020B0609020204030204" pitchFamily="49" charset="0"/>
              </a:rPr>
              <a:t>    /sub-01/m</a:t>
            </a:r>
            <a:r>
              <a:rPr lang="en-US" err="1">
                <a:solidFill>
                  <a:schemeClr val="accent2">
                    <a:lumMod val="75000"/>
                  </a:schemeClr>
                </a:solidFill>
                <a:latin typeface="Consolas" panose="020B0609020204030204" pitchFamily="49" charset="0"/>
                <a:cs typeface="Consolas" panose="020B0609020204030204" pitchFamily="49" charset="0"/>
              </a:rPr>
              <a:t>eg</a:t>
            </a:r>
            <a:r>
              <a:rPr lang="en-US">
                <a:solidFill>
                  <a:schemeClr val="accent2">
                    <a:lumMod val="75000"/>
                  </a:schemeClr>
                </a:solidFill>
                <a:latin typeface="Consolas" panose="020B0609020204030204" pitchFamily="49" charset="0"/>
                <a:cs typeface="Consolas" panose="020B0609020204030204" pitchFamily="49" charset="0"/>
              </a:rPr>
              <a:t>/sub-01_task-auditory_meg.json</a:t>
            </a:r>
          </a:p>
          <a:p>
            <a:pPr marL="0" indent="0"/>
            <a:r>
              <a:rPr lang="en-US">
                <a:solidFill>
                  <a:schemeClr val="accent2">
                    <a:lumMod val="75000"/>
                  </a:schemeClr>
                </a:solidFill>
                <a:latin typeface="Consolas" panose="020B0609020204030204" pitchFamily="49" charset="0"/>
                <a:cs typeface="Consolas" panose="020B0609020204030204" pitchFamily="49" charset="0"/>
              </a:rPr>
              <a:t>    /sub-01/m</a:t>
            </a:r>
            <a:r>
              <a:rPr lang="en-US" err="1">
                <a:solidFill>
                  <a:schemeClr val="accent2">
                    <a:lumMod val="75000"/>
                  </a:schemeClr>
                </a:solidFill>
                <a:latin typeface="Consolas" panose="020B0609020204030204" pitchFamily="49" charset="0"/>
                <a:cs typeface="Consolas" panose="020B0609020204030204" pitchFamily="49" charset="0"/>
              </a:rPr>
              <a:t>eg</a:t>
            </a:r>
            <a:r>
              <a:rPr lang="en-US">
                <a:solidFill>
                  <a:schemeClr val="accent2">
                    <a:lumMod val="75000"/>
                  </a:schemeClr>
                </a:solidFill>
                <a:latin typeface="Consolas" panose="020B0609020204030204" pitchFamily="49" charset="0"/>
                <a:cs typeface="Consolas" panose="020B0609020204030204" pitchFamily="49" charset="0"/>
              </a:rPr>
              <a:t>/sub-01_task-auditory_channels.tsv</a:t>
            </a:r>
          </a:p>
          <a:p>
            <a:pPr marL="0" indent="0"/>
            <a:r>
              <a:rPr lang="en-US">
                <a:solidFill>
                  <a:schemeClr val="accent2">
                    <a:lumMod val="75000"/>
                  </a:schemeClr>
                </a:solidFill>
                <a:latin typeface="Consolas" panose="020B0609020204030204" pitchFamily="49" charset="0"/>
                <a:cs typeface="Consolas" panose="020B0609020204030204" pitchFamily="49" charset="0"/>
              </a:rPr>
              <a:t>    /sub-01/m</a:t>
            </a:r>
            <a:r>
              <a:rPr lang="en-US" err="1">
                <a:solidFill>
                  <a:schemeClr val="accent2">
                    <a:lumMod val="75000"/>
                  </a:schemeClr>
                </a:solidFill>
                <a:latin typeface="Consolas" panose="020B0609020204030204" pitchFamily="49" charset="0"/>
                <a:cs typeface="Consolas" panose="020B0609020204030204" pitchFamily="49" charset="0"/>
              </a:rPr>
              <a:t>eg</a:t>
            </a:r>
            <a:r>
              <a:rPr lang="en-US">
                <a:solidFill>
                  <a:schemeClr val="accent2">
                    <a:lumMod val="75000"/>
                  </a:schemeClr>
                </a:solidFill>
                <a:latin typeface="Consolas" panose="020B0609020204030204" pitchFamily="49" charset="0"/>
                <a:cs typeface="Consolas" panose="020B0609020204030204" pitchFamily="49" charset="0"/>
              </a:rPr>
              <a:t>/sub-01_task-auditory_events.tsv </a:t>
            </a:r>
          </a:p>
          <a:p>
            <a:pPr marL="0" indent="0"/>
            <a:r>
              <a:rPr lang="en-US">
                <a:solidFill>
                  <a:schemeClr val="accent6">
                    <a:lumMod val="75000"/>
                  </a:schemeClr>
                </a:solidFill>
                <a:latin typeface="Consolas" panose="020B0609020204030204" pitchFamily="49" charset="0"/>
                <a:cs typeface="Consolas" panose="020B0609020204030204" pitchFamily="49" charset="0"/>
              </a:rPr>
              <a:t>    /sub-01/m</a:t>
            </a:r>
            <a:r>
              <a:rPr lang="en-US" err="1">
                <a:solidFill>
                  <a:schemeClr val="accent6">
                    <a:lumMod val="75000"/>
                  </a:schemeClr>
                </a:solidFill>
                <a:latin typeface="Consolas" panose="020B0609020204030204" pitchFamily="49" charset="0"/>
                <a:cs typeface="Consolas" panose="020B0609020204030204" pitchFamily="49" charset="0"/>
              </a:rPr>
              <a:t>eg</a:t>
            </a:r>
            <a:r>
              <a:rPr lang="en-US">
                <a:solidFill>
                  <a:schemeClr val="accent6">
                    <a:lumMod val="75000"/>
                  </a:schemeClr>
                </a:solidFill>
                <a:latin typeface="Consolas" panose="020B0609020204030204" pitchFamily="49" charset="0"/>
                <a:cs typeface="Consolas" panose="020B0609020204030204" pitchFamily="49" charset="0"/>
              </a:rPr>
              <a:t>/sub-01_headshape.pos </a:t>
            </a:r>
          </a:p>
          <a:p>
            <a:pPr marL="0" indent="0"/>
            <a:r>
              <a:rPr lang="en-US">
                <a:solidFill>
                  <a:schemeClr val="accent6">
                    <a:lumMod val="75000"/>
                  </a:schemeClr>
                </a:solidFill>
                <a:latin typeface="Consolas" panose="020B0609020204030204" pitchFamily="49" charset="0"/>
                <a:cs typeface="Consolas" panose="020B0609020204030204" pitchFamily="49" charset="0"/>
              </a:rPr>
              <a:t>    /sub-01/</a:t>
            </a:r>
            <a:r>
              <a:rPr lang="en-US" err="1">
                <a:solidFill>
                  <a:schemeClr val="accent6">
                    <a:lumMod val="75000"/>
                  </a:schemeClr>
                </a:solidFill>
                <a:latin typeface="Consolas" panose="020B0609020204030204" pitchFamily="49" charset="0"/>
                <a:cs typeface="Consolas" panose="020B0609020204030204" pitchFamily="49" charset="0"/>
              </a:rPr>
              <a:t>meg</a:t>
            </a:r>
            <a:r>
              <a:rPr lang="en-US">
                <a:solidFill>
                  <a:schemeClr val="accent6">
                    <a:lumMod val="75000"/>
                  </a:schemeClr>
                </a:solidFill>
                <a:latin typeface="Consolas" panose="020B0609020204030204" pitchFamily="49" charset="0"/>
                <a:cs typeface="Consolas" panose="020B0609020204030204" pitchFamily="49" charset="0"/>
              </a:rPr>
              <a:t>/sub-01_coordsystem.json</a:t>
            </a:r>
          </a:p>
          <a:p>
            <a:pPr marL="0" indent="0"/>
            <a:endParaRPr lang="en-US">
              <a:latin typeface="Consolas" panose="020B0609020204030204" pitchFamily="49" charset="0"/>
              <a:cs typeface="Consolas" panose="020B0609020204030204" pitchFamily="49" charset="0"/>
            </a:endParaRPr>
          </a:p>
        </p:txBody>
      </p:sp>
      <p:grpSp>
        <p:nvGrpSpPr>
          <p:cNvPr id="29" name="Group 28">
            <a:extLst>
              <a:ext uri="{FF2B5EF4-FFF2-40B4-BE49-F238E27FC236}">
                <a16:creationId xmlns:a16="http://schemas.microsoft.com/office/drawing/2014/main" id="{F8E119FB-BCB5-4A0E-8469-683722E1D68A}"/>
              </a:ext>
            </a:extLst>
          </p:cNvPr>
          <p:cNvGrpSpPr/>
          <p:nvPr/>
        </p:nvGrpSpPr>
        <p:grpSpPr>
          <a:xfrm>
            <a:off x="8193881" y="3507937"/>
            <a:ext cx="3215267" cy="535185"/>
            <a:chOff x="8193881" y="3507937"/>
            <a:chExt cx="3215267" cy="535185"/>
          </a:xfrm>
        </p:grpSpPr>
        <p:sp>
          <p:nvSpPr>
            <p:cNvPr id="4" name="TextBox 3">
              <a:extLst>
                <a:ext uri="{FF2B5EF4-FFF2-40B4-BE49-F238E27FC236}">
                  <a16:creationId xmlns:a16="http://schemas.microsoft.com/office/drawing/2014/main" id="{2B303DA2-F01A-5643-B094-4C5F86784048}"/>
                </a:ext>
              </a:extLst>
            </p:cNvPr>
            <p:cNvSpPr txBox="1"/>
            <p:nvPr/>
          </p:nvSpPr>
          <p:spPr>
            <a:xfrm>
              <a:off x="9647960" y="3507937"/>
              <a:ext cx="1761188" cy="338554"/>
            </a:xfrm>
            <a:prstGeom prst="rect">
              <a:avLst/>
            </a:prstGeom>
            <a:noFill/>
            <a:ln>
              <a:noFill/>
            </a:ln>
          </p:spPr>
          <p:txBody>
            <a:bodyPr wrap="none" rtlCol="0">
              <a:spAutoFit/>
            </a:bodyPr>
            <a:lstStyle/>
            <a:p>
              <a:pPr defTabSz="685800"/>
              <a:r>
                <a:rPr lang="en-US" sz="1600">
                  <a:solidFill>
                    <a:prstClr val="black"/>
                  </a:solidFill>
                  <a:latin typeface="Calibri" panose="020F0502020204030204"/>
                </a:rPr>
                <a:t>Actual MEG signals</a:t>
              </a:r>
            </a:p>
          </p:txBody>
        </p:sp>
        <p:cxnSp>
          <p:nvCxnSpPr>
            <p:cNvPr id="6" name="Straight Arrow Connector 5">
              <a:extLst>
                <a:ext uri="{FF2B5EF4-FFF2-40B4-BE49-F238E27FC236}">
                  <a16:creationId xmlns:a16="http://schemas.microsoft.com/office/drawing/2014/main" id="{2AAB0D2B-878B-7346-99F1-D2C89A21EC1C}"/>
                </a:ext>
              </a:extLst>
            </p:cNvPr>
            <p:cNvCxnSpPr>
              <a:cxnSpLocks/>
              <a:endCxn id="4" idx="1"/>
            </p:cNvCxnSpPr>
            <p:nvPr/>
          </p:nvCxnSpPr>
          <p:spPr>
            <a:xfrm flipV="1">
              <a:off x="8193881" y="3677214"/>
              <a:ext cx="1454079" cy="36590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D93F441-6B57-1546-BD5A-DEEBEB5B6903}"/>
              </a:ext>
            </a:extLst>
          </p:cNvPr>
          <p:cNvGrpSpPr/>
          <p:nvPr/>
        </p:nvGrpSpPr>
        <p:grpSpPr>
          <a:xfrm>
            <a:off x="2580081" y="1549280"/>
            <a:ext cx="5744083" cy="4153104"/>
            <a:chOff x="1425039" y="922706"/>
            <a:chExt cx="7658777" cy="5537472"/>
          </a:xfrm>
        </p:grpSpPr>
        <p:sp>
          <p:nvSpPr>
            <p:cNvPr id="7" name="Rectangle 6">
              <a:extLst>
                <a:ext uri="{FF2B5EF4-FFF2-40B4-BE49-F238E27FC236}">
                  <a16:creationId xmlns:a16="http://schemas.microsoft.com/office/drawing/2014/main" id="{0D55B32E-EE26-2A46-B146-E4EFD073B69C}"/>
                </a:ext>
              </a:extLst>
            </p:cNvPr>
            <p:cNvSpPr/>
            <p:nvPr/>
          </p:nvSpPr>
          <p:spPr>
            <a:xfrm>
              <a:off x="1425039" y="3313216"/>
              <a:ext cx="2586232" cy="31469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Calibri" panose="020F0502020204030204"/>
              </a:endParaRPr>
            </a:p>
          </p:txBody>
        </p:sp>
        <p:grpSp>
          <p:nvGrpSpPr>
            <p:cNvPr id="8" name="Group 7">
              <a:extLst>
                <a:ext uri="{FF2B5EF4-FFF2-40B4-BE49-F238E27FC236}">
                  <a16:creationId xmlns:a16="http://schemas.microsoft.com/office/drawing/2014/main" id="{B13DA03B-C2EE-8543-9217-A2D6417D9DF3}"/>
                </a:ext>
              </a:extLst>
            </p:cNvPr>
            <p:cNvGrpSpPr/>
            <p:nvPr/>
          </p:nvGrpSpPr>
          <p:grpSpPr>
            <a:xfrm>
              <a:off x="4066004" y="922706"/>
              <a:ext cx="5017812" cy="2541518"/>
              <a:chOff x="4715830" y="2513963"/>
              <a:chExt cx="5017812" cy="2541518"/>
            </a:xfrm>
          </p:grpSpPr>
          <p:sp>
            <p:nvSpPr>
              <p:cNvPr id="9" name="TextBox 8">
                <a:extLst>
                  <a:ext uri="{FF2B5EF4-FFF2-40B4-BE49-F238E27FC236}">
                    <a16:creationId xmlns:a16="http://schemas.microsoft.com/office/drawing/2014/main" id="{DFC19AE7-D378-6A42-AE0D-5C15A4454BBF}"/>
                  </a:ext>
                </a:extLst>
              </p:cNvPr>
              <p:cNvSpPr txBox="1"/>
              <p:nvPr/>
            </p:nvSpPr>
            <p:spPr>
              <a:xfrm>
                <a:off x="7318979" y="2513963"/>
                <a:ext cx="2414663" cy="451405"/>
              </a:xfrm>
              <a:prstGeom prst="rect">
                <a:avLst/>
              </a:prstGeom>
              <a:noFill/>
              <a:ln>
                <a:noFill/>
              </a:ln>
            </p:spPr>
            <p:txBody>
              <a:bodyPr wrap="square" rtlCol="0">
                <a:spAutoFit/>
              </a:bodyPr>
              <a:lstStyle/>
              <a:p>
                <a:pPr defTabSz="685800"/>
                <a:r>
                  <a:rPr lang="en-US" sz="1600">
                    <a:solidFill>
                      <a:prstClr val="black"/>
                    </a:solidFill>
                    <a:latin typeface="Calibri" panose="020F0502020204030204"/>
                  </a:rPr>
                  <a:t>Directory structure</a:t>
                </a:r>
              </a:p>
            </p:txBody>
          </p:sp>
          <p:cxnSp>
            <p:nvCxnSpPr>
              <p:cNvPr id="10" name="Straight Arrow Connector 9">
                <a:extLst>
                  <a:ext uri="{FF2B5EF4-FFF2-40B4-BE49-F238E27FC236}">
                    <a16:creationId xmlns:a16="http://schemas.microsoft.com/office/drawing/2014/main" id="{46B4D599-D43B-F942-967C-B67229D23336}"/>
                  </a:ext>
                </a:extLst>
              </p:cNvPr>
              <p:cNvCxnSpPr>
                <a:cxnSpLocks/>
                <a:endCxn id="9" idx="1"/>
              </p:cNvCxnSpPr>
              <p:nvPr/>
            </p:nvCxnSpPr>
            <p:spPr>
              <a:xfrm flipV="1">
                <a:off x="4715830" y="2739666"/>
                <a:ext cx="2603149" cy="231581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pic>
        <p:nvPicPr>
          <p:cNvPr id="21" name="Picture 20">
            <a:extLst>
              <a:ext uri="{FF2B5EF4-FFF2-40B4-BE49-F238E27FC236}">
                <a16:creationId xmlns:a16="http://schemas.microsoft.com/office/drawing/2014/main" id="{1609D313-7C90-CE48-8972-9B79B92C3DCD}"/>
              </a:ext>
            </a:extLst>
          </p:cNvPr>
          <p:cNvPicPr>
            <a:picLocks noChangeAspect="1"/>
          </p:cNvPicPr>
          <p:nvPr/>
        </p:nvPicPr>
        <p:blipFill>
          <a:blip r:embed="rId2"/>
          <a:stretch>
            <a:fillRect/>
          </a:stretch>
        </p:blipFill>
        <p:spPr>
          <a:xfrm>
            <a:off x="9570959" y="-11456"/>
            <a:ext cx="2621041" cy="1138083"/>
          </a:xfrm>
          <a:prstGeom prst="rect">
            <a:avLst/>
          </a:prstGeom>
        </p:spPr>
      </p:pic>
      <p:grpSp>
        <p:nvGrpSpPr>
          <p:cNvPr id="28" name="Group 27">
            <a:extLst>
              <a:ext uri="{FF2B5EF4-FFF2-40B4-BE49-F238E27FC236}">
                <a16:creationId xmlns:a16="http://schemas.microsoft.com/office/drawing/2014/main" id="{F1DE3E22-A6D0-CF71-6F95-645BBA940714}"/>
              </a:ext>
            </a:extLst>
          </p:cNvPr>
          <p:cNvGrpSpPr/>
          <p:nvPr/>
        </p:nvGrpSpPr>
        <p:grpSpPr>
          <a:xfrm>
            <a:off x="6343944" y="2303103"/>
            <a:ext cx="4609762" cy="3292403"/>
            <a:chOff x="6343944" y="2303103"/>
            <a:chExt cx="4609762" cy="3292403"/>
          </a:xfrm>
        </p:grpSpPr>
        <p:sp>
          <p:nvSpPr>
            <p:cNvPr id="14" name="Right Brace 13">
              <a:extLst>
                <a:ext uri="{FF2B5EF4-FFF2-40B4-BE49-F238E27FC236}">
                  <a16:creationId xmlns:a16="http://schemas.microsoft.com/office/drawing/2014/main" id="{89AF863F-2A7D-F645-BF63-44C70C898CBA}"/>
                </a:ext>
              </a:extLst>
            </p:cNvPr>
            <p:cNvSpPr/>
            <p:nvPr/>
          </p:nvSpPr>
          <p:spPr>
            <a:xfrm>
              <a:off x="6343944" y="2303103"/>
              <a:ext cx="169223" cy="105494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6" name="Right Brace 15">
              <a:extLst>
                <a:ext uri="{FF2B5EF4-FFF2-40B4-BE49-F238E27FC236}">
                  <a16:creationId xmlns:a16="http://schemas.microsoft.com/office/drawing/2014/main" id="{04C9BC3F-80C6-3545-B13B-B2353A47E3C8}"/>
                </a:ext>
              </a:extLst>
            </p:cNvPr>
            <p:cNvSpPr/>
            <p:nvPr/>
          </p:nvSpPr>
          <p:spPr>
            <a:xfrm>
              <a:off x="8841374" y="4171943"/>
              <a:ext cx="235937" cy="142356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9" name="TextBox 18">
              <a:extLst>
                <a:ext uri="{FF2B5EF4-FFF2-40B4-BE49-F238E27FC236}">
                  <a16:creationId xmlns:a16="http://schemas.microsoft.com/office/drawing/2014/main" id="{6F3F3573-0941-AD42-BEBB-CEF4407F4FEB}"/>
                </a:ext>
              </a:extLst>
            </p:cNvPr>
            <p:cNvSpPr txBox="1"/>
            <p:nvPr/>
          </p:nvSpPr>
          <p:spPr>
            <a:xfrm>
              <a:off x="9647960" y="2445352"/>
              <a:ext cx="1249669" cy="338554"/>
            </a:xfrm>
            <a:prstGeom prst="rect">
              <a:avLst/>
            </a:prstGeom>
            <a:noFill/>
            <a:ln>
              <a:noFill/>
            </a:ln>
          </p:spPr>
          <p:txBody>
            <a:bodyPr wrap="square" rtlCol="0">
              <a:spAutoFit/>
            </a:bodyPr>
            <a:lstStyle/>
            <a:p>
              <a:pPr defTabSz="685800"/>
              <a:r>
                <a:rPr lang="en-US" sz="1600">
                  <a:solidFill>
                    <a:prstClr val="black"/>
                  </a:solidFill>
                  <a:latin typeface="Calibri" panose="020F0502020204030204"/>
                </a:rPr>
                <a:t>Metadata</a:t>
              </a:r>
              <a:endParaRPr lang="en-US" sz="1350">
                <a:solidFill>
                  <a:prstClr val="black"/>
                </a:solidFill>
                <a:latin typeface="Calibri" panose="020F0502020204030204"/>
              </a:endParaRPr>
            </a:p>
          </p:txBody>
        </p:sp>
        <p:cxnSp>
          <p:nvCxnSpPr>
            <p:cNvPr id="20" name="Straight Arrow Connector 19">
              <a:extLst>
                <a:ext uri="{FF2B5EF4-FFF2-40B4-BE49-F238E27FC236}">
                  <a16:creationId xmlns:a16="http://schemas.microsoft.com/office/drawing/2014/main" id="{259274D7-49A5-DE4F-B01B-2113D3178983}"/>
                </a:ext>
              </a:extLst>
            </p:cNvPr>
            <p:cNvCxnSpPr>
              <a:cxnSpLocks/>
              <a:endCxn id="19" idx="1"/>
            </p:cNvCxnSpPr>
            <p:nvPr/>
          </p:nvCxnSpPr>
          <p:spPr>
            <a:xfrm flipV="1">
              <a:off x="6756140" y="2614629"/>
              <a:ext cx="2891820" cy="22907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656E6B9-4AED-604E-98AE-ACEBEC2A7779}"/>
                </a:ext>
              </a:extLst>
            </p:cNvPr>
            <p:cNvCxnSpPr>
              <a:cxnSpLocks/>
              <a:endCxn id="12" idx="1"/>
            </p:cNvCxnSpPr>
            <p:nvPr/>
          </p:nvCxnSpPr>
          <p:spPr>
            <a:xfrm>
              <a:off x="9205993" y="4876637"/>
              <a:ext cx="498044"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8FC4B10-7D09-B873-B277-59CFDD8DCC87}"/>
                </a:ext>
              </a:extLst>
            </p:cNvPr>
            <p:cNvSpPr txBox="1"/>
            <p:nvPr/>
          </p:nvSpPr>
          <p:spPr>
            <a:xfrm>
              <a:off x="9704037" y="4707360"/>
              <a:ext cx="1249669" cy="338554"/>
            </a:xfrm>
            <a:prstGeom prst="rect">
              <a:avLst/>
            </a:prstGeom>
            <a:noFill/>
            <a:ln>
              <a:noFill/>
            </a:ln>
          </p:spPr>
          <p:txBody>
            <a:bodyPr wrap="square" rtlCol="0">
              <a:spAutoFit/>
            </a:bodyPr>
            <a:lstStyle/>
            <a:p>
              <a:pPr defTabSz="685800"/>
              <a:r>
                <a:rPr lang="en-US" sz="1600">
                  <a:solidFill>
                    <a:prstClr val="black"/>
                  </a:solidFill>
                  <a:latin typeface="Calibri" panose="020F0502020204030204"/>
                </a:rPr>
                <a:t>Metadata</a:t>
              </a:r>
              <a:endParaRPr lang="en-US" sz="1350">
                <a:solidFill>
                  <a:prstClr val="black"/>
                </a:solidFill>
                <a:latin typeface="Calibri" panose="020F0502020204030204"/>
              </a:endParaRPr>
            </a:p>
          </p:txBody>
        </p:sp>
      </p:grpSp>
      <p:sp>
        <p:nvSpPr>
          <p:cNvPr id="30" name="TextBox 29">
            <a:extLst>
              <a:ext uri="{FF2B5EF4-FFF2-40B4-BE49-F238E27FC236}">
                <a16:creationId xmlns:a16="http://schemas.microsoft.com/office/drawing/2014/main" id="{F9E2E887-DF31-4006-C904-734EA99773E4}"/>
              </a:ext>
            </a:extLst>
          </p:cNvPr>
          <p:cNvSpPr txBox="1"/>
          <p:nvPr/>
        </p:nvSpPr>
        <p:spPr>
          <a:xfrm>
            <a:off x="9707082" y="6421419"/>
            <a:ext cx="2493247" cy="369332"/>
          </a:xfrm>
          <a:prstGeom prst="rect">
            <a:avLst/>
          </a:prstGeom>
          <a:noFill/>
        </p:spPr>
        <p:txBody>
          <a:bodyPr wrap="none" rtlCol="0">
            <a:spAutoFit/>
          </a:bodyPr>
          <a:lstStyle/>
          <a:p>
            <a:r>
              <a:rPr lang="en-NL"/>
              <a:t>Niso et al. 2018, Sci Data</a:t>
            </a:r>
          </a:p>
        </p:txBody>
      </p:sp>
    </p:spTree>
    <p:extLst>
      <p:ext uri="{BB962C8B-B14F-4D97-AF65-F5344CB8AC3E}">
        <p14:creationId xmlns:p14="http://schemas.microsoft.com/office/powerpoint/2010/main" val="319023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A3B7B-4351-3AAA-8461-79907B2CA934}"/>
              </a:ext>
            </a:extLst>
          </p:cNvPr>
          <p:cNvSpPr>
            <a:spLocks noGrp="1"/>
          </p:cNvSpPr>
          <p:nvPr>
            <p:ph type="title"/>
          </p:nvPr>
        </p:nvSpPr>
        <p:spPr/>
        <p:txBody>
          <a:bodyPr/>
          <a:lstStyle/>
          <a:p>
            <a:r>
              <a:rPr lang="en-NL"/>
              <a:t>OPM data and BIDS</a:t>
            </a:r>
          </a:p>
        </p:txBody>
      </p:sp>
      <p:sp>
        <p:nvSpPr>
          <p:cNvPr id="3" name="Content Placeholder 2">
            <a:extLst>
              <a:ext uri="{FF2B5EF4-FFF2-40B4-BE49-F238E27FC236}">
                <a16:creationId xmlns:a16="http://schemas.microsoft.com/office/drawing/2014/main" id="{63F4057C-79F7-1C87-9A20-18B8EA1B0F84}"/>
              </a:ext>
            </a:extLst>
          </p:cNvPr>
          <p:cNvSpPr>
            <a:spLocks noGrp="1"/>
          </p:cNvSpPr>
          <p:nvPr>
            <p:ph idx="1"/>
          </p:nvPr>
        </p:nvSpPr>
        <p:spPr/>
        <p:txBody>
          <a:bodyPr/>
          <a:lstStyle/>
          <a:p>
            <a:r>
              <a:rPr lang="en-NL"/>
              <a:t>BIDS is supported by many software packages like FieldTrip, MNE-Python, SPM, BrainStorm, and others.</a:t>
            </a:r>
          </a:p>
          <a:p>
            <a:r>
              <a:rPr lang="en-NL"/>
              <a:t>BIDS is the defacto format for the OpenNeuro (USA) and PublicNeuro (EU) repositories and platforms like BrainLife.</a:t>
            </a:r>
          </a:p>
          <a:p>
            <a:endParaRPr lang="en-NL"/>
          </a:p>
          <a:p>
            <a:r>
              <a:rPr lang="en-NL"/>
              <a:t>BIDS explicitly allows for the *.fif file format (and some others, but not for just any format).</a:t>
            </a:r>
          </a:p>
          <a:p>
            <a:r>
              <a:rPr lang="en-NL"/>
              <a:t>Metadata description of the coregistration procedure needs to be added.</a:t>
            </a:r>
          </a:p>
          <a:p>
            <a:r>
              <a:rPr lang="en-NL"/>
              <a:t>Details on the OPM sensors needs to be added.</a:t>
            </a:r>
          </a:p>
          <a:p>
            <a:r>
              <a:rPr lang="en-NL"/>
              <a:t>Details of the OPM helmet/cap or sensor placement might need to be added (like for EEG-BIDS).</a:t>
            </a:r>
          </a:p>
          <a:p>
            <a:endParaRPr lang="en-NL"/>
          </a:p>
          <a:p>
            <a:r>
              <a:rPr lang="en-NL"/>
              <a:t>Work to be done…</a:t>
            </a:r>
          </a:p>
        </p:txBody>
      </p:sp>
    </p:spTree>
    <p:extLst>
      <p:ext uri="{BB962C8B-B14F-4D97-AF65-F5344CB8AC3E}">
        <p14:creationId xmlns:p14="http://schemas.microsoft.com/office/powerpoint/2010/main" val="4175319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C144-CC29-A3C6-37C6-F5F5A1F9E5B9}"/>
              </a:ext>
            </a:extLst>
          </p:cNvPr>
          <p:cNvSpPr>
            <a:spLocks noGrp="1"/>
          </p:cNvSpPr>
          <p:nvPr>
            <p:ph type="title"/>
          </p:nvPr>
        </p:nvSpPr>
        <p:spPr/>
        <p:txBody>
          <a:bodyPr/>
          <a:lstStyle/>
          <a:p>
            <a:r>
              <a:rPr lang="en-NL"/>
              <a:t>OPM-MEG processing</a:t>
            </a:r>
          </a:p>
        </p:txBody>
      </p:sp>
      <p:sp>
        <p:nvSpPr>
          <p:cNvPr id="3" name="Content Placeholder 2">
            <a:extLst>
              <a:ext uri="{FF2B5EF4-FFF2-40B4-BE49-F238E27FC236}">
                <a16:creationId xmlns:a16="http://schemas.microsoft.com/office/drawing/2014/main" id="{14EAAFDA-E309-F7EA-F153-283CB88FCE81}"/>
              </a:ext>
            </a:extLst>
          </p:cNvPr>
          <p:cNvSpPr>
            <a:spLocks noGrp="1"/>
          </p:cNvSpPr>
          <p:nvPr>
            <p:ph idx="1"/>
          </p:nvPr>
        </p:nvSpPr>
        <p:spPr/>
        <p:txBody>
          <a:bodyPr/>
          <a:lstStyle/>
          <a:p>
            <a:r>
              <a:rPr lang="en-NL"/>
              <a:t>Once the OPM signals, triggers and events are in a supported format, sensor positions and orientations are known, and coregistration is done, processing is business as usual and mostly similar to SQUID-MEG.</a:t>
            </a:r>
          </a:p>
          <a:p>
            <a:endParaRPr lang="en-NL"/>
          </a:p>
          <a:p>
            <a:r>
              <a:rPr lang="en-NL"/>
              <a:t>ERFs, power spectra and time-frequency analyses all work the same.</a:t>
            </a:r>
          </a:p>
          <a:p>
            <a:r>
              <a:rPr lang="en-NL"/>
              <a:t>Some signal characteristics are different (bandwidth, tangential sensitivity).</a:t>
            </a:r>
          </a:p>
          <a:p>
            <a:endParaRPr lang="en-NL"/>
          </a:p>
          <a:p>
            <a:r>
              <a:rPr lang="en-NL"/>
              <a:t>Forward models are </a:t>
            </a:r>
            <a:r>
              <a:rPr lang="en-NL" i="1"/>
              <a:t>not different </a:t>
            </a:r>
            <a:r>
              <a:rPr lang="en-NL"/>
              <a:t>than SQUID-MEG.</a:t>
            </a:r>
          </a:p>
          <a:p>
            <a:r>
              <a:rPr lang="en-NL"/>
              <a:t>Inverse methods are </a:t>
            </a:r>
            <a:r>
              <a:rPr lang="en-NL" i="1"/>
              <a:t>not different </a:t>
            </a:r>
            <a:r>
              <a:rPr lang="en-NL"/>
              <a:t>than SQUID-MEG and EEG.</a:t>
            </a:r>
          </a:p>
        </p:txBody>
      </p:sp>
    </p:spTree>
    <p:extLst>
      <p:ext uri="{BB962C8B-B14F-4D97-AF65-F5344CB8AC3E}">
        <p14:creationId xmlns:p14="http://schemas.microsoft.com/office/powerpoint/2010/main" val="2958787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6375D-3CFB-AE13-1C9F-D46576CDE790}"/>
              </a:ext>
            </a:extLst>
          </p:cNvPr>
          <p:cNvSpPr>
            <a:spLocks noGrp="1"/>
          </p:cNvSpPr>
          <p:nvPr>
            <p:ph type="title"/>
          </p:nvPr>
        </p:nvSpPr>
        <p:spPr/>
        <p:txBody>
          <a:bodyPr/>
          <a:lstStyle/>
          <a:p>
            <a:r>
              <a:rPr lang="en-NL"/>
              <a:t>OPM-MEG processing is different to SQUID-MEG in some regards</a:t>
            </a:r>
          </a:p>
        </p:txBody>
      </p:sp>
      <p:sp>
        <p:nvSpPr>
          <p:cNvPr id="3" name="Content Placeholder 2">
            <a:extLst>
              <a:ext uri="{FF2B5EF4-FFF2-40B4-BE49-F238E27FC236}">
                <a16:creationId xmlns:a16="http://schemas.microsoft.com/office/drawing/2014/main" id="{8C2C17DD-96D8-F8AE-B671-CA74956F847F}"/>
              </a:ext>
            </a:extLst>
          </p:cNvPr>
          <p:cNvSpPr>
            <a:spLocks noGrp="1"/>
          </p:cNvSpPr>
          <p:nvPr>
            <p:ph idx="1"/>
          </p:nvPr>
        </p:nvSpPr>
        <p:spPr/>
        <p:txBody>
          <a:bodyPr/>
          <a:lstStyle/>
          <a:p>
            <a:r>
              <a:rPr lang="en-NL"/>
              <a:t>Data cleaning procedures are slightly different (HFC, AMM, …).</a:t>
            </a:r>
          </a:p>
          <a:p>
            <a:r>
              <a:rPr lang="en-NL"/>
              <a:t>Dealing with participant movement in the experiment is a new challenge.</a:t>
            </a:r>
          </a:p>
          <a:p>
            <a:r>
              <a:rPr lang="en-NL"/>
              <a:t>Plotting of spatial topographies is not so trivial for bi- and tri-axial systems.</a:t>
            </a:r>
          </a:p>
          <a:p>
            <a:r>
              <a:rPr lang="en-NL"/>
              <a:t>Standard template layouts for plotting do not apply to custom 3D-printed helmets.</a:t>
            </a:r>
          </a:p>
          <a:p>
            <a:endParaRPr lang="en-NL"/>
          </a:p>
          <a:p>
            <a:endParaRPr lang="en-NL"/>
          </a:p>
          <a:p>
            <a:endParaRPr lang="en-NL"/>
          </a:p>
        </p:txBody>
      </p:sp>
    </p:spTree>
    <p:extLst>
      <p:ext uri="{BB962C8B-B14F-4D97-AF65-F5344CB8AC3E}">
        <p14:creationId xmlns:p14="http://schemas.microsoft.com/office/powerpoint/2010/main" val="2402815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EC8FA7-55EB-4C14-5F45-2C16640B04DB}"/>
              </a:ext>
            </a:extLst>
          </p:cNvPr>
          <p:cNvSpPr>
            <a:spLocks noGrp="1"/>
          </p:cNvSpPr>
          <p:nvPr>
            <p:ph type="title"/>
          </p:nvPr>
        </p:nvSpPr>
        <p:spPr/>
        <p:txBody>
          <a:bodyPr/>
          <a:lstStyle/>
          <a:p>
            <a:r>
              <a:rPr lang="en-NL"/>
              <a:t>OPM-MEG processing</a:t>
            </a:r>
          </a:p>
        </p:txBody>
      </p:sp>
      <p:sp>
        <p:nvSpPr>
          <p:cNvPr id="3" name="Content Placeholder 2">
            <a:extLst>
              <a:ext uri="{FF2B5EF4-FFF2-40B4-BE49-F238E27FC236}">
                <a16:creationId xmlns:a16="http://schemas.microsoft.com/office/drawing/2014/main" id="{55D8FAF2-2AB7-0A8E-95DC-5375C1C9712B}"/>
              </a:ext>
            </a:extLst>
          </p:cNvPr>
          <p:cNvSpPr>
            <a:spLocks noGrp="1"/>
          </p:cNvSpPr>
          <p:nvPr>
            <p:ph idx="1"/>
          </p:nvPr>
        </p:nvSpPr>
        <p:spPr>
          <a:xfrm>
            <a:off x="914400" y="1143000"/>
            <a:ext cx="10668000" cy="4800600"/>
          </a:xfrm>
        </p:spPr>
        <p:txBody>
          <a:bodyPr/>
          <a:lstStyle/>
          <a:p>
            <a:r>
              <a:rPr lang="en-NL"/>
              <a:t>Existing Open S</a:t>
            </a:r>
            <a:r>
              <a:rPr lang="en-GB"/>
              <a:t>o</a:t>
            </a:r>
            <a:r>
              <a:rPr lang="en-NL"/>
              <a:t>urce MEG analysis toolboxes can read the data, already have OPM support and we are working on adding further OPM-specific functionality, documentation and tutorials.</a:t>
            </a:r>
          </a:p>
          <a:p>
            <a:endParaRPr lang="en-NL"/>
          </a:p>
          <a:p>
            <a:endParaRPr lang="en-NL"/>
          </a:p>
          <a:p>
            <a:endParaRPr lang="en-NL"/>
          </a:p>
          <a:p>
            <a:endParaRPr lang="en-NL"/>
          </a:p>
          <a:p>
            <a:r>
              <a:rPr lang="en-NL"/>
              <a:t>Existing guidelines (e.g., Gross et al. 2013) and teaching</a:t>
            </a:r>
            <a:br>
              <a:rPr lang="en-NL"/>
            </a:br>
            <a:r>
              <a:rPr lang="en-NL"/>
              <a:t> material apply also to OPMs, for example the books </a:t>
            </a:r>
            <a:br>
              <a:rPr lang="en-NL"/>
            </a:br>
            <a:r>
              <a:rPr lang="en-NL"/>
              <a:t>“MEG – an introduction to methods” (Hansen et al. 2010)</a:t>
            </a:r>
            <a:br>
              <a:rPr lang="en-NL"/>
            </a:br>
            <a:r>
              <a:rPr lang="en-NL"/>
              <a:t> “</a:t>
            </a:r>
            <a:r>
              <a:rPr lang="en-GB"/>
              <a:t>Magnetoencephalography” (Supek &amp; Aine, 2019)</a:t>
            </a:r>
          </a:p>
          <a:p>
            <a:r>
              <a:rPr lang="en-NL"/>
              <a:t> </a:t>
            </a:r>
          </a:p>
        </p:txBody>
      </p:sp>
      <p:sp>
        <p:nvSpPr>
          <p:cNvPr id="6" name="TextBox 5">
            <a:extLst>
              <a:ext uri="{FF2B5EF4-FFF2-40B4-BE49-F238E27FC236}">
                <a16:creationId xmlns:a16="http://schemas.microsoft.com/office/drawing/2014/main" id="{CBC6C506-FEF3-E9BA-1B33-B8ADE0A97FAF}"/>
              </a:ext>
            </a:extLst>
          </p:cNvPr>
          <p:cNvSpPr txBox="1"/>
          <p:nvPr/>
        </p:nvSpPr>
        <p:spPr>
          <a:xfrm>
            <a:off x="914400" y="2463204"/>
            <a:ext cx="3992503" cy="1200329"/>
          </a:xfrm>
          <a:prstGeom prst="rect">
            <a:avLst/>
          </a:prstGeom>
          <a:noFill/>
        </p:spPr>
        <p:txBody>
          <a:bodyPr wrap="none" rtlCol="0">
            <a:spAutoFit/>
          </a:bodyPr>
          <a:lstStyle/>
          <a:p>
            <a:r>
              <a:rPr lang="en-GB">
                <a:hlinkClick r:id="rId2"/>
              </a:rPr>
              <a:t>https://www.fieldtriptoolbox.org</a:t>
            </a:r>
            <a:endParaRPr lang="en-GB"/>
          </a:p>
          <a:p>
            <a:r>
              <a:rPr lang="en-GB">
                <a:hlinkClick r:id="rId3"/>
              </a:rPr>
              <a:t>https://mne.tools</a:t>
            </a:r>
            <a:r>
              <a:rPr lang="en-GB"/>
              <a:t> </a:t>
            </a:r>
          </a:p>
          <a:p>
            <a:r>
              <a:rPr lang="en-GB">
                <a:hlinkClick r:id="rId4"/>
              </a:rPr>
              <a:t>https://www.fil.ion.ucl.ac.uk/spm</a:t>
            </a:r>
            <a:r>
              <a:rPr lang="en-GB"/>
              <a:t> </a:t>
            </a:r>
          </a:p>
          <a:p>
            <a:r>
              <a:rPr lang="en-GB">
                <a:hlinkClick r:id="rId5"/>
              </a:rPr>
              <a:t>https://neuroimage.usc.edu/brainstorm</a:t>
            </a:r>
            <a:r>
              <a:rPr lang="en-GB"/>
              <a:t> </a:t>
            </a:r>
          </a:p>
        </p:txBody>
      </p:sp>
      <p:pic>
        <p:nvPicPr>
          <p:cNvPr id="7" name="Picture 2" descr="SPM12">
            <a:extLst>
              <a:ext uri="{FF2B5EF4-FFF2-40B4-BE49-F238E27FC236}">
                <a16:creationId xmlns:a16="http://schemas.microsoft.com/office/drawing/2014/main" id="{29377708-FA6D-0A2D-E1D1-8FD550231A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9925" y="2390608"/>
            <a:ext cx="834032" cy="8340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rainstorm focusing on MEG | Events | The British ...">
            <a:extLst>
              <a:ext uri="{FF2B5EF4-FFF2-40B4-BE49-F238E27FC236}">
                <a16:creationId xmlns:a16="http://schemas.microsoft.com/office/drawing/2014/main" id="{52744C75-4640-DAE6-2F53-7027866D0D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6776" y="3112423"/>
            <a:ext cx="1940824" cy="6504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ieldTrip - File Exchange - MATLAB Central">
            <a:extLst>
              <a:ext uri="{FF2B5EF4-FFF2-40B4-BE49-F238E27FC236}">
                <a16:creationId xmlns:a16="http://schemas.microsoft.com/office/drawing/2014/main" id="{BC80B0D1-5F73-7C97-F603-869A4944D0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1673" y="2432208"/>
            <a:ext cx="1252049" cy="7027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ome — MNE 0.11.0 documentation">
            <a:extLst>
              <a:ext uri="{FF2B5EF4-FFF2-40B4-BE49-F238E27FC236}">
                <a16:creationId xmlns:a16="http://schemas.microsoft.com/office/drawing/2014/main" id="{2A5E1EB1-39DB-4E60-F8B7-37DFE50F61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0520" y="3112424"/>
            <a:ext cx="1300818" cy="6504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35577D0-9F5E-7D3E-174A-0BF414E54C2B}"/>
              </a:ext>
            </a:extLst>
          </p:cNvPr>
          <p:cNvPicPr>
            <a:picLocks noChangeAspect="1"/>
          </p:cNvPicPr>
          <p:nvPr/>
        </p:nvPicPr>
        <p:blipFill>
          <a:blip r:embed="rId10"/>
          <a:stretch>
            <a:fillRect/>
          </a:stretch>
        </p:blipFill>
        <p:spPr>
          <a:xfrm rot="1106240">
            <a:off x="10312316" y="4479844"/>
            <a:ext cx="1374363" cy="213360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C4214B1-7F62-0A9C-4A68-E21AC1C1B994}"/>
              </a:ext>
            </a:extLst>
          </p:cNvPr>
          <p:cNvPicPr>
            <a:picLocks noChangeAspect="1"/>
          </p:cNvPicPr>
          <p:nvPr/>
        </p:nvPicPr>
        <p:blipFill>
          <a:blip r:embed="rId11"/>
          <a:stretch>
            <a:fillRect/>
          </a:stretch>
        </p:blipFill>
        <p:spPr>
          <a:xfrm rot="1106240">
            <a:off x="8597521" y="4479845"/>
            <a:ext cx="1414981" cy="213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1534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030EA-3E91-8D41-E461-D1C341289D33}"/>
              </a:ext>
            </a:extLst>
          </p:cNvPr>
          <p:cNvSpPr>
            <a:spLocks noGrp="1"/>
          </p:cNvSpPr>
          <p:nvPr>
            <p:ph type="title"/>
          </p:nvPr>
        </p:nvSpPr>
        <p:spPr>
          <a:xfrm>
            <a:off x="203200" y="0"/>
            <a:ext cx="11785600" cy="838200"/>
          </a:xfrm>
        </p:spPr>
        <p:txBody>
          <a:bodyPr/>
          <a:lstStyle/>
          <a:p>
            <a:r>
              <a:rPr lang="en-NL"/>
              <a:t>Noise in EEG recordings</a:t>
            </a:r>
          </a:p>
        </p:txBody>
      </p:sp>
      <p:sp>
        <p:nvSpPr>
          <p:cNvPr id="3" name="Content Placeholder 2">
            <a:extLst>
              <a:ext uri="{FF2B5EF4-FFF2-40B4-BE49-F238E27FC236}">
                <a16:creationId xmlns:a16="http://schemas.microsoft.com/office/drawing/2014/main" id="{728B61DA-5F27-C27D-DB6E-E3121502C934}"/>
              </a:ext>
            </a:extLst>
          </p:cNvPr>
          <p:cNvSpPr>
            <a:spLocks noGrp="1"/>
          </p:cNvSpPr>
          <p:nvPr>
            <p:ph idx="1"/>
          </p:nvPr>
        </p:nvSpPr>
        <p:spPr>
          <a:xfrm>
            <a:off x="914400" y="838200"/>
            <a:ext cx="10668000" cy="5105400"/>
          </a:xfrm>
        </p:spPr>
        <p:txBody>
          <a:bodyPr/>
          <a:lstStyle/>
          <a:p>
            <a:r>
              <a:rPr lang="en-NL"/>
              <a:t>Physiological</a:t>
            </a:r>
          </a:p>
          <a:p>
            <a:pPr lvl="1"/>
            <a:r>
              <a:rPr lang="en-NL"/>
              <a:t>Due to brain sources that are of no interest</a:t>
            </a:r>
          </a:p>
          <a:p>
            <a:pPr lvl="1"/>
            <a:r>
              <a:rPr lang="en-GB"/>
              <a:t>D</a:t>
            </a:r>
            <a:r>
              <a:rPr lang="en-NL"/>
              <a:t>ue to eye movement</a:t>
            </a:r>
          </a:p>
          <a:p>
            <a:pPr lvl="1"/>
            <a:r>
              <a:rPr lang="en-GB"/>
              <a:t>D</a:t>
            </a:r>
            <a:r>
              <a:rPr lang="en-NL"/>
              <a:t>ue to muscle activity, including the heart</a:t>
            </a:r>
          </a:p>
          <a:p>
            <a:pPr lvl="1"/>
            <a:r>
              <a:rPr lang="en-NL"/>
              <a:t>Sweating</a:t>
            </a:r>
          </a:p>
          <a:p>
            <a:r>
              <a:rPr lang="en-NL"/>
              <a:t>Behavioral noise</a:t>
            </a:r>
          </a:p>
          <a:p>
            <a:pPr lvl="1"/>
            <a:r>
              <a:rPr lang="en-NL"/>
              <a:t>Due to the movement of the electrode (and gel) relative to the scalp</a:t>
            </a:r>
          </a:p>
          <a:p>
            <a:r>
              <a:rPr lang="en-NL"/>
              <a:t>Environmental</a:t>
            </a:r>
          </a:p>
          <a:p>
            <a:pPr lvl="1"/>
            <a:r>
              <a:rPr lang="en-NL"/>
              <a:t>Electrostatic noise from other equipment, e.g., computer screen</a:t>
            </a:r>
          </a:p>
          <a:p>
            <a:pPr lvl="1"/>
            <a:r>
              <a:rPr lang="en-GB"/>
              <a:t>50 or 60 Hz l</a:t>
            </a:r>
            <a:r>
              <a:rPr lang="en-NL"/>
              <a:t>ine noise</a:t>
            </a:r>
          </a:p>
          <a:p>
            <a:pPr lvl="1"/>
            <a:r>
              <a:rPr lang="en-NL"/>
              <a:t>RF noise (e.g., from a cell phone or other radio)</a:t>
            </a:r>
          </a:p>
          <a:p>
            <a:pPr lvl="1"/>
            <a:endParaRPr lang="en-NL"/>
          </a:p>
          <a:p>
            <a:r>
              <a:rPr lang="en-NL"/>
              <a:t>Instrumentation</a:t>
            </a:r>
          </a:p>
          <a:p>
            <a:pPr lvl="1"/>
            <a:r>
              <a:rPr lang="en-GB"/>
              <a:t>S</a:t>
            </a:r>
            <a:r>
              <a:rPr lang="en-NL"/>
              <a:t>aturation of the amplifier and clipping</a:t>
            </a:r>
          </a:p>
          <a:p>
            <a:pPr lvl="1"/>
            <a:r>
              <a:rPr lang="en-GB"/>
              <a:t>Large “co</a:t>
            </a:r>
            <a:r>
              <a:rPr lang="en-NL"/>
              <a:t>mmon mode” signals both on the electrode of interest and its reference</a:t>
            </a:r>
          </a:p>
          <a:p>
            <a:endParaRPr lang="en-NL"/>
          </a:p>
        </p:txBody>
      </p:sp>
    </p:spTree>
    <p:extLst>
      <p:ext uri="{BB962C8B-B14F-4D97-AF65-F5344CB8AC3E}">
        <p14:creationId xmlns:p14="http://schemas.microsoft.com/office/powerpoint/2010/main" val="3958118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B881E-B19B-B5D9-9772-AC41740C5C07}"/>
              </a:ext>
            </a:extLst>
          </p:cNvPr>
          <p:cNvSpPr>
            <a:spLocks noGrp="1"/>
          </p:cNvSpPr>
          <p:nvPr>
            <p:ph type="title"/>
          </p:nvPr>
        </p:nvSpPr>
        <p:spPr/>
        <p:txBody>
          <a:bodyPr/>
          <a:lstStyle/>
          <a:p>
            <a:r>
              <a:rPr lang="en-NL"/>
              <a:t>Noise in SQUID-MEG recordings</a:t>
            </a:r>
          </a:p>
        </p:txBody>
      </p:sp>
      <p:sp>
        <p:nvSpPr>
          <p:cNvPr id="3" name="Content Placeholder 2">
            <a:extLst>
              <a:ext uri="{FF2B5EF4-FFF2-40B4-BE49-F238E27FC236}">
                <a16:creationId xmlns:a16="http://schemas.microsoft.com/office/drawing/2014/main" id="{5EC345FC-93B5-7E3B-E2CF-C6C75CC3FF51}"/>
              </a:ext>
            </a:extLst>
          </p:cNvPr>
          <p:cNvSpPr>
            <a:spLocks noGrp="1"/>
          </p:cNvSpPr>
          <p:nvPr>
            <p:ph idx="1"/>
          </p:nvPr>
        </p:nvSpPr>
        <p:spPr>
          <a:xfrm>
            <a:off x="914400" y="838200"/>
            <a:ext cx="10668000" cy="5105400"/>
          </a:xfrm>
        </p:spPr>
        <p:txBody>
          <a:bodyPr/>
          <a:lstStyle/>
          <a:p>
            <a:r>
              <a:rPr lang="en-NL"/>
              <a:t>Physiological</a:t>
            </a:r>
          </a:p>
          <a:p>
            <a:pPr lvl="1"/>
            <a:r>
              <a:rPr lang="en-NL"/>
              <a:t>Due to brain sources that are of no interest</a:t>
            </a:r>
          </a:p>
          <a:p>
            <a:pPr lvl="1"/>
            <a:r>
              <a:rPr lang="en-GB"/>
              <a:t>D</a:t>
            </a:r>
            <a:r>
              <a:rPr lang="en-NL"/>
              <a:t>ue to eye movement</a:t>
            </a:r>
          </a:p>
          <a:p>
            <a:pPr lvl="1"/>
            <a:r>
              <a:rPr lang="en-GB"/>
              <a:t>D</a:t>
            </a:r>
            <a:r>
              <a:rPr lang="en-NL"/>
              <a:t>ue to muscle activity, including the heart</a:t>
            </a:r>
          </a:p>
          <a:p>
            <a:pPr lvl="1"/>
            <a:endParaRPr lang="en-NL"/>
          </a:p>
          <a:p>
            <a:r>
              <a:rPr lang="en-NL"/>
              <a:t>Behavioral noise</a:t>
            </a:r>
          </a:p>
          <a:p>
            <a:pPr lvl="1"/>
            <a:r>
              <a:rPr lang="en-NL"/>
              <a:t>Due to small magnetic particles that move with the participant</a:t>
            </a:r>
          </a:p>
          <a:p>
            <a:r>
              <a:rPr lang="en-NL"/>
              <a:t>Environmental</a:t>
            </a:r>
          </a:p>
          <a:p>
            <a:pPr lvl="1"/>
            <a:r>
              <a:rPr lang="en-GB"/>
              <a:t>M</a:t>
            </a:r>
            <a:r>
              <a:rPr lang="en-NL"/>
              <a:t>agnetic noise from other sources, e.g., cables going into the MSR, nearby elevators, etc.</a:t>
            </a:r>
          </a:p>
          <a:p>
            <a:pPr lvl="1"/>
            <a:r>
              <a:rPr lang="en-GB"/>
              <a:t>50 or 60 Hz l</a:t>
            </a:r>
            <a:r>
              <a:rPr lang="en-NL"/>
              <a:t>ine noise</a:t>
            </a:r>
          </a:p>
          <a:p>
            <a:pPr lvl="1"/>
            <a:r>
              <a:rPr lang="en-NL"/>
              <a:t>The MSR vibrating in the residual earth magnetic field</a:t>
            </a:r>
          </a:p>
          <a:p>
            <a:pPr lvl="1"/>
            <a:endParaRPr lang="en-NL"/>
          </a:p>
          <a:p>
            <a:r>
              <a:rPr lang="en-NL"/>
              <a:t>Instrumentation</a:t>
            </a:r>
          </a:p>
          <a:p>
            <a:pPr lvl="1"/>
            <a:r>
              <a:rPr lang="nl-NL"/>
              <a:t>Non-linear transducers</a:t>
            </a:r>
          </a:p>
          <a:p>
            <a:pPr lvl="1"/>
            <a:r>
              <a:rPr lang="nl-NL"/>
              <a:t>Quantum flux (or SQUID) jumps</a:t>
            </a:r>
            <a:endParaRPr lang="en-NL"/>
          </a:p>
          <a:p>
            <a:endParaRPr lang="en-NL"/>
          </a:p>
        </p:txBody>
      </p:sp>
    </p:spTree>
    <p:extLst>
      <p:ext uri="{BB962C8B-B14F-4D97-AF65-F5344CB8AC3E}">
        <p14:creationId xmlns:p14="http://schemas.microsoft.com/office/powerpoint/2010/main" val="2345918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60695-CF73-EE48-1BCC-C0ED04D5894F}"/>
              </a:ext>
            </a:extLst>
          </p:cNvPr>
          <p:cNvSpPr>
            <a:spLocks noGrp="1"/>
          </p:cNvSpPr>
          <p:nvPr>
            <p:ph type="title"/>
          </p:nvPr>
        </p:nvSpPr>
        <p:spPr/>
        <p:txBody>
          <a:bodyPr/>
          <a:lstStyle/>
          <a:p>
            <a:r>
              <a:rPr lang="en-NL"/>
              <a:t>Noise in OPM-MEG recordings</a:t>
            </a:r>
          </a:p>
        </p:txBody>
      </p:sp>
      <p:sp>
        <p:nvSpPr>
          <p:cNvPr id="3" name="Content Placeholder 2">
            <a:extLst>
              <a:ext uri="{FF2B5EF4-FFF2-40B4-BE49-F238E27FC236}">
                <a16:creationId xmlns:a16="http://schemas.microsoft.com/office/drawing/2014/main" id="{38D7FA07-7E69-243E-24AF-7FF5B693A00A}"/>
              </a:ext>
            </a:extLst>
          </p:cNvPr>
          <p:cNvSpPr>
            <a:spLocks noGrp="1"/>
          </p:cNvSpPr>
          <p:nvPr>
            <p:ph idx="1"/>
          </p:nvPr>
        </p:nvSpPr>
        <p:spPr>
          <a:xfrm>
            <a:off x="914400" y="838200"/>
            <a:ext cx="10668000" cy="5105400"/>
          </a:xfrm>
        </p:spPr>
        <p:txBody>
          <a:bodyPr/>
          <a:lstStyle/>
          <a:p>
            <a:r>
              <a:rPr lang="en-NL"/>
              <a:t>Physiological</a:t>
            </a:r>
          </a:p>
          <a:p>
            <a:pPr lvl="1"/>
            <a:r>
              <a:rPr lang="en-NL"/>
              <a:t>Due to brain sources that are of no interest</a:t>
            </a:r>
          </a:p>
          <a:p>
            <a:pPr lvl="1"/>
            <a:r>
              <a:rPr lang="en-GB"/>
              <a:t>D</a:t>
            </a:r>
            <a:r>
              <a:rPr lang="en-NL"/>
              <a:t>ue to eye movement</a:t>
            </a:r>
          </a:p>
          <a:p>
            <a:pPr lvl="1"/>
            <a:r>
              <a:rPr lang="en-GB"/>
              <a:t>D</a:t>
            </a:r>
            <a:r>
              <a:rPr lang="en-NL"/>
              <a:t>ue to muscle activity, including the heart</a:t>
            </a:r>
          </a:p>
          <a:p>
            <a:pPr lvl="1"/>
            <a:endParaRPr lang="en-NL"/>
          </a:p>
          <a:p>
            <a:r>
              <a:rPr lang="en-NL"/>
              <a:t>Behavioral noise</a:t>
            </a:r>
          </a:p>
          <a:p>
            <a:pPr lvl="1"/>
            <a:r>
              <a:rPr lang="en-NL"/>
              <a:t>Due to small magnetic particles that move with the participant</a:t>
            </a:r>
          </a:p>
          <a:p>
            <a:r>
              <a:rPr lang="en-NL"/>
              <a:t>Environmental</a:t>
            </a:r>
          </a:p>
          <a:p>
            <a:pPr lvl="1"/>
            <a:r>
              <a:rPr lang="en-GB"/>
              <a:t>M</a:t>
            </a:r>
            <a:r>
              <a:rPr lang="en-NL"/>
              <a:t>agnetic noise from other sources, e.g., cables going into the MSR, nearby elevators, etc.</a:t>
            </a:r>
          </a:p>
          <a:p>
            <a:pPr lvl="1"/>
            <a:r>
              <a:rPr lang="en-GB"/>
              <a:t>50 or 60 Hz l</a:t>
            </a:r>
            <a:r>
              <a:rPr lang="en-NL"/>
              <a:t>ine noise</a:t>
            </a:r>
          </a:p>
          <a:p>
            <a:pPr lvl="1"/>
            <a:r>
              <a:rPr lang="en-NL"/>
              <a:t>The MSR vibrating in the residual earth magnetic field</a:t>
            </a:r>
          </a:p>
          <a:p>
            <a:pPr lvl="1"/>
            <a:r>
              <a:rPr lang="en-NL"/>
              <a:t>The OPMs moving in the residual earth magnetic field</a:t>
            </a:r>
          </a:p>
          <a:p>
            <a:r>
              <a:rPr lang="en-NL"/>
              <a:t>Instrumentation</a:t>
            </a:r>
          </a:p>
          <a:p>
            <a:pPr lvl="1"/>
            <a:r>
              <a:rPr lang="nl-NL"/>
              <a:t>Non-linear transducers </a:t>
            </a:r>
            <a:endParaRPr lang="en-NL"/>
          </a:p>
          <a:p>
            <a:pPr lvl="1"/>
            <a:r>
              <a:rPr lang="en-GB"/>
              <a:t>Large </a:t>
            </a:r>
            <a:r>
              <a:rPr lang="nl-NL"/>
              <a:t>fields, sensors unlocking</a:t>
            </a:r>
            <a:endParaRPr lang="en-NL"/>
          </a:p>
          <a:p>
            <a:endParaRPr lang="en-NL"/>
          </a:p>
          <a:p>
            <a:endParaRPr lang="en-NL"/>
          </a:p>
          <a:p>
            <a:endParaRPr lang="en-NL"/>
          </a:p>
        </p:txBody>
      </p:sp>
    </p:spTree>
    <p:extLst>
      <p:ext uri="{BB962C8B-B14F-4D97-AF65-F5344CB8AC3E}">
        <p14:creationId xmlns:p14="http://schemas.microsoft.com/office/powerpoint/2010/main" val="3548123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439FD-B5D0-3EA0-7660-04184BA38AF0}"/>
              </a:ext>
            </a:extLst>
          </p:cNvPr>
          <p:cNvSpPr>
            <a:spLocks noGrp="1"/>
          </p:cNvSpPr>
          <p:nvPr>
            <p:ph type="title"/>
          </p:nvPr>
        </p:nvSpPr>
        <p:spPr/>
        <p:txBody>
          <a:bodyPr/>
          <a:lstStyle/>
          <a:p>
            <a:r>
              <a:rPr lang="en-NL"/>
              <a:t>How is noise dealt with in t</a:t>
            </a:r>
            <a:r>
              <a:rPr lang="en-GB"/>
              <a:t>he</a:t>
            </a:r>
            <a:r>
              <a:rPr lang="en-NL"/>
              <a:t> case of EEG?</a:t>
            </a:r>
            <a:br>
              <a:rPr lang="en-NL"/>
            </a:br>
            <a:endParaRPr lang="en-NL"/>
          </a:p>
        </p:txBody>
      </p:sp>
      <p:sp>
        <p:nvSpPr>
          <p:cNvPr id="3" name="Content Placeholder 2">
            <a:extLst>
              <a:ext uri="{FF2B5EF4-FFF2-40B4-BE49-F238E27FC236}">
                <a16:creationId xmlns:a16="http://schemas.microsoft.com/office/drawing/2014/main" id="{048616DB-6F19-8D15-AE0C-2BB5622F98C7}"/>
              </a:ext>
            </a:extLst>
          </p:cNvPr>
          <p:cNvSpPr>
            <a:spLocks noGrp="1"/>
          </p:cNvSpPr>
          <p:nvPr>
            <p:ph idx="1"/>
          </p:nvPr>
        </p:nvSpPr>
        <p:spPr/>
        <p:txBody>
          <a:bodyPr/>
          <a:lstStyle/>
          <a:p>
            <a:r>
              <a:rPr lang="en-GB"/>
              <a:t>Prevent it during the recording.</a:t>
            </a:r>
          </a:p>
          <a:p>
            <a:endParaRPr lang="en-GB"/>
          </a:p>
          <a:p>
            <a:r>
              <a:rPr lang="en-GB"/>
              <a:t>S</a:t>
            </a:r>
            <a:r>
              <a:rPr lang="en-NL"/>
              <a:t>hort-lived transient bursts of noise can be </a:t>
            </a:r>
            <a:r>
              <a:rPr lang="en-NL" b="1"/>
              <a:t>rejected</a:t>
            </a:r>
            <a:r>
              <a:rPr lang="en-NL"/>
              <a:t> from further analysis. For example, in an experimental design with 100 trials, you cut the data in segments and only keep those trials in which the EEG data is good.</a:t>
            </a:r>
          </a:p>
          <a:p>
            <a:endParaRPr lang="en-NL"/>
          </a:p>
          <a:p>
            <a:r>
              <a:rPr lang="en-NL"/>
              <a:t>Artifacts that are continuously present cannot be rejected that way, as that would remove all data. Hence we </a:t>
            </a:r>
            <a:r>
              <a:rPr lang="en-NL" b="1"/>
              <a:t>remove</a:t>
            </a:r>
            <a:r>
              <a:rPr lang="en-NL"/>
              <a:t> it from the EEG data by subtraction.</a:t>
            </a:r>
          </a:p>
          <a:p>
            <a:pPr lvl="1"/>
            <a:r>
              <a:rPr lang="en-NL"/>
              <a:t>- Linear regression of ocular artifacts (Gratton et al. 1983)</a:t>
            </a:r>
          </a:p>
          <a:p>
            <a:pPr lvl="1"/>
            <a:r>
              <a:rPr lang="en-NL"/>
              <a:t>- Principal Component Analysis (PCA, </a:t>
            </a:r>
            <a:r>
              <a:rPr lang="en-GB" b="0" i="0" u="none" strike="noStrike">
                <a:solidFill>
                  <a:srgbClr val="212121"/>
                </a:solidFill>
                <a:effectLst/>
                <a:highlight>
                  <a:srgbClr val="FFFFFF"/>
                </a:highlight>
                <a:latin typeface="BlinkMacSystemFont"/>
              </a:rPr>
              <a:t>Brown et al. 1979, </a:t>
            </a:r>
            <a:r>
              <a:rPr lang="en-NL"/>
              <a:t>de Cheveigné &amp; Simon 2007)</a:t>
            </a:r>
          </a:p>
          <a:p>
            <a:pPr lvl="1"/>
            <a:r>
              <a:rPr lang="en-NL"/>
              <a:t>- Independent Component Analysis (ICA, </a:t>
            </a:r>
            <a:r>
              <a:rPr lang="en-GB" b="0" i="0" u="none" strike="noStrike">
                <a:solidFill>
                  <a:srgbClr val="212121"/>
                </a:solidFill>
                <a:effectLst/>
                <a:highlight>
                  <a:srgbClr val="FFFFFF"/>
                </a:highlight>
                <a:latin typeface="BlinkMacSystemFont"/>
              </a:rPr>
              <a:t>Makeig et al. 1997</a:t>
            </a:r>
            <a:r>
              <a:rPr lang="en-NL"/>
              <a:t>)</a:t>
            </a:r>
          </a:p>
          <a:p>
            <a:endParaRPr lang="en-NL"/>
          </a:p>
          <a:p>
            <a:endParaRPr lang="en-NL"/>
          </a:p>
        </p:txBody>
      </p:sp>
    </p:spTree>
    <p:extLst>
      <p:ext uri="{BB962C8B-B14F-4D97-AF65-F5344CB8AC3E}">
        <p14:creationId xmlns:p14="http://schemas.microsoft.com/office/powerpoint/2010/main" val="1935296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A239-6B86-BDF8-6A37-AE2E2CE7B5FF}"/>
              </a:ext>
            </a:extLst>
          </p:cNvPr>
          <p:cNvSpPr>
            <a:spLocks noGrp="1"/>
          </p:cNvSpPr>
          <p:nvPr>
            <p:ph type="title"/>
          </p:nvPr>
        </p:nvSpPr>
        <p:spPr>
          <a:xfrm>
            <a:off x="203200" y="0"/>
            <a:ext cx="11785600" cy="838200"/>
          </a:xfrm>
        </p:spPr>
        <p:txBody>
          <a:bodyPr/>
          <a:lstStyle/>
          <a:p>
            <a:r>
              <a:rPr lang="en-NL"/>
              <a:t>How is noise dealt with in t</a:t>
            </a:r>
            <a:r>
              <a:rPr lang="en-GB"/>
              <a:t>he</a:t>
            </a:r>
            <a:r>
              <a:rPr lang="en-NL"/>
              <a:t> case of EEG? -&gt; Preventing noise</a:t>
            </a:r>
            <a:br>
              <a:rPr lang="en-NL"/>
            </a:br>
            <a:endParaRPr lang="en-NL"/>
          </a:p>
        </p:txBody>
      </p:sp>
      <p:sp>
        <p:nvSpPr>
          <p:cNvPr id="3" name="Content Placeholder 2">
            <a:extLst>
              <a:ext uri="{FF2B5EF4-FFF2-40B4-BE49-F238E27FC236}">
                <a16:creationId xmlns:a16="http://schemas.microsoft.com/office/drawing/2014/main" id="{2BD0E760-E2E4-0C21-DF5A-C60DB13DDF7D}"/>
              </a:ext>
            </a:extLst>
          </p:cNvPr>
          <p:cNvSpPr>
            <a:spLocks noGrp="1"/>
          </p:cNvSpPr>
          <p:nvPr>
            <p:ph idx="1"/>
          </p:nvPr>
        </p:nvSpPr>
        <p:spPr>
          <a:xfrm>
            <a:off x="914400" y="1143000"/>
            <a:ext cx="10668000" cy="4800600"/>
          </a:xfrm>
        </p:spPr>
        <p:txBody>
          <a:bodyPr/>
          <a:lstStyle/>
          <a:p>
            <a:r>
              <a:rPr lang="en-NL"/>
              <a:t>EEG electrode material (Ag/AgCl) and matching gel as electrolyte.</a:t>
            </a:r>
          </a:p>
          <a:p>
            <a:r>
              <a:rPr lang="en-NL"/>
              <a:t>EEG amplifier design, including a REF and GND electrode, or a DRL and CMS.</a:t>
            </a:r>
          </a:p>
          <a:p>
            <a:r>
              <a:rPr lang="en-NL"/>
              <a:t>Placement of the reference and ground electrodes (on the head, not on the torso).</a:t>
            </a:r>
          </a:p>
          <a:p>
            <a:r>
              <a:rPr lang="nl-NL"/>
              <a:t>S</a:t>
            </a:r>
            <a:r>
              <a:rPr lang="en-NL"/>
              <a:t>kin preparation to stablize and reduce the impedance.</a:t>
            </a:r>
          </a:p>
          <a:p>
            <a:r>
              <a:rPr lang="en-NL"/>
              <a:t>Short cables.</a:t>
            </a:r>
          </a:p>
          <a:p>
            <a:r>
              <a:rPr lang="en-NL"/>
              <a:t>Active electrodes.</a:t>
            </a:r>
          </a:p>
          <a:p>
            <a:endParaRPr lang="en-NL"/>
          </a:p>
          <a:p>
            <a:r>
              <a:rPr lang="en-NL"/>
              <a:t>Making the whole EEG lab into a Faraday cage; this is also useful for acoustic shielding, so that your participant does not get distracted.</a:t>
            </a:r>
          </a:p>
          <a:p>
            <a:r>
              <a:rPr lang="en-NL"/>
              <a:t>Smart choice of lighting: no fluorescent tubes, rather LEDs or tungsten.</a:t>
            </a:r>
          </a:p>
          <a:p>
            <a:endParaRPr lang="en-NL"/>
          </a:p>
          <a:p>
            <a:r>
              <a:rPr lang="en-NL"/>
              <a:t>Good instructions to the participant.</a:t>
            </a:r>
          </a:p>
        </p:txBody>
      </p:sp>
    </p:spTree>
    <p:extLst>
      <p:ext uri="{BB962C8B-B14F-4D97-AF65-F5344CB8AC3E}">
        <p14:creationId xmlns:p14="http://schemas.microsoft.com/office/powerpoint/2010/main" val="1486166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3E8F-E7BE-9E30-A543-5CAD27212920}"/>
              </a:ext>
            </a:extLst>
          </p:cNvPr>
          <p:cNvSpPr>
            <a:spLocks noGrp="1"/>
          </p:cNvSpPr>
          <p:nvPr>
            <p:ph type="title"/>
          </p:nvPr>
        </p:nvSpPr>
        <p:spPr/>
        <p:txBody>
          <a:bodyPr/>
          <a:lstStyle/>
          <a:p>
            <a:r>
              <a:rPr lang="en-NL"/>
              <a:t>How is noise dealt with in t</a:t>
            </a:r>
            <a:r>
              <a:rPr lang="en-GB"/>
              <a:t>he</a:t>
            </a:r>
            <a:r>
              <a:rPr lang="en-NL"/>
              <a:t> case of EEG? -&gt; Offline data cleaning </a:t>
            </a:r>
            <a:br>
              <a:rPr lang="en-NL"/>
            </a:br>
            <a:r>
              <a:rPr lang="en-NL"/>
              <a:t/>
            </a:r>
            <a:br>
              <a:rPr lang="en-NL"/>
            </a:br>
            <a:endParaRPr lang="en-NL"/>
          </a:p>
        </p:txBody>
      </p:sp>
      <p:sp>
        <p:nvSpPr>
          <p:cNvPr id="10" name="Rectangle 9">
            <a:extLst>
              <a:ext uri="{FF2B5EF4-FFF2-40B4-BE49-F238E27FC236}">
                <a16:creationId xmlns:a16="http://schemas.microsoft.com/office/drawing/2014/main" id="{605A9007-D498-0B06-0A03-0EAB81874A11}"/>
              </a:ext>
            </a:extLst>
          </p:cNvPr>
          <p:cNvSpPr/>
          <p:nvPr/>
        </p:nvSpPr>
        <p:spPr bwMode="auto">
          <a:xfrm>
            <a:off x="2596851" y="4083191"/>
            <a:ext cx="7303097" cy="2658979"/>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L"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 name="Content Placeholder 2">
            <a:extLst>
              <a:ext uri="{FF2B5EF4-FFF2-40B4-BE49-F238E27FC236}">
                <a16:creationId xmlns:a16="http://schemas.microsoft.com/office/drawing/2014/main" id="{877325DE-07A6-C970-FD10-FC0C7880385C}"/>
              </a:ext>
            </a:extLst>
          </p:cNvPr>
          <p:cNvSpPr>
            <a:spLocks noGrp="1"/>
          </p:cNvSpPr>
          <p:nvPr>
            <p:ph idx="1"/>
          </p:nvPr>
        </p:nvSpPr>
        <p:spPr/>
        <p:txBody>
          <a:bodyPr/>
          <a:lstStyle/>
          <a:p>
            <a:r>
              <a:rPr lang="en-NL"/>
              <a:t>Common to both ocular regression, PCA, and ICA is the concept of </a:t>
            </a:r>
            <a:r>
              <a:rPr lang="en-NL" i="1"/>
              <a:t>spatiotemporal mixing </a:t>
            </a:r>
            <a:r>
              <a:rPr lang="en-NL"/>
              <a:t>of the brain signals of interest with noise sources.</a:t>
            </a:r>
          </a:p>
          <a:p>
            <a:r>
              <a:rPr lang="en-NL"/>
              <a:t>Noise sources are assumed to be stationary, so their topopgraphy remains the same, only their amplitude varies (and can be zero when no artifact is present).</a:t>
            </a:r>
          </a:p>
          <a:p>
            <a:r>
              <a:rPr lang="en-NL"/>
              <a:t>Except for electrode movements relative to the scalp (Nordin et al. 2018), the EEG signal and many noise signals don’t change with (small) head movements. </a:t>
            </a:r>
          </a:p>
          <a:p>
            <a:endParaRPr lang="en-NL"/>
          </a:p>
          <a:p>
            <a:endParaRPr lang="en-NL"/>
          </a:p>
        </p:txBody>
      </p:sp>
      <p:sp>
        <p:nvSpPr>
          <p:cNvPr id="6" name="TextBox 4">
            <a:extLst>
              <a:ext uri="{FF2B5EF4-FFF2-40B4-BE49-F238E27FC236}">
                <a16:creationId xmlns:a16="http://schemas.microsoft.com/office/drawing/2014/main" id="{50054476-0FAF-5647-432B-9493B4B9E136}"/>
              </a:ext>
            </a:extLst>
          </p:cNvPr>
          <p:cNvSpPr txBox="1">
            <a:spLocks noChangeArrowheads="1"/>
          </p:cNvSpPr>
          <p:nvPr/>
        </p:nvSpPr>
        <p:spPr bwMode="auto">
          <a:xfrm>
            <a:off x="3703008" y="4218062"/>
            <a:ext cx="5105400" cy="830997"/>
          </a:xfrm>
          <a:prstGeom prst="rect">
            <a:avLst/>
          </a:prstGeom>
          <a:noFill/>
          <a:ln w="9525">
            <a:noFill/>
            <a:miter lim="800000"/>
            <a:headEnd/>
            <a:tailEnd/>
          </a:ln>
        </p:spPr>
        <p:txBody>
          <a:bodyPr>
            <a:spAutoFit/>
          </a:bodyPr>
          <a:lstStyle/>
          <a:p>
            <a:pPr defTabSz="457200" fontAlgn="auto">
              <a:spcBef>
                <a:spcPts val="0"/>
              </a:spcBef>
              <a:spcAft>
                <a:spcPts val="0"/>
              </a:spcAft>
            </a:pPr>
            <a:r>
              <a:rPr lang="en-US" sz="2400">
                <a:solidFill>
                  <a:prstClr val="black"/>
                </a:solidFill>
                <a:latin typeface="Calibri"/>
                <a:ea typeface="+mn-ea"/>
              </a:rPr>
              <a:t>Y = G X  </a:t>
            </a:r>
            <a:br>
              <a:rPr lang="en-US" sz="2400">
                <a:solidFill>
                  <a:prstClr val="black"/>
                </a:solidFill>
                <a:latin typeface="Calibri"/>
                <a:ea typeface="+mn-ea"/>
              </a:rPr>
            </a:br>
            <a:r>
              <a:rPr lang="en-US" sz="2400">
                <a:solidFill>
                  <a:prstClr val="black"/>
                </a:solidFill>
                <a:latin typeface="Calibri"/>
                <a:ea typeface="+mn-ea"/>
              </a:rPr>
              <a:t>   = G</a:t>
            </a:r>
            <a:r>
              <a:rPr lang="en-US" sz="2400" baseline="-25000">
                <a:solidFill>
                  <a:prstClr val="black"/>
                </a:solidFill>
                <a:latin typeface="Calibri"/>
                <a:ea typeface="+mn-ea"/>
              </a:rPr>
              <a:t>1</a:t>
            </a:r>
            <a:r>
              <a:rPr lang="en-US" sz="2400">
                <a:solidFill>
                  <a:prstClr val="black"/>
                </a:solidFill>
                <a:latin typeface="Calibri"/>
                <a:ea typeface="+mn-ea"/>
              </a:rPr>
              <a:t>X</a:t>
            </a:r>
            <a:r>
              <a:rPr lang="en-US" sz="2400" baseline="-25000">
                <a:solidFill>
                  <a:prstClr val="black"/>
                </a:solidFill>
                <a:latin typeface="Calibri"/>
                <a:ea typeface="+mn-ea"/>
              </a:rPr>
              <a:t>1</a:t>
            </a:r>
            <a:r>
              <a:rPr lang="en-US" sz="2400">
                <a:solidFill>
                  <a:prstClr val="black"/>
                </a:solidFill>
                <a:latin typeface="Calibri"/>
                <a:ea typeface="+mn-ea"/>
              </a:rPr>
              <a:t> + G</a:t>
            </a:r>
            <a:r>
              <a:rPr lang="en-US" sz="2400" baseline="-25000">
                <a:solidFill>
                  <a:prstClr val="black"/>
                </a:solidFill>
                <a:latin typeface="Calibri"/>
                <a:ea typeface="+mn-ea"/>
              </a:rPr>
              <a:t>2</a:t>
            </a:r>
            <a:r>
              <a:rPr lang="en-US" sz="2400">
                <a:solidFill>
                  <a:prstClr val="black"/>
                </a:solidFill>
                <a:latin typeface="Calibri"/>
                <a:ea typeface="+mn-ea"/>
              </a:rPr>
              <a:t>X</a:t>
            </a:r>
            <a:r>
              <a:rPr lang="en-US" sz="2400" baseline="-25000">
                <a:solidFill>
                  <a:prstClr val="black"/>
                </a:solidFill>
                <a:latin typeface="Calibri"/>
                <a:ea typeface="+mn-ea"/>
              </a:rPr>
              <a:t>2</a:t>
            </a:r>
            <a:r>
              <a:rPr lang="en-US" sz="2400">
                <a:solidFill>
                  <a:prstClr val="black"/>
                </a:solidFill>
                <a:latin typeface="Calibri"/>
                <a:ea typeface="+mn-ea"/>
              </a:rPr>
              <a:t> + G</a:t>
            </a:r>
            <a:r>
              <a:rPr lang="en-US" sz="2400" baseline="-25000">
                <a:solidFill>
                  <a:prstClr val="black"/>
                </a:solidFill>
                <a:latin typeface="Calibri"/>
                <a:ea typeface="+mn-ea"/>
              </a:rPr>
              <a:t>3</a:t>
            </a:r>
            <a:r>
              <a:rPr lang="en-US" sz="2400">
                <a:solidFill>
                  <a:prstClr val="black"/>
                </a:solidFill>
                <a:latin typeface="Calibri"/>
                <a:ea typeface="+mn-ea"/>
              </a:rPr>
              <a:t>X</a:t>
            </a:r>
            <a:r>
              <a:rPr lang="en-US" sz="2400" baseline="-25000">
                <a:solidFill>
                  <a:prstClr val="black"/>
                </a:solidFill>
                <a:latin typeface="Calibri"/>
                <a:ea typeface="+mn-ea"/>
              </a:rPr>
              <a:t>3</a:t>
            </a:r>
            <a:r>
              <a:rPr lang="en-US" sz="2400">
                <a:solidFill>
                  <a:prstClr val="black"/>
                </a:solidFill>
                <a:latin typeface="Calibri"/>
                <a:ea typeface="+mn-ea"/>
              </a:rPr>
              <a:t> + ... + G</a:t>
            </a:r>
            <a:r>
              <a:rPr lang="en-US" sz="2400" baseline="-25000">
                <a:solidFill>
                  <a:prstClr val="black"/>
                </a:solidFill>
                <a:latin typeface="Calibri"/>
                <a:ea typeface="+mn-ea"/>
              </a:rPr>
              <a:t>n</a:t>
            </a:r>
            <a:r>
              <a:rPr lang="en-US" sz="2400">
                <a:solidFill>
                  <a:prstClr val="black"/>
                </a:solidFill>
                <a:latin typeface="Calibri"/>
                <a:ea typeface="+mn-ea"/>
              </a:rPr>
              <a:t>X</a:t>
            </a:r>
            <a:r>
              <a:rPr lang="en-US" sz="2400" baseline="-25000">
                <a:solidFill>
                  <a:prstClr val="black"/>
                </a:solidFill>
                <a:latin typeface="Calibri"/>
                <a:ea typeface="+mn-ea"/>
              </a:rPr>
              <a:t>n </a:t>
            </a:r>
            <a:endParaRPr lang="en-US" sz="2400">
              <a:solidFill>
                <a:prstClr val="black"/>
              </a:solidFill>
              <a:latin typeface="Calibri"/>
              <a:ea typeface="+mn-ea"/>
            </a:endParaRPr>
          </a:p>
        </p:txBody>
      </p:sp>
      <p:sp>
        <p:nvSpPr>
          <p:cNvPr id="7" name="Rectangle 6">
            <a:extLst>
              <a:ext uri="{FF2B5EF4-FFF2-40B4-BE49-F238E27FC236}">
                <a16:creationId xmlns:a16="http://schemas.microsoft.com/office/drawing/2014/main" id="{C10CAAC8-63A3-725D-8042-01B74CDFCBB5}"/>
              </a:ext>
            </a:extLst>
          </p:cNvPr>
          <p:cNvSpPr/>
          <p:nvPr/>
        </p:nvSpPr>
        <p:spPr>
          <a:xfrm>
            <a:off x="3209260" y="5191746"/>
            <a:ext cx="6092896" cy="461665"/>
          </a:xfrm>
          <a:prstGeom prst="rect">
            <a:avLst/>
          </a:prstGeom>
        </p:spPr>
        <p:txBody>
          <a:bodyPr wrap="none">
            <a:spAutoFit/>
          </a:bodyPr>
          <a:lstStyle/>
          <a:p>
            <a:pPr defTabSz="457200" fontAlgn="auto">
              <a:spcBef>
                <a:spcPts val="0"/>
              </a:spcBef>
              <a:spcAft>
                <a:spcPts val="0"/>
              </a:spcAft>
            </a:pPr>
            <a:r>
              <a:rPr lang="en-US" sz="2400" i="1">
                <a:solidFill>
                  <a:prstClr val="black"/>
                </a:solidFill>
                <a:latin typeface="Calibri"/>
                <a:ea typeface="+mn-ea"/>
              </a:rPr>
              <a:t>n typically the same as the number of channels</a:t>
            </a:r>
          </a:p>
        </p:txBody>
      </p:sp>
      <p:sp>
        <p:nvSpPr>
          <p:cNvPr id="9" name="Rectangle 8">
            <a:extLst>
              <a:ext uri="{FF2B5EF4-FFF2-40B4-BE49-F238E27FC236}">
                <a16:creationId xmlns:a16="http://schemas.microsoft.com/office/drawing/2014/main" id="{44E8EE26-9780-A03E-07AB-C329AFD7349A}"/>
              </a:ext>
            </a:extLst>
          </p:cNvPr>
          <p:cNvSpPr/>
          <p:nvPr/>
        </p:nvSpPr>
        <p:spPr>
          <a:xfrm>
            <a:off x="2661632" y="5810434"/>
            <a:ext cx="7188153" cy="830997"/>
          </a:xfrm>
          <a:prstGeom prst="rect">
            <a:avLst/>
          </a:prstGeom>
        </p:spPr>
        <p:txBody>
          <a:bodyPr wrap="square">
            <a:spAutoFit/>
          </a:bodyPr>
          <a:lstStyle/>
          <a:p>
            <a:pPr defTabSz="457200" fontAlgn="auto">
              <a:spcBef>
                <a:spcPts val="0"/>
              </a:spcBef>
              <a:spcAft>
                <a:spcPts val="0"/>
              </a:spcAft>
            </a:pPr>
            <a:r>
              <a:rPr lang="en-US" sz="2400" i="1">
                <a:solidFill>
                  <a:prstClr val="black"/>
                </a:solidFill>
                <a:latin typeface="Calibri"/>
                <a:ea typeface="+mn-ea"/>
              </a:rPr>
              <a:t>The signal Y includes brain, but also line-noise, EOG, ECG and all other noise that is visible on all EEG channels</a:t>
            </a:r>
          </a:p>
        </p:txBody>
      </p:sp>
    </p:spTree>
    <p:extLst>
      <p:ext uri="{BB962C8B-B14F-4D97-AF65-F5344CB8AC3E}">
        <p14:creationId xmlns:p14="http://schemas.microsoft.com/office/powerpoint/2010/main" val="1819833692"/>
      </p:ext>
    </p:extLst>
  </p:cSld>
  <p:clrMapOvr>
    <a:masterClrMapping/>
  </p:clrMapOvr>
</p:sld>
</file>

<file path=ppt/theme/theme1.xml><?xml version="1.0" encoding="utf-8"?>
<a:theme xmlns:a="http://schemas.openxmlformats.org/drawingml/2006/main" name="Donders+NatMEG 2024">
  <a:themeElements>
    <a:clrScheme name="Custom 2">
      <a:dk1>
        <a:srgbClr val="000000"/>
      </a:dk1>
      <a:lt1>
        <a:srgbClr val="FFFFFF"/>
      </a:lt1>
      <a:dk2>
        <a:srgbClr val="000000"/>
      </a:dk2>
      <a:lt2>
        <a:srgbClr val="E7E5E5"/>
      </a:lt2>
      <a:accent1>
        <a:srgbClr val="4471C4"/>
      </a:accent1>
      <a:accent2>
        <a:srgbClr val="ED7D30"/>
      </a:accent2>
      <a:accent3>
        <a:srgbClr val="A5A5A5"/>
      </a:accent3>
      <a:accent4>
        <a:srgbClr val="FEBF01"/>
      </a:accent4>
      <a:accent5>
        <a:srgbClr val="5A9BD4"/>
      </a:accent5>
      <a:accent6>
        <a:srgbClr val="6FAD46"/>
      </a:accent6>
      <a:hlink>
        <a:srgbClr val="0463C1"/>
      </a:hlink>
      <a:folHlink>
        <a:srgbClr val="94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onders+NatMEG 2024" id="{A2C46757-AB14-0C48-A55A-A727561CEF4D}" vid="{81569730-7308-034B-869E-9436EECB8A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Donders+NatMEG 2024</Template>
  <TotalTime>48</TotalTime>
  <Words>2867</Words>
  <Application>Microsoft Office PowerPoint</Application>
  <PresentationFormat>Widescreen</PresentationFormat>
  <Paragraphs>285</Paragraphs>
  <Slides>39</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ＭＳ Ｐゴシック</vt:lpstr>
      <vt:lpstr>Arial</vt:lpstr>
      <vt:lpstr>BlinkMacSystemFont</vt:lpstr>
      <vt:lpstr>Calibri</vt:lpstr>
      <vt:lpstr>Consolas</vt:lpstr>
      <vt:lpstr>nimbus-sans</vt:lpstr>
      <vt:lpstr>Times New Roman</vt:lpstr>
      <vt:lpstr>Verdana</vt:lpstr>
      <vt:lpstr>Wingdings</vt:lpstr>
      <vt:lpstr>ヒラギノ角ゴ Pro W3</vt:lpstr>
      <vt:lpstr>Donders+NatMEG 2024</vt:lpstr>
      <vt:lpstr>How to set up your OPM-MEG experiment for success  and what to consider when analyzing OPM data</vt:lpstr>
      <vt:lpstr>Outline of this talk</vt:lpstr>
      <vt:lpstr>Advantages of OPMs over SQUIDs</vt:lpstr>
      <vt:lpstr>Noise in EEG recordings</vt:lpstr>
      <vt:lpstr>Noise in SQUID-MEG recordings</vt:lpstr>
      <vt:lpstr>Noise in OPM-MEG recordings</vt:lpstr>
      <vt:lpstr>How is noise dealt with in the case of EEG? </vt:lpstr>
      <vt:lpstr>How is noise dealt with in the case of EEG? -&gt; Preventing noise </vt:lpstr>
      <vt:lpstr>How is noise dealt with in the case of EEG? -&gt; Offline data cleaning   </vt:lpstr>
      <vt:lpstr>How is noise dealt with in the case of MEG? -&gt; Preventing noise</vt:lpstr>
      <vt:lpstr>Magnetically shielded room (MSR)</vt:lpstr>
      <vt:lpstr>Magnetically shielded room (MSR)</vt:lpstr>
      <vt:lpstr>Shielding - active</vt:lpstr>
      <vt:lpstr>Smart sensor design - Magnetometer</vt:lpstr>
      <vt:lpstr>Smart sensor design - Axial gradometer</vt:lpstr>
      <vt:lpstr>Smart sensor design - Planar gradiometer</vt:lpstr>
      <vt:lpstr>Reference sensors and Synthetic gradiometers</vt:lpstr>
      <vt:lpstr>What is the challenge with reference sensors?</vt:lpstr>
      <vt:lpstr>What is the challenge with head movements while wearing OPMs?</vt:lpstr>
      <vt:lpstr>How to deal with head movements and OPMs?</vt:lpstr>
      <vt:lpstr>Simple Helmholtz-style coils inside the Donders magnetically shielded room</vt:lpstr>
      <vt:lpstr>More compact design of nulling coils</vt:lpstr>
      <vt:lpstr>Planar nulling coils </vt:lpstr>
      <vt:lpstr>Matrix coils</vt:lpstr>
      <vt:lpstr>Residual gradient – seen from front after 1st order homogenous field correction (HFC)</vt:lpstr>
      <vt:lpstr>Residual gradient – seen from left after 1st order homogenous field correction (HFC)</vt:lpstr>
      <vt:lpstr>Residual gradient – seen from top after 1st order homogenous field correction (HFC)</vt:lpstr>
      <vt:lpstr>How is noise dealt with in the case of MEG? -&gt; Offline data cleaning </vt:lpstr>
      <vt:lpstr>How is noise dealt with in the case of MEG? -&gt; Beamforming</vt:lpstr>
      <vt:lpstr>How to deal with head movements and OPMs?</vt:lpstr>
      <vt:lpstr>Coregistration of SQUID-MEG</vt:lpstr>
      <vt:lpstr>Coregistration of OPM-MEG</vt:lpstr>
      <vt:lpstr>OPM data formats</vt:lpstr>
      <vt:lpstr>Brain Imaging Data Structure (BIDS)</vt:lpstr>
      <vt:lpstr>BIDS for MRI, PET, EEG, iEEG, and also MEG, …  </vt:lpstr>
      <vt:lpstr>OPM data and BIDS</vt:lpstr>
      <vt:lpstr>OPM-MEG processing</vt:lpstr>
      <vt:lpstr>OPM-MEG processing is different to SQUID-MEG in some regards</vt:lpstr>
      <vt:lpstr>OPM-MEG processing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Open Science to accelerate advancements in auditory EEG signal processing.</dc:title>
  <dc:creator>Robert Oostenveld</dc:creator>
  <cp:lastModifiedBy>LOFTadmin</cp:lastModifiedBy>
  <cp:revision>4</cp:revision>
  <cp:lastPrinted>2020-10-12T08:59:21Z</cp:lastPrinted>
  <dcterms:created xsi:type="dcterms:W3CDTF">2018-05-21T06:08:57Z</dcterms:created>
  <dcterms:modified xsi:type="dcterms:W3CDTF">2024-08-30T11:06:41Z</dcterms:modified>
</cp:coreProperties>
</file>