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 id="2147483690" r:id="rId5"/>
    <p:sldMasterId id="2147483703" r:id="rId6"/>
  </p:sldMasterIdLst>
  <p:notesMasterIdLst>
    <p:notesMasterId r:id="rId43"/>
  </p:notesMasterIdLst>
  <p:sldIdLst>
    <p:sldId id="256" r:id="rId7"/>
    <p:sldId id="1906" r:id="rId8"/>
    <p:sldId id="261" r:id="rId9"/>
    <p:sldId id="579" r:id="rId10"/>
    <p:sldId id="1907" r:id="rId11"/>
    <p:sldId id="1912" r:id="rId12"/>
    <p:sldId id="583" r:id="rId13"/>
    <p:sldId id="584" r:id="rId14"/>
    <p:sldId id="1914" r:id="rId15"/>
    <p:sldId id="1916" r:id="rId16"/>
    <p:sldId id="609" r:id="rId17"/>
    <p:sldId id="1926" r:id="rId18"/>
    <p:sldId id="586" r:id="rId19"/>
    <p:sldId id="346" r:id="rId20"/>
    <p:sldId id="790" r:id="rId21"/>
    <p:sldId id="1919" r:id="rId22"/>
    <p:sldId id="277" r:id="rId23"/>
    <p:sldId id="1924" r:id="rId24"/>
    <p:sldId id="1920" r:id="rId25"/>
    <p:sldId id="1921" r:id="rId26"/>
    <p:sldId id="324" r:id="rId27"/>
    <p:sldId id="327" r:id="rId28"/>
    <p:sldId id="804" r:id="rId29"/>
    <p:sldId id="1929" r:id="rId30"/>
    <p:sldId id="1928" r:id="rId31"/>
    <p:sldId id="1930" r:id="rId32"/>
    <p:sldId id="1923" r:id="rId33"/>
    <p:sldId id="1917" r:id="rId34"/>
    <p:sldId id="288" r:id="rId35"/>
    <p:sldId id="289" r:id="rId36"/>
    <p:sldId id="1913" r:id="rId37"/>
    <p:sldId id="326" r:id="rId38"/>
    <p:sldId id="329" r:id="rId39"/>
    <p:sldId id="330" r:id="rId40"/>
    <p:sldId id="1922" r:id="rId41"/>
    <p:sldId id="1925"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8E74"/>
    <a:srgbClr val="00ACD9"/>
    <a:srgbClr val="CCCDD2"/>
    <a:srgbClr val="E7E8EA"/>
    <a:srgbClr val="0040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6" autoAdjust="0"/>
    <p:restoredTop sz="96807" autoAdjust="0"/>
  </p:normalViewPr>
  <p:slideViewPr>
    <p:cSldViewPr snapToGrid="0" snapToObjects="1">
      <p:cViewPr>
        <p:scale>
          <a:sx n="63" d="100"/>
          <a:sy n="63" d="100"/>
        </p:scale>
        <p:origin x="612"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5" Type="http://schemas.openxmlformats.org/officeDocument/2006/relationships/image" Target="../media/image23.wmf"/><Relationship Id="rId4"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image" Target="../media/image7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C89B6-0167-0549-A9D3-815C20C90D38}" type="datetimeFigureOut">
              <a:rPr lang="en-US" smtClean="0"/>
              <a:t>8/24/2024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430F75-B5EC-044F-A636-30352D0A1350}" type="slidenum">
              <a:rPr lang="en-US" smtClean="0"/>
              <a:t>‹#›</a:t>
            </a:fld>
            <a:endParaRPr lang="en-US"/>
          </a:p>
        </p:txBody>
      </p:sp>
    </p:spTree>
    <p:extLst>
      <p:ext uri="{BB962C8B-B14F-4D97-AF65-F5344CB8AC3E}">
        <p14:creationId xmlns:p14="http://schemas.microsoft.com/office/powerpoint/2010/main" val="160283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430F75-B5EC-044F-A636-30352D0A1350}" type="slidenum">
              <a:rPr lang="en-US" smtClean="0"/>
              <a:t>1</a:t>
            </a:fld>
            <a:endParaRPr lang="en-US"/>
          </a:p>
        </p:txBody>
      </p:sp>
    </p:spTree>
    <p:extLst>
      <p:ext uri="{BB962C8B-B14F-4D97-AF65-F5344CB8AC3E}">
        <p14:creationId xmlns:p14="http://schemas.microsoft.com/office/powerpoint/2010/main" val="944728210"/>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w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NM White 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1" y="1228439"/>
            <a:ext cx="12192000" cy="1690255"/>
          </a:xfrm>
          <a:prstGeom prst="rect">
            <a:avLst/>
          </a:prstGeom>
          <a:solidFill>
            <a:schemeClr val="tx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30"/>
          <p:cNvPicPr>
            <a:picLocks noChangeAspect="1"/>
          </p:cNvPicPr>
          <p:nvPr userDrawn="1"/>
        </p:nvPicPr>
        <p:blipFill rotWithShape="1">
          <a:blip r:embed="rId2" cstate="email">
            <a:alphaModFix amt="34000"/>
            <a:extLst>
              <a:ext uri="{28A0092B-C50C-407E-A947-70E740481C1C}">
                <a14:useLocalDpi xmlns:a14="http://schemas.microsoft.com/office/drawing/2010/main"/>
              </a:ext>
            </a:extLst>
          </a:blip>
          <a:srcRect/>
          <a:stretch/>
        </p:blipFill>
        <p:spPr>
          <a:xfrm>
            <a:off x="7565572" y="2915624"/>
            <a:ext cx="4626429" cy="4782754"/>
          </a:xfrm>
          <a:prstGeom prst="rect">
            <a:avLst/>
          </a:prstGeom>
        </p:spPr>
      </p:pic>
      <p:sp>
        <p:nvSpPr>
          <p:cNvPr id="11" name="Rectangle 10"/>
          <p:cNvSpPr/>
          <p:nvPr userDrawn="1"/>
        </p:nvSpPr>
        <p:spPr>
          <a:xfrm>
            <a:off x="7565572" y="0"/>
            <a:ext cx="2623459" cy="6858000"/>
          </a:xfrm>
          <a:prstGeom prst="rect">
            <a:avLst/>
          </a:prstGeom>
          <a:solidFill>
            <a:srgbClr val="00ACD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ctrTitle" hasCustomPrompt="1"/>
          </p:nvPr>
        </p:nvSpPr>
        <p:spPr>
          <a:xfrm>
            <a:off x="687681" y="1228439"/>
            <a:ext cx="6190211" cy="1690255"/>
          </a:xfrm>
        </p:spPr>
        <p:txBody>
          <a:bodyPr anchor="ctr">
            <a:normAutofit/>
          </a:bodyPr>
          <a:lstStyle>
            <a:lvl1pPr algn="l">
              <a:lnSpc>
                <a:spcPts val="3700"/>
              </a:lnSpc>
              <a:defRPr sz="3600" spc="31" baseline="0">
                <a:solidFill>
                  <a:schemeClr val="bg1"/>
                </a:solidFill>
              </a:defRPr>
            </a:lvl1pPr>
          </a:lstStyle>
          <a:p>
            <a:r>
              <a:rPr lang="en-US" dirty="0"/>
              <a:t>CLICK TO EDIT MASTER TITLE STYLE</a:t>
            </a:r>
          </a:p>
        </p:txBody>
      </p:sp>
      <p:sp>
        <p:nvSpPr>
          <p:cNvPr id="14" name="Subtitle 2"/>
          <p:cNvSpPr>
            <a:spLocks noGrp="1"/>
          </p:cNvSpPr>
          <p:nvPr>
            <p:ph type="subTitle" idx="1" hasCustomPrompt="1"/>
          </p:nvPr>
        </p:nvSpPr>
        <p:spPr>
          <a:xfrm>
            <a:off x="700412" y="5306898"/>
            <a:ext cx="6261331" cy="353125"/>
          </a:xfrm>
        </p:spPr>
        <p:txBody>
          <a:bodyPr lIns="91440" rIns="91440">
            <a:normAutofit/>
          </a:bodyPr>
          <a:lstStyle>
            <a:lvl1pPr marL="0" indent="0" algn="l">
              <a:buNone/>
              <a:defRPr sz="1800" cap="none" spc="200" baseline="0">
                <a:solidFill>
                  <a:schemeClr val="tx1"/>
                </a:solidFill>
                <a:latin typeface="Gill Sans MT" panose="020B0502020104020203" pitchFamily="34" charset="0"/>
                <a:ea typeface="Gill Sans MT" panose="020B0502020104020203" pitchFamily="34" charset="0"/>
                <a:cs typeface="Gill Sans MT" panose="020B0502020104020203"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15" name="Date Placeholder 3"/>
          <p:cNvSpPr>
            <a:spLocks noGrp="1"/>
          </p:cNvSpPr>
          <p:nvPr>
            <p:ph type="dt" sz="half" idx="10"/>
          </p:nvPr>
        </p:nvSpPr>
        <p:spPr>
          <a:xfrm>
            <a:off x="64951" y="6459789"/>
            <a:ext cx="724296" cy="365125"/>
          </a:xfrm>
        </p:spPr>
        <p:txBody>
          <a:bodyPr/>
          <a:lstStyle>
            <a:lvl1pPr>
              <a:defRPr>
                <a:solidFill>
                  <a:schemeClr val="bg1">
                    <a:lumMod val="50000"/>
                  </a:schemeClr>
                </a:solidFill>
              </a:defRPr>
            </a:lvl1pPr>
          </a:lstStyle>
          <a:p>
            <a:fld id="{84A6BEF6-8B5D-3A41-931E-E68E91FD74C0}" type="datetime1">
              <a:rPr lang="en-US" smtClean="0"/>
              <a:t>8/24/2024</a:t>
            </a:fld>
            <a:endParaRPr lang="en-US" dirty="0"/>
          </a:p>
        </p:txBody>
      </p:sp>
      <p:sp>
        <p:nvSpPr>
          <p:cNvPr id="16" name="Footer Placeholder 4"/>
          <p:cNvSpPr>
            <a:spLocks noGrp="1"/>
          </p:cNvSpPr>
          <p:nvPr>
            <p:ph type="ftr" sz="quarter" idx="11"/>
          </p:nvPr>
        </p:nvSpPr>
        <p:spPr>
          <a:xfrm>
            <a:off x="7565572" y="6459789"/>
            <a:ext cx="2623459" cy="365125"/>
          </a:xfrm>
        </p:spPr>
        <p:txBody>
          <a:bodyPr/>
          <a:lstStyle/>
          <a:p>
            <a:endParaRPr lang="en-US" dirty="0"/>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87835" y="292142"/>
            <a:ext cx="1834523" cy="706611"/>
          </a:xfrm>
          <a:prstGeom prst="rect">
            <a:avLst/>
          </a:prstGeom>
        </p:spPr>
      </p:pic>
      <p:sp>
        <p:nvSpPr>
          <p:cNvPr id="19" name="Rectangle 18"/>
          <p:cNvSpPr/>
          <p:nvPr userDrawn="1"/>
        </p:nvSpPr>
        <p:spPr>
          <a:xfrm>
            <a:off x="1" y="1228439"/>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0" name="Picture 29"/>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789245" y="5673785"/>
            <a:ext cx="9399784" cy="36576"/>
          </a:xfrm>
          <a:prstGeom prst="rect">
            <a:avLst/>
          </a:prstGeom>
        </p:spPr>
      </p:pic>
      <p:pic>
        <p:nvPicPr>
          <p:cNvPr id="25" name="Picture 24"/>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336794" y="5627023"/>
            <a:ext cx="564475" cy="163560"/>
          </a:xfrm>
          <a:prstGeom prst="rect">
            <a:avLst/>
          </a:prstGeom>
        </p:spPr>
      </p:pic>
      <p:pic>
        <p:nvPicPr>
          <p:cNvPr id="26" name="Picture 2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399371" y="5595527"/>
            <a:ext cx="776320" cy="194889"/>
          </a:xfrm>
          <a:prstGeom prst="rect">
            <a:avLst/>
          </a:prstGeom>
        </p:spPr>
      </p:pic>
      <p:sp>
        <p:nvSpPr>
          <p:cNvPr id="28" name="TextBox 27"/>
          <p:cNvSpPr txBox="1"/>
          <p:nvPr userDrawn="1"/>
        </p:nvSpPr>
        <p:spPr>
          <a:xfrm>
            <a:off x="10280342" y="5912353"/>
            <a:ext cx="1832472" cy="738664"/>
          </a:xfrm>
          <a:prstGeom prst="rect">
            <a:avLst/>
          </a:prstGeom>
          <a:noFill/>
        </p:spPr>
        <p:txBody>
          <a:bodyPr wrap="square" rtlCol="0">
            <a:spAutoFit/>
          </a:bodyPr>
          <a:lstStyle/>
          <a:p>
            <a:pPr algn="ctr"/>
            <a:r>
              <a:rPr lang="en-US" sz="600" b="0" i="0" kern="1200" dirty="0">
                <a:solidFill>
                  <a:schemeClr val="tx1"/>
                </a:solidFill>
                <a:effectLst/>
                <a:latin typeface="+mn-lt"/>
                <a:ea typeface="+mn-ea"/>
                <a:cs typeface="+mn-cs"/>
              </a:rPr>
              <a:t>Sandia National Laboratories is a </a:t>
            </a:r>
            <a:r>
              <a:rPr lang="en-US" sz="600" b="0" i="0" kern="1200" dirty="0" err="1">
                <a:solidFill>
                  <a:schemeClr val="tx1"/>
                </a:solidFill>
                <a:effectLst/>
                <a:latin typeface="+mn-lt"/>
                <a:ea typeface="+mn-ea"/>
                <a:cs typeface="+mn-cs"/>
              </a:rPr>
              <a:t>multimission</a:t>
            </a:r>
            <a:r>
              <a:rPr lang="en-US" sz="600" b="0" i="0" kern="1200" dirty="0">
                <a:solidFill>
                  <a:schemeClr val="tx1"/>
                </a:solidFill>
                <a:effectLst/>
                <a:latin typeface="+mn-lt"/>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600" dirty="0">
              <a:solidFill>
                <a:schemeClr val="tx1"/>
              </a:solidFill>
            </a:endParaRPr>
          </a:p>
        </p:txBody>
      </p:sp>
      <p:sp>
        <p:nvSpPr>
          <p:cNvPr id="3" name="Text Placeholder 2"/>
          <p:cNvSpPr>
            <a:spLocks noGrp="1"/>
          </p:cNvSpPr>
          <p:nvPr>
            <p:ph type="body" sz="quarter" idx="12" hasCustomPrompt="1"/>
          </p:nvPr>
        </p:nvSpPr>
        <p:spPr>
          <a:xfrm>
            <a:off x="700411" y="5004000"/>
            <a:ext cx="4603750" cy="254000"/>
          </a:xfrm>
        </p:spPr>
        <p:txBody>
          <a:bodyPr anchor="ctr" anchorCtr="0">
            <a:noAutofit/>
          </a:bodyPr>
          <a:lstStyle>
            <a:lvl1pPr>
              <a:defRPr sz="1200" b="0" i="1" spc="200" baseline="0">
                <a:solidFill>
                  <a:schemeClr val="accent6"/>
                </a:solidFill>
                <a:latin typeface="Gill Sans MT" charset="0"/>
                <a:ea typeface="Gill Sans MT" charset="0"/>
                <a:cs typeface="Gill Sans MT" charset="0"/>
              </a:defRPr>
            </a:lvl1pPr>
          </a:lstStyle>
          <a:p>
            <a:pPr lvl="0"/>
            <a:r>
              <a:rPr lang="en-US" dirty="0"/>
              <a:t>CLICK TO EDIT MASTER TEXT STYLES</a:t>
            </a:r>
          </a:p>
        </p:txBody>
      </p:sp>
      <p:pic>
        <p:nvPicPr>
          <p:cNvPr id="24" name="Picture 2" descr="https://share-ng.sandia.gov/news/resources/news_releases/images/2017/Peter_Schwindt.jpg">
            <a:extLst>
              <a:ext uri="{FF2B5EF4-FFF2-40B4-BE49-F238E27FC236}">
                <a16:creationId xmlns:a16="http://schemas.microsoft.com/office/drawing/2014/main" id="{4DC84190-B4ED-40F7-880B-F622903B457C}"/>
              </a:ext>
            </a:extLst>
          </p:cNvPr>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7631980" y="1246369"/>
            <a:ext cx="248655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4475D7-DFA6-46A7-B9B6-3EF50ADCAF9D}"/>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3408129" y="2968056"/>
            <a:ext cx="1449480" cy="1517904"/>
          </a:xfrm>
          <a:prstGeom prst="rect">
            <a:avLst/>
          </a:prstGeom>
          <a:solidFill>
            <a:schemeClr val="bg1"/>
          </a:solidFill>
        </p:spPr>
      </p:pic>
      <p:pic>
        <p:nvPicPr>
          <p:cNvPr id="70" name="Picture 2" descr="https://share-ng.sandia.gov/news/resources/news_releases/images/2017/OPM.jpg">
            <a:extLst>
              <a:ext uri="{FF2B5EF4-FFF2-40B4-BE49-F238E27FC236}">
                <a16:creationId xmlns:a16="http://schemas.microsoft.com/office/drawing/2014/main" id="{AD35D836-A3BB-4D09-93A9-C30B7ECE8A6E}"/>
              </a:ext>
            </a:extLst>
          </p:cNvPr>
          <p:cNvPicPr>
            <a:picLocks noChangeAspect="1" noChangeArrowheads="1"/>
          </p:cNvPicPr>
          <p:nvPr userDrawn="1"/>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687681" y="2968056"/>
            <a:ext cx="2273895" cy="1517904"/>
          </a:xfrm>
          <a:prstGeom prst="rect">
            <a:avLst/>
          </a:prstGeom>
          <a:noFill/>
          <a:ln w="25400">
            <a:noFill/>
          </a:ln>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343B0BAF-153F-48C0-8B7D-66E9F384A819}"/>
              </a:ext>
            </a:extLst>
          </p:cNvPr>
          <p:cNvPicPr>
            <a:picLocks noChangeAspect="1"/>
          </p:cNvPicPr>
          <p:nvPr userDrawn="1"/>
        </p:nvPicPr>
        <p:blipFill rotWithShape="1">
          <a:blip r:embed="rId12" cstate="print">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a:ext>
            </a:extLst>
          </a:blip>
          <a:srcRect/>
          <a:stretch/>
        </p:blipFill>
        <p:spPr>
          <a:xfrm flipH="1">
            <a:off x="5304161" y="2968056"/>
            <a:ext cx="1670871" cy="1517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1748ED19-928F-4952-BD07-55D54D341855}" type="slidenum">
              <a:rPr lang="en-US" altLang="en-US"/>
              <a:pPr/>
              <a:t>‹#›</a:t>
            </a:fld>
            <a:endParaRPr lang="en-US" altLang="en-US"/>
          </a:p>
        </p:txBody>
      </p:sp>
    </p:spTree>
    <p:extLst>
      <p:ext uri="{BB962C8B-B14F-4D97-AF65-F5344CB8AC3E}">
        <p14:creationId xmlns:p14="http://schemas.microsoft.com/office/powerpoint/2010/main" val="373439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172BABFA-C5F5-4D22-A09E-461D3697C7A4}" type="slidenum">
              <a:rPr lang="en-US" altLang="en-US"/>
              <a:pPr/>
              <a:t>‹#›</a:t>
            </a:fld>
            <a:endParaRPr lang="en-US" altLang="en-US"/>
          </a:p>
        </p:txBody>
      </p:sp>
    </p:spTree>
    <p:extLst>
      <p:ext uri="{BB962C8B-B14F-4D97-AF65-F5344CB8AC3E}">
        <p14:creationId xmlns:p14="http://schemas.microsoft.com/office/powerpoint/2010/main" val="1445993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B01745E1-51FC-44DC-B858-BFD61C7F4893}" type="slidenum">
              <a:rPr lang="en-US" altLang="en-US"/>
              <a:pPr/>
              <a:t>‹#›</a:t>
            </a:fld>
            <a:endParaRPr lang="en-US" altLang="en-US"/>
          </a:p>
        </p:txBody>
      </p:sp>
    </p:spTree>
    <p:extLst>
      <p:ext uri="{BB962C8B-B14F-4D97-AF65-F5344CB8AC3E}">
        <p14:creationId xmlns:p14="http://schemas.microsoft.com/office/powerpoint/2010/main" val="1519019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E4A07B03-2C02-4B2F-930A-143A0781F765}" type="slidenum">
              <a:rPr lang="en-US" altLang="en-US"/>
              <a:pPr/>
              <a:t>‹#›</a:t>
            </a:fld>
            <a:endParaRPr lang="en-US" altLang="en-US"/>
          </a:p>
        </p:txBody>
      </p:sp>
    </p:spTree>
    <p:extLst>
      <p:ext uri="{BB962C8B-B14F-4D97-AF65-F5344CB8AC3E}">
        <p14:creationId xmlns:p14="http://schemas.microsoft.com/office/powerpoint/2010/main" val="3030977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6B217DDC-D640-4636-912F-A77A559E8A67}" type="slidenum">
              <a:rPr lang="en-US" altLang="en-US"/>
              <a:pPr/>
              <a:t>‹#›</a:t>
            </a:fld>
            <a:endParaRPr lang="en-US" altLang="en-US"/>
          </a:p>
        </p:txBody>
      </p:sp>
    </p:spTree>
    <p:extLst>
      <p:ext uri="{BB962C8B-B14F-4D97-AF65-F5344CB8AC3E}">
        <p14:creationId xmlns:p14="http://schemas.microsoft.com/office/powerpoint/2010/main" val="2531204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C1DD4C3B-DE74-4D0E-9C40-9B2F65C6D388}" type="slidenum">
              <a:rPr lang="en-US" altLang="en-US"/>
              <a:pPr/>
              <a:t>‹#›</a:t>
            </a:fld>
            <a:endParaRPr lang="en-US" altLang="en-US"/>
          </a:p>
        </p:txBody>
      </p:sp>
    </p:spTree>
    <p:extLst>
      <p:ext uri="{BB962C8B-B14F-4D97-AF65-F5344CB8AC3E}">
        <p14:creationId xmlns:p14="http://schemas.microsoft.com/office/powerpoint/2010/main" val="3428274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584A438C-C923-45D5-8BBB-2D08F24B0FDE}" type="slidenum">
              <a:rPr lang="en-US" altLang="en-US"/>
              <a:pPr/>
              <a:t>‹#›</a:t>
            </a:fld>
            <a:endParaRPr lang="en-US" altLang="en-US"/>
          </a:p>
        </p:txBody>
      </p:sp>
    </p:spTree>
    <p:extLst>
      <p:ext uri="{BB962C8B-B14F-4D97-AF65-F5344CB8AC3E}">
        <p14:creationId xmlns:p14="http://schemas.microsoft.com/office/powerpoint/2010/main" val="3487000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FDA67FF6-B45C-4C01-ABE5-97EF00B2EA5D}" type="slidenum">
              <a:rPr lang="en-US" altLang="en-US"/>
              <a:pPr/>
              <a:t>‹#›</a:t>
            </a:fld>
            <a:endParaRPr lang="en-US" altLang="en-US"/>
          </a:p>
        </p:txBody>
      </p:sp>
    </p:spTree>
    <p:extLst>
      <p:ext uri="{BB962C8B-B14F-4D97-AF65-F5344CB8AC3E}">
        <p14:creationId xmlns:p14="http://schemas.microsoft.com/office/powerpoint/2010/main" val="1804306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
            <a:ext cx="27432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
            <a:ext cx="80264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70DAC19D-AE2A-43FE-B4E8-0FEB09DBEA00}" type="slidenum">
              <a:rPr lang="en-US" altLang="en-US"/>
              <a:pPr/>
              <a:t>‹#›</a:t>
            </a:fld>
            <a:endParaRPr lang="en-US" altLang="en-US"/>
          </a:p>
        </p:txBody>
      </p:sp>
    </p:spTree>
    <p:extLst>
      <p:ext uri="{BB962C8B-B14F-4D97-AF65-F5344CB8AC3E}">
        <p14:creationId xmlns:p14="http://schemas.microsoft.com/office/powerpoint/2010/main" val="4200514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29784" y="0"/>
            <a:ext cx="10352616"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7721600" y="6245225"/>
            <a:ext cx="2844800" cy="476250"/>
          </a:xfrm>
        </p:spPr>
        <p:txBody>
          <a:bodyPr/>
          <a:lstStyle>
            <a:lvl1pPr>
              <a:defRPr/>
            </a:lvl1pPr>
          </a:lstStyle>
          <a:p>
            <a:fld id="{9722DA3B-3270-4DF4-BFD1-680AF1847627}" type="slidenum">
              <a:rPr lang="en-US" altLang="en-US"/>
              <a:pPr/>
              <a:t>‹#›</a:t>
            </a:fld>
            <a:endParaRPr lang="en-US" altLang="en-US"/>
          </a:p>
        </p:txBody>
      </p:sp>
    </p:spTree>
    <p:extLst>
      <p:ext uri="{BB962C8B-B14F-4D97-AF65-F5344CB8AC3E}">
        <p14:creationId xmlns:p14="http://schemas.microsoft.com/office/powerpoint/2010/main" val="3200447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NM Section Title White">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email">
            <a:alphaModFix amt="33000"/>
            <a:extLst>
              <a:ext uri="{28A0092B-C50C-407E-A947-70E740481C1C}">
                <a14:useLocalDpi xmlns:a14="http://schemas.microsoft.com/office/drawing/2010/main"/>
              </a:ext>
            </a:extLst>
          </a:blip>
          <a:srcRect/>
          <a:stretch/>
        </p:blipFill>
        <p:spPr>
          <a:xfrm>
            <a:off x="0" y="4"/>
            <a:ext cx="12192000" cy="8747085"/>
          </a:xfrm>
          <a:prstGeom prst="rect">
            <a:avLst/>
          </a:prstGeom>
        </p:spPr>
      </p:pic>
      <p:pic>
        <p:nvPicPr>
          <p:cNvPr id="15" name="Picture 14"/>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a:stretch/>
        </p:blipFill>
        <p:spPr>
          <a:xfrm>
            <a:off x="-1" y="8969"/>
            <a:ext cx="4038961" cy="8747085"/>
          </a:xfrm>
          <a:prstGeom prst="rect">
            <a:avLst/>
          </a:prstGeom>
        </p:spPr>
      </p:pic>
      <p:sp>
        <p:nvSpPr>
          <p:cNvPr id="10" name="Rectangle 9"/>
          <p:cNvSpPr/>
          <p:nvPr userDrawn="1"/>
        </p:nvSpPr>
        <p:spPr>
          <a:xfrm>
            <a:off x="1" y="3112603"/>
            <a:ext cx="12192000" cy="16952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Title 1"/>
          <p:cNvSpPr>
            <a:spLocks noGrp="1"/>
          </p:cNvSpPr>
          <p:nvPr>
            <p:ph type="ctrTitle" hasCustomPrompt="1"/>
          </p:nvPr>
        </p:nvSpPr>
        <p:spPr>
          <a:xfrm>
            <a:off x="4130694" y="3112607"/>
            <a:ext cx="6190211" cy="1690255"/>
          </a:xfrm>
        </p:spPr>
        <p:txBody>
          <a:bodyPr anchor="ctr">
            <a:normAutofit/>
          </a:bodyPr>
          <a:lstStyle>
            <a:lvl1pPr algn="l">
              <a:lnSpc>
                <a:spcPts val="3700"/>
              </a:lnSpc>
              <a:defRPr sz="3600" spc="31" baseline="0">
                <a:solidFill>
                  <a:schemeClr val="bg1"/>
                </a:solidFill>
                <a:latin typeface="Gill Sans MT" charset="0"/>
                <a:ea typeface="Gill Sans MT" charset="0"/>
                <a:cs typeface="Gill Sans MT" charset="0"/>
              </a:defRPr>
            </a:lvl1pPr>
          </a:lstStyle>
          <a:p>
            <a:r>
              <a:rPr lang="en-US" dirty="0"/>
              <a:t>CLICK TO EDIT MASTER TITLE STYLE</a:t>
            </a:r>
          </a:p>
        </p:txBody>
      </p:sp>
      <p:sp>
        <p:nvSpPr>
          <p:cNvPr id="3" name="Subtitle 2"/>
          <p:cNvSpPr>
            <a:spLocks noGrp="1"/>
          </p:cNvSpPr>
          <p:nvPr>
            <p:ph type="subTitle" idx="1" hasCustomPrompt="1"/>
          </p:nvPr>
        </p:nvSpPr>
        <p:spPr>
          <a:xfrm>
            <a:off x="4130696" y="5064546"/>
            <a:ext cx="6261331" cy="353125"/>
          </a:xfrm>
        </p:spPr>
        <p:txBody>
          <a:bodyPr lIns="91440" rIns="91440">
            <a:normAutofit/>
          </a:bodyPr>
          <a:lstStyle>
            <a:lvl1pPr marL="0" indent="0" algn="l">
              <a:buNone/>
              <a:defRPr sz="1800" cap="none" spc="200" baseline="0">
                <a:solidFill>
                  <a:schemeClr val="tx1"/>
                </a:solidFill>
                <a:latin typeface="Gill Sans MT" panose="020B0502020104020203" pitchFamily="34" charset="0"/>
                <a:ea typeface="Gill Sans MT" panose="020B0502020104020203" pitchFamily="34" charset="0"/>
                <a:cs typeface="Gill Sans MT" panose="020B0502020104020203"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64951" y="6599583"/>
            <a:ext cx="724296" cy="254206"/>
          </a:xfrm>
        </p:spPr>
        <p:txBody>
          <a:bodyPr/>
          <a:lstStyle>
            <a:lvl1pPr>
              <a:defRPr>
                <a:solidFill>
                  <a:schemeClr val="tx1"/>
                </a:solidFill>
              </a:defRPr>
            </a:lvl1pPr>
          </a:lstStyle>
          <a:p>
            <a:fld id="{F3D0FB7A-0984-5F42-9BF9-4F16409CEBE3}" type="datetime1">
              <a:rPr lang="en-US" smtClean="0"/>
              <a:t>8/24/2024</a:t>
            </a:fld>
            <a:endParaRPr lang="en-US" dirty="0"/>
          </a:p>
        </p:txBody>
      </p:sp>
      <p:sp>
        <p:nvSpPr>
          <p:cNvPr id="5" name="Footer Placeholder 4"/>
          <p:cNvSpPr>
            <a:spLocks noGrp="1"/>
          </p:cNvSpPr>
          <p:nvPr>
            <p:ph type="ftr" sz="quarter" idx="11"/>
          </p:nvPr>
        </p:nvSpPr>
        <p:spPr>
          <a:xfrm>
            <a:off x="4038960" y="6599583"/>
            <a:ext cx="2512064" cy="254206"/>
          </a:xfrm>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a:xfrm>
            <a:off x="-511125" y="6459788"/>
            <a:ext cx="419397" cy="365125"/>
          </a:xfrm>
        </p:spPr>
        <p:txBody>
          <a:bodyPr/>
          <a:lstStyle/>
          <a:p>
            <a:fld id="{4FAB73BC-B049-4115-A692-8D63A059BFB8}" type="slidenum">
              <a:rPr lang="en-US" dirty="0"/>
              <a:t>‹#›</a:t>
            </a:fld>
            <a:endParaRPr lang="en-US" dirty="0"/>
          </a:p>
        </p:txBody>
      </p:sp>
      <p:sp>
        <p:nvSpPr>
          <p:cNvPr id="14" name="Rectangle 13"/>
          <p:cNvSpPr/>
          <p:nvPr userDrawn="1"/>
        </p:nvSpPr>
        <p:spPr>
          <a:xfrm>
            <a:off x="1" y="3112607"/>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pic>
        <p:nvPicPr>
          <p:cNvPr id="7" name="Picture 6"/>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4038960" y="4893378"/>
            <a:ext cx="8153043" cy="636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594050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167770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71049"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3600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53428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892094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098920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72"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7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201685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2"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8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3789843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92" name="Slide Number"/>
          <p:cNvSpPr txBox="1">
            <a:spLocks noGrp="1"/>
          </p:cNvSpPr>
          <p:nvPr>
            <p:ph type="sldNum" sz="quarter" idx="2"/>
          </p:nvPr>
        </p:nvSpPr>
        <p:spPr>
          <a:xfrm>
            <a:off x="5971049"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378905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10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8060926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DF9367-8E19-584D-AFFE-3EFBBA0295C7}" type="datetime1">
              <a:rPr lang="en-US" smtClean="0"/>
              <a:t>8/24/2024</a:t>
            </a:fld>
            <a:endParaRPr lang="en-US" dirty="0"/>
          </a:p>
        </p:txBody>
      </p:sp>
      <p:sp>
        <p:nvSpPr>
          <p:cNvPr id="5" name="Footer Placeholder 4"/>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10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11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2824621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652530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812552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3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183453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Bowl of salad with fried rice, boiled eggs, and chopsticks"/>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a:p>
        </p:txBody>
      </p:sp>
      <p:sp>
        <p:nvSpPr>
          <p:cNvPr id="145" name="Bowl with salmon cakes, salad, and hummus "/>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a:p>
        </p:txBody>
      </p:sp>
      <p:sp>
        <p:nvSpPr>
          <p:cNvPr id="146" name="Bowl of pappardelle pasta with parsley butter, roasted hazelnuts, and shaved parmesan cheese"/>
          <p:cNvSpPr>
            <a:spLocks noGrp="1"/>
          </p:cNvSpPr>
          <p:nvPr>
            <p:ph type="pic" idx="23"/>
          </p:nvPr>
        </p:nvSpPr>
        <p:spPr>
          <a:xfrm>
            <a:off x="-69850" y="247650"/>
            <a:ext cx="8305800" cy="622935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7350395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bowl of salad with fried rice, boiled eggs, and chopsticks"/>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57542408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7763784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Double Contn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835B1B-1234-434F-BA64-2F5E81CEE720}" type="datetime1">
              <a:rPr lang="en-US" smtClean="0"/>
              <a:t>8/24/2024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Content Placeholder 6"/>
          <p:cNvSpPr>
            <a:spLocks noGrp="1"/>
          </p:cNvSpPr>
          <p:nvPr>
            <p:ph sz="quarter" idx="13"/>
          </p:nvPr>
        </p:nvSpPr>
        <p:spPr>
          <a:xfrm>
            <a:off x="720725" y="1125414"/>
            <a:ext cx="4934487" cy="4888035"/>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5887330" y="1125414"/>
            <a:ext cx="4891718" cy="4888035"/>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31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DE19A3E-72A3-094D-BE9C-748891D343EA}" type="datetime1">
              <a:rPr lang="en-US" smtClean="0"/>
              <a:t>8/24/2024</a:t>
            </a:fld>
            <a:endParaRPr lang="en-US" dirty="0"/>
          </a:p>
        </p:txBody>
      </p:sp>
      <p:sp>
        <p:nvSpPr>
          <p:cNvPr id="4" name="Footer Placeholder 3"/>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5BFB98F-B1FD-6E40-922F-164F08E18587}" type="datetime1">
              <a:rPr lang="en-US" smtClean="0"/>
              <a:t>8/24/2024</a:t>
            </a:fld>
            <a:endParaRPr lang="en-US" dirty="0"/>
          </a:p>
        </p:txBody>
      </p:sp>
      <p:sp>
        <p:nvSpPr>
          <p:cNvPr id="4" name="Footer Placeholder 3"/>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9CDE487-6F84-FB7B-DE61-227024475877}"/>
              </a:ext>
            </a:extLst>
          </p:cNvPr>
          <p:cNvSpPr>
            <a:spLocks noGrp="1"/>
          </p:cNvSpPr>
          <p:nvPr>
            <p:ph type="dt" sz="half" idx="10"/>
          </p:nvPr>
        </p:nvSpPr>
        <p:spPr/>
        <p:txBody>
          <a:bodyPr/>
          <a:lstStyle/>
          <a:p>
            <a:fld id="{1074BFEF-9148-4D5F-A606-58FA22DE7FCA}" type="datetimeFigureOut">
              <a:rPr lang="fr-FR" smtClean="0"/>
              <a:t>24/08/2024</a:t>
            </a:fld>
            <a:endParaRPr lang="fr-FR"/>
          </a:p>
        </p:txBody>
      </p:sp>
      <p:sp>
        <p:nvSpPr>
          <p:cNvPr id="3" name="Espace réservé du pied de page 2">
            <a:extLst>
              <a:ext uri="{FF2B5EF4-FFF2-40B4-BE49-F238E27FC236}">
                <a16:creationId xmlns:a16="http://schemas.microsoft.com/office/drawing/2014/main" id="{078602B3-6EAE-D52E-22A7-F83A90BAA0B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26DA3A8-A73C-C0A1-6B32-0B3347BA9E57}"/>
              </a:ext>
            </a:extLst>
          </p:cNvPr>
          <p:cNvSpPr>
            <a:spLocks noGrp="1"/>
          </p:cNvSpPr>
          <p:nvPr>
            <p:ph type="sldNum" sz="quarter" idx="12"/>
          </p:nvPr>
        </p:nvSpPr>
        <p:spPr/>
        <p:txBody>
          <a:bodyPr/>
          <a:lstStyle/>
          <a:p>
            <a:fld id="{521E8154-7F69-4E43-BB48-1B42F5626A63}" type="slidenum">
              <a:rPr lang="fr-FR" smtClean="0"/>
              <a:t>‹#›</a:t>
            </a:fld>
            <a:endParaRPr lang="fr-FR"/>
          </a:p>
        </p:txBody>
      </p:sp>
    </p:spTree>
    <p:extLst>
      <p:ext uri="{BB962C8B-B14F-4D97-AF65-F5344CB8AC3E}">
        <p14:creationId xmlns:p14="http://schemas.microsoft.com/office/powerpoint/2010/main" val="223119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altLang="en-US" noProof="0"/>
              <a:t>Click to edit Master subtitle style</a:t>
            </a:r>
          </a:p>
        </p:txBody>
      </p:sp>
      <p:pic>
        <p:nvPicPr>
          <p:cNvPr id="3076"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048000" cy="130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stackedblubird"/>
          <p:cNvPicPr>
            <a:picLocks noChangeAspect="1" noChangeArrowheads="1"/>
          </p:cNvPicPr>
          <p:nvPr userDrawn="1"/>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532534" y="6278563"/>
            <a:ext cx="1428751" cy="411162"/>
          </a:xfrm>
          <a:prstGeom prst="rect">
            <a:avLst/>
          </a:prstGeom>
          <a:noFill/>
          <a:extLst>
            <a:ext uri="{909E8E84-426E-40DD-AFC4-6F175D3DCCD1}">
              <a14:hiddenFill xmlns:a14="http://schemas.microsoft.com/office/drawing/2010/main">
                <a:solidFill>
                  <a:srgbClr val="FFFFFF"/>
                </a:solidFill>
              </a14:hiddenFill>
            </a:ext>
          </a:extLst>
        </p:spPr>
      </p:pic>
      <p:sp>
        <p:nvSpPr>
          <p:cNvPr id="3080" name="Rectangle 8"/>
          <p:cNvSpPr>
            <a:spLocks noGrp="1" noChangeArrowheads="1"/>
          </p:cNvSpPr>
          <p:nvPr>
            <p:ph type="ctrTitle"/>
          </p:nvPr>
        </p:nvSpPr>
        <p:spPr>
          <a:xfrm>
            <a:off x="914400" y="2130426"/>
            <a:ext cx="10363200" cy="1470025"/>
          </a:xfrm>
        </p:spPr>
        <p:txBody>
          <a:bodyPr/>
          <a:lstStyle>
            <a:lvl1pPr>
              <a:defRPr/>
            </a:lvl1pPr>
          </a:lstStyle>
          <a:p>
            <a:pPr lvl="0"/>
            <a:r>
              <a:rPr lang="en-US" altLang="en-US" noProof="0"/>
              <a:t>Click to edit Master title style</a:t>
            </a:r>
          </a:p>
        </p:txBody>
      </p:sp>
      <p:sp>
        <p:nvSpPr>
          <p:cNvPr id="3081" name="Freeform 9"/>
          <p:cNvSpPr>
            <a:spLocks/>
          </p:cNvSpPr>
          <p:nvPr userDrawn="1"/>
        </p:nvSpPr>
        <p:spPr bwMode="auto">
          <a:xfrm>
            <a:off x="0" y="0"/>
            <a:ext cx="3033184" cy="1296988"/>
          </a:xfrm>
          <a:custGeom>
            <a:avLst/>
            <a:gdLst>
              <a:gd name="T0" fmla="*/ 1398 w 1433"/>
              <a:gd name="T1" fmla="*/ 1 h 817"/>
              <a:gd name="T2" fmla="*/ 1189 w 1433"/>
              <a:gd name="T3" fmla="*/ 188 h 817"/>
              <a:gd name="T4" fmla="*/ 934 w 1433"/>
              <a:gd name="T5" fmla="*/ 342 h 817"/>
              <a:gd name="T6" fmla="*/ 674 w 1433"/>
              <a:gd name="T7" fmla="*/ 467 h 817"/>
              <a:gd name="T8" fmla="*/ 539 w 1433"/>
              <a:gd name="T9" fmla="*/ 523 h 817"/>
              <a:gd name="T10" fmla="*/ 404 w 1433"/>
              <a:gd name="T11" fmla="*/ 509 h 817"/>
              <a:gd name="T12" fmla="*/ 237 w 1433"/>
              <a:gd name="T13" fmla="*/ 709 h 817"/>
              <a:gd name="T14" fmla="*/ 190 w 1433"/>
              <a:gd name="T15" fmla="*/ 672 h 817"/>
              <a:gd name="T16" fmla="*/ 153 w 1433"/>
              <a:gd name="T17" fmla="*/ 560 h 817"/>
              <a:gd name="T18" fmla="*/ 0 w 1433"/>
              <a:gd name="T19" fmla="*/ 603 h 817"/>
              <a:gd name="T20" fmla="*/ 0 w 1433"/>
              <a:gd name="T21" fmla="*/ 816 h 817"/>
              <a:gd name="T22" fmla="*/ 1433 w 1433"/>
              <a:gd name="T23" fmla="*/ 817 h 817"/>
              <a:gd name="T24" fmla="*/ 1433 w 1433"/>
              <a:gd name="T25" fmla="*/ 1 h 817"/>
              <a:gd name="T26" fmla="*/ 1398 w 1433"/>
              <a:gd name="T27" fmla="*/ 1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3" h="817">
                <a:moveTo>
                  <a:pt x="1398" y="1"/>
                </a:moveTo>
                <a:cubicBezTo>
                  <a:pt x="1328" y="88"/>
                  <a:pt x="1266" y="131"/>
                  <a:pt x="1189" y="188"/>
                </a:cubicBezTo>
                <a:cubicBezTo>
                  <a:pt x="1112" y="245"/>
                  <a:pt x="1020" y="296"/>
                  <a:pt x="934" y="342"/>
                </a:cubicBezTo>
                <a:cubicBezTo>
                  <a:pt x="848" y="388"/>
                  <a:pt x="740" y="437"/>
                  <a:pt x="674" y="467"/>
                </a:cubicBezTo>
                <a:cubicBezTo>
                  <a:pt x="608" y="497"/>
                  <a:pt x="584" y="516"/>
                  <a:pt x="539" y="523"/>
                </a:cubicBezTo>
                <a:cubicBezTo>
                  <a:pt x="494" y="530"/>
                  <a:pt x="454" y="478"/>
                  <a:pt x="404" y="509"/>
                </a:cubicBezTo>
                <a:cubicBezTo>
                  <a:pt x="354" y="540"/>
                  <a:pt x="273" y="682"/>
                  <a:pt x="237" y="709"/>
                </a:cubicBezTo>
                <a:cubicBezTo>
                  <a:pt x="201" y="736"/>
                  <a:pt x="204" y="697"/>
                  <a:pt x="190" y="672"/>
                </a:cubicBezTo>
                <a:cubicBezTo>
                  <a:pt x="176" y="647"/>
                  <a:pt x="185" y="572"/>
                  <a:pt x="153" y="560"/>
                </a:cubicBezTo>
                <a:cubicBezTo>
                  <a:pt x="121" y="548"/>
                  <a:pt x="26" y="560"/>
                  <a:pt x="0" y="603"/>
                </a:cubicBezTo>
                <a:cubicBezTo>
                  <a:pt x="0" y="690"/>
                  <a:pt x="0" y="705"/>
                  <a:pt x="0" y="816"/>
                </a:cubicBezTo>
                <a:cubicBezTo>
                  <a:pt x="239" y="816"/>
                  <a:pt x="1201" y="817"/>
                  <a:pt x="1433" y="817"/>
                </a:cubicBezTo>
                <a:cubicBezTo>
                  <a:pt x="1433" y="592"/>
                  <a:pt x="1433" y="141"/>
                  <a:pt x="1433" y="1"/>
                </a:cubicBezTo>
                <a:cubicBezTo>
                  <a:pt x="1397" y="0"/>
                  <a:pt x="1412" y="1"/>
                  <a:pt x="1398" y="1"/>
                </a:cubicBezTo>
                <a:close/>
              </a:path>
            </a:pathLst>
          </a:custGeom>
          <a:solidFill>
            <a:srgbClr val="0000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Tree>
    <p:extLst>
      <p:ext uri="{BB962C8B-B14F-4D97-AF65-F5344CB8AC3E}">
        <p14:creationId xmlns:p14="http://schemas.microsoft.com/office/powerpoint/2010/main" val="568354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1D61D8A4-4CD5-4BB9-9F36-A323A3366C6D}" type="slidenum">
              <a:rPr lang="en-US" altLang="en-US"/>
              <a:pPr/>
              <a:t>‹#›</a:t>
            </a:fld>
            <a:endParaRPr lang="en-US" altLang="en-US"/>
          </a:p>
        </p:txBody>
      </p:sp>
    </p:spTree>
    <p:extLst>
      <p:ext uri="{BB962C8B-B14F-4D97-AF65-F5344CB8AC3E}">
        <p14:creationId xmlns:p14="http://schemas.microsoft.com/office/powerpoint/2010/main" val="669745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image" Target="../media/image16.png"/><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15.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720648" y="359772"/>
            <a:ext cx="10058400" cy="570225"/>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720648" y="1429233"/>
            <a:ext cx="10058400" cy="343363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51" y="6599583"/>
            <a:ext cx="2472271" cy="251458"/>
          </a:xfrm>
          <a:prstGeom prst="rect">
            <a:avLst/>
          </a:prstGeom>
        </p:spPr>
        <p:txBody>
          <a:bodyPr vert="horz" lIns="91440" tIns="45720" rIns="91440" bIns="45720" rtlCol="0" anchor="ctr"/>
          <a:lstStyle>
            <a:lvl1pPr algn="l">
              <a:defRPr sz="900">
                <a:solidFill>
                  <a:schemeClr val="bg2">
                    <a:lumMod val="25000"/>
                  </a:schemeClr>
                </a:solidFill>
                <a:latin typeface="Gill Sans MT" charset="0"/>
                <a:ea typeface="Gill Sans MT" charset="0"/>
                <a:cs typeface="Gill Sans MT" charset="0"/>
              </a:defRPr>
            </a:lvl1pPr>
          </a:lstStyle>
          <a:p>
            <a:fld id="{51B0C17D-9FEF-794A-8300-E98122063809}" type="datetime1">
              <a:rPr lang="en-US" smtClean="0"/>
              <a:t>8/24/2024</a:t>
            </a:fld>
            <a:endParaRPr lang="en-US" dirty="0"/>
          </a:p>
        </p:txBody>
      </p:sp>
      <p:sp>
        <p:nvSpPr>
          <p:cNvPr id="5" name="Footer Placeholder 4"/>
          <p:cNvSpPr>
            <a:spLocks noGrp="1"/>
          </p:cNvSpPr>
          <p:nvPr>
            <p:ph type="ftr" sz="quarter" idx="3"/>
          </p:nvPr>
        </p:nvSpPr>
        <p:spPr>
          <a:xfrm>
            <a:off x="3686187" y="6599583"/>
            <a:ext cx="4822804" cy="251458"/>
          </a:xfrm>
          <a:prstGeom prst="rect">
            <a:avLst/>
          </a:prstGeom>
        </p:spPr>
        <p:txBody>
          <a:bodyPr vert="horz" lIns="91440" tIns="45720" rIns="91440" bIns="45720" rtlCol="0" anchor="ctr"/>
          <a:lstStyle>
            <a:lvl1pPr algn="ctr">
              <a:defRPr sz="900" cap="all" baseline="0">
                <a:solidFill>
                  <a:schemeClr val="tx1"/>
                </a:solidFill>
                <a:latin typeface="Gill Sans MT" charset="0"/>
                <a:ea typeface="Gill Sans MT" charset="0"/>
                <a:cs typeface="Gill Sans MT" charset="0"/>
              </a:defRPr>
            </a:lvl1pPr>
          </a:lstStyle>
          <a:p>
            <a:endParaRPr lang="en-US" dirty="0"/>
          </a:p>
        </p:txBody>
      </p:sp>
      <p:sp>
        <p:nvSpPr>
          <p:cNvPr id="6" name="Slide Number Placeholder 5"/>
          <p:cNvSpPr>
            <a:spLocks noGrp="1"/>
          </p:cNvSpPr>
          <p:nvPr>
            <p:ph type="sldNum" sz="quarter" idx="4"/>
          </p:nvPr>
        </p:nvSpPr>
        <p:spPr>
          <a:xfrm>
            <a:off x="64951" y="437652"/>
            <a:ext cx="419397" cy="365125"/>
          </a:xfrm>
          <a:prstGeom prst="rect">
            <a:avLst/>
          </a:prstGeom>
        </p:spPr>
        <p:txBody>
          <a:bodyPr vert="horz" lIns="91440" tIns="45720" rIns="91440" bIns="45720" rtlCol="0" anchor="ctr"/>
          <a:lstStyle>
            <a:lvl1pPr algn="r">
              <a:defRPr sz="1400">
                <a:solidFill>
                  <a:schemeClr val="bg2">
                    <a:lumMod val="25000"/>
                  </a:schemeClr>
                </a:solidFill>
              </a:defRPr>
            </a:lvl1pPr>
          </a:lstStyle>
          <a:p>
            <a:fld id="{4FAB73BC-B049-4115-A692-8D63A059BFB8}" type="slidenum">
              <a:rPr lang="en-US" smtClean="0"/>
              <a:pPr/>
              <a:t>‹#›</a:t>
            </a:fld>
            <a:endParaRPr lang="en-US" dirty="0"/>
          </a:p>
        </p:txBody>
      </p:sp>
      <p:sp>
        <p:nvSpPr>
          <p:cNvPr id="12" name="Rectangle 11"/>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p:cNvPicPr>
            <a:picLocks/>
          </p:cNvPicPr>
          <p:nvPr userDrawn="1"/>
        </p:nvPicPr>
        <p:blipFill rotWithShape="1">
          <a:blip r:embed="rId9" cstate="print">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pic>
        <p:nvPicPr>
          <p:cNvPr id="11" name="Picture 10"/>
          <p:cNvPicPr>
            <a:picLocks noChangeAspect="1"/>
          </p:cNvPicPr>
          <p:nvPr userDrawn="1"/>
        </p:nvPicPr>
        <p:blipFill rotWithShape="1">
          <a:blip r:embed="rId10" cstate="print">
            <a:extLst>
              <a:ext uri="{28A0092B-C50C-407E-A947-70E740481C1C}">
                <a14:useLocalDpi xmlns:a14="http://schemas.microsoft.com/office/drawing/2010/main"/>
              </a:ext>
            </a:extLst>
          </a:blip>
          <a:srcRect/>
          <a:stretch/>
        </p:blipFill>
        <p:spPr>
          <a:xfrm>
            <a:off x="11589482" y="380825"/>
            <a:ext cx="259618" cy="251610"/>
          </a:xfrm>
          <a:prstGeom prst="rect">
            <a:avLst/>
          </a:prstGeom>
          <a:noFill/>
          <a:ln>
            <a:noFill/>
          </a:ln>
        </p:spPr>
      </p:pic>
    </p:spTree>
    <p:extLst>
      <p:ext uri="{BB962C8B-B14F-4D97-AF65-F5344CB8AC3E}">
        <p14:creationId xmlns:p14="http://schemas.microsoft.com/office/powerpoint/2010/main" val="1185552540"/>
      </p:ext>
    </p:extLst>
  </p:cSld>
  <p:clrMap bg1="lt1" tx1="dk1" bg2="lt2" tx2="dk2" accent1="accent1" accent2="accent2" accent3="accent3" accent4="accent4" accent5="accent5" accent6="accent6" hlink="hlink" folHlink="folHlink"/>
  <p:sldLayoutIdLst>
    <p:sldLayoutId id="2147483678" r:id="rId1"/>
    <p:sldLayoutId id="2147483680" r:id="rId2"/>
    <p:sldLayoutId id="2147483675" r:id="rId3"/>
    <p:sldLayoutId id="2147483686" r:id="rId4"/>
    <p:sldLayoutId id="2147483676" r:id="rId5"/>
    <p:sldLayoutId id="2147483677" r:id="rId6"/>
    <p:sldLayoutId id="214748372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4" rtl="0" eaLnBrk="1" latinLnBrk="0" hangingPunct="1">
        <a:lnSpc>
          <a:spcPct val="85000"/>
        </a:lnSpc>
        <a:spcBef>
          <a:spcPct val="0"/>
        </a:spcBef>
        <a:buNone/>
        <a:defRPr sz="2800" b="0" i="0" kern="1200" spc="100" baseline="0">
          <a:solidFill>
            <a:schemeClr val="bg2">
              <a:lumMod val="25000"/>
            </a:schemeClr>
          </a:solidFill>
          <a:latin typeface="Gill Sans MT" charset="0"/>
          <a:ea typeface="Gill Sans MT" charset="0"/>
          <a:cs typeface="Gill Sans MT" charset="0"/>
        </a:defRPr>
      </a:lvl1pPr>
    </p:titleStyle>
    <p:body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2">
              <a:lumMod val="25000"/>
            </a:schemeClr>
          </a:solidFill>
          <a:latin typeface="Gill Sans MT" panose="020B0502020104020203" pitchFamily="34" charset="0"/>
          <a:ea typeface="Gill Sans MT" panose="020B0502020104020203" pitchFamily="34" charset="0"/>
          <a:cs typeface="Gill Sans MT" panose="020B0502020104020203" pitchFamily="34"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bg2">
              <a:lumMod val="25000"/>
            </a:schemeClr>
          </a:solidFill>
          <a:latin typeface="Gill Sans MT" panose="020B0502020104020203" pitchFamily="34" charset="0"/>
          <a:ea typeface="Gill Sans MT" panose="020B0502020104020203" pitchFamily="34" charset="0"/>
          <a:cs typeface="Gill Sans MT" panose="020B0502020104020203" pitchFamily="34"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ill Sans MT" panose="020B0502020104020203" pitchFamily="34" charset="0"/>
          <a:ea typeface="Gill Sans MT" panose="020B0502020104020203" pitchFamily="34" charset="0"/>
          <a:cs typeface="Gill Sans MT" panose="020B0502020104020203" pitchFamily="34"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ill Sans MT" panose="020B0502020104020203" pitchFamily="34" charset="0"/>
          <a:ea typeface="Gill Sans MT" panose="020B0502020104020203" pitchFamily="34" charset="0"/>
          <a:cs typeface="Gill Sans MT" panose="020B0502020104020203" pitchFamily="34"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ill Sans MT" panose="020B0502020104020203" pitchFamily="34" charset="0"/>
          <a:ea typeface="Gill Sans MT" panose="020B0502020104020203" pitchFamily="34" charset="0"/>
          <a:cs typeface="Gill Sans MT" panose="020B0502020104020203"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7721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rgbClr val="FFFF00"/>
                </a:solidFill>
              </a:defRPr>
            </a:lvl1pPr>
          </a:lstStyle>
          <a:p>
            <a:fld id="{739BB220-DE34-4E9E-AFFB-5AD83A4FF89C}" type="slidenum">
              <a:rPr lang="en-US" altLang="en-US"/>
              <a:pPr/>
              <a:t>‹#›</a:t>
            </a:fld>
            <a:endParaRPr lang="en-US" altLang="en-US"/>
          </a:p>
        </p:txBody>
      </p:sp>
      <p:pic>
        <p:nvPicPr>
          <p:cNvPr id="1031" name="Picture 7"/>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3048000" cy="130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descr="stackedblubird"/>
          <p:cNvPicPr>
            <a:picLocks noChangeAspect="1" noChangeArrowheads="1"/>
          </p:cNvPicPr>
          <p:nvPr/>
        </p:nvPicPr>
        <p:blipFill>
          <a:blip r:embed="rId1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566401" y="6278563"/>
            <a:ext cx="1428751" cy="411162"/>
          </a:xfrm>
          <a:prstGeom prst="rect">
            <a:avLst/>
          </a:prstGeom>
          <a:noFill/>
          <a:extLst>
            <a:ext uri="{909E8E84-426E-40DD-AFC4-6F175D3DCCD1}">
              <a14:hiddenFill xmlns:a14="http://schemas.microsoft.com/office/drawing/2010/main">
                <a:solidFill>
                  <a:srgbClr val="FFFFFF"/>
                </a:solidFill>
              </a14:hiddenFill>
            </a:ext>
          </a:extLst>
        </p:spPr>
      </p:pic>
      <p:sp>
        <p:nvSpPr>
          <p:cNvPr id="1036" name="Freeform 12"/>
          <p:cNvSpPr>
            <a:spLocks/>
          </p:cNvSpPr>
          <p:nvPr/>
        </p:nvSpPr>
        <p:spPr bwMode="auto">
          <a:xfrm>
            <a:off x="0" y="0"/>
            <a:ext cx="3033184" cy="1296988"/>
          </a:xfrm>
          <a:custGeom>
            <a:avLst/>
            <a:gdLst>
              <a:gd name="T0" fmla="*/ 1398 w 1433"/>
              <a:gd name="T1" fmla="*/ 1 h 817"/>
              <a:gd name="T2" fmla="*/ 1189 w 1433"/>
              <a:gd name="T3" fmla="*/ 188 h 817"/>
              <a:gd name="T4" fmla="*/ 934 w 1433"/>
              <a:gd name="T5" fmla="*/ 342 h 817"/>
              <a:gd name="T6" fmla="*/ 674 w 1433"/>
              <a:gd name="T7" fmla="*/ 467 h 817"/>
              <a:gd name="T8" fmla="*/ 539 w 1433"/>
              <a:gd name="T9" fmla="*/ 523 h 817"/>
              <a:gd name="T10" fmla="*/ 404 w 1433"/>
              <a:gd name="T11" fmla="*/ 509 h 817"/>
              <a:gd name="T12" fmla="*/ 237 w 1433"/>
              <a:gd name="T13" fmla="*/ 709 h 817"/>
              <a:gd name="T14" fmla="*/ 190 w 1433"/>
              <a:gd name="T15" fmla="*/ 672 h 817"/>
              <a:gd name="T16" fmla="*/ 153 w 1433"/>
              <a:gd name="T17" fmla="*/ 560 h 817"/>
              <a:gd name="T18" fmla="*/ 0 w 1433"/>
              <a:gd name="T19" fmla="*/ 603 h 817"/>
              <a:gd name="T20" fmla="*/ 0 w 1433"/>
              <a:gd name="T21" fmla="*/ 816 h 817"/>
              <a:gd name="T22" fmla="*/ 1433 w 1433"/>
              <a:gd name="T23" fmla="*/ 817 h 817"/>
              <a:gd name="T24" fmla="*/ 1433 w 1433"/>
              <a:gd name="T25" fmla="*/ 1 h 817"/>
              <a:gd name="T26" fmla="*/ 1398 w 1433"/>
              <a:gd name="T27" fmla="*/ 1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3" h="817">
                <a:moveTo>
                  <a:pt x="1398" y="1"/>
                </a:moveTo>
                <a:cubicBezTo>
                  <a:pt x="1328" y="88"/>
                  <a:pt x="1266" y="131"/>
                  <a:pt x="1189" y="188"/>
                </a:cubicBezTo>
                <a:cubicBezTo>
                  <a:pt x="1112" y="245"/>
                  <a:pt x="1020" y="296"/>
                  <a:pt x="934" y="342"/>
                </a:cubicBezTo>
                <a:cubicBezTo>
                  <a:pt x="848" y="388"/>
                  <a:pt x="740" y="437"/>
                  <a:pt x="674" y="467"/>
                </a:cubicBezTo>
                <a:cubicBezTo>
                  <a:pt x="608" y="497"/>
                  <a:pt x="584" y="516"/>
                  <a:pt x="539" y="523"/>
                </a:cubicBezTo>
                <a:cubicBezTo>
                  <a:pt x="494" y="530"/>
                  <a:pt x="454" y="478"/>
                  <a:pt x="404" y="509"/>
                </a:cubicBezTo>
                <a:cubicBezTo>
                  <a:pt x="354" y="540"/>
                  <a:pt x="273" y="682"/>
                  <a:pt x="237" y="709"/>
                </a:cubicBezTo>
                <a:cubicBezTo>
                  <a:pt x="201" y="736"/>
                  <a:pt x="204" y="697"/>
                  <a:pt x="190" y="672"/>
                </a:cubicBezTo>
                <a:cubicBezTo>
                  <a:pt x="176" y="647"/>
                  <a:pt x="185" y="572"/>
                  <a:pt x="153" y="560"/>
                </a:cubicBezTo>
                <a:cubicBezTo>
                  <a:pt x="121" y="548"/>
                  <a:pt x="26" y="560"/>
                  <a:pt x="0" y="603"/>
                </a:cubicBezTo>
                <a:cubicBezTo>
                  <a:pt x="0" y="690"/>
                  <a:pt x="0" y="705"/>
                  <a:pt x="0" y="816"/>
                </a:cubicBezTo>
                <a:cubicBezTo>
                  <a:pt x="239" y="816"/>
                  <a:pt x="1201" y="817"/>
                  <a:pt x="1433" y="817"/>
                </a:cubicBezTo>
                <a:cubicBezTo>
                  <a:pt x="1433" y="592"/>
                  <a:pt x="1433" y="141"/>
                  <a:pt x="1433" y="1"/>
                </a:cubicBezTo>
                <a:cubicBezTo>
                  <a:pt x="1397" y="0"/>
                  <a:pt x="1412" y="1"/>
                  <a:pt x="1398" y="1"/>
                </a:cubicBezTo>
                <a:close/>
              </a:path>
            </a:pathLst>
          </a:custGeom>
          <a:solidFill>
            <a:srgbClr val="0000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26" name="Rectangle 2"/>
          <p:cNvSpPr>
            <a:spLocks noGrp="1" noChangeArrowheads="1"/>
          </p:cNvSpPr>
          <p:nvPr>
            <p:ph type="title"/>
          </p:nvPr>
        </p:nvSpPr>
        <p:spPr bwMode="auto">
          <a:xfrm>
            <a:off x="1229784" y="0"/>
            <a:ext cx="1035261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3" name="Line 9"/>
          <p:cNvSpPr>
            <a:spLocks noChangeShapeType="1"/>
          </p:cNvSpPr>
          <p:nvPr/>
        </p:nvSpPr>
        <p:spPr bwMode="auto">
          <a:xfrm>
            <a:off x="1219200" y="990600"/>
            <a:ext cx="101600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4" name="Line 10"/>
          <p:cNvSpPr>
            <a:spLocks noChangeShapeType="1"/>
          </p:cNvSpPr>
          <p:nvPr/>
        </p:nvSpPr>
        <p:spPr bwMode="auto">
          <a:xfrm>
            <a:off x="1422400" y="1066800"/>
            <a:ext cx="101600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Tree>
    <p:extLst>
      <p:ext uri="{BB962C8B-B14F-4D97-AF65-F5344CB8AC3E}">
        <p14:creationId xmlns:p14="http://schemas.microsoft.com/office/powerpoint/2010/main" val="53672425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ctr" rtl="0" fontAlgn="base">
        <a:spcBef>
          <a:spcPct val="0"/>
        </a:spcBef>
        <a:spcAft>
          <a:spcPct val="0"/>
        </a:spcAft>
        <a:defRPr sz="3600">
          <a:solidFill>
            <a:srgbClr val="FFFF00"/>
          </a:solidFill>
          <a:latin typeface="+mj-lt"/>
          <a:ea typeface="+mj-ea"/>
          <a:cs typeface="+mj-cs"/>
        </a:defRPr>
      </a:lvl1pPr>
      <a:lvl2pPr algn="ctr" rtl="0" fontAlgn="base">
        <a:spcBef>
          <a:spcPct val="0"/>
        </a:spcBef>
        <a:spcAft>
          <a:spcPct val="0"/>
        </a:spcAft>
        <a:defRPr sz="3600">
          <a:solidFill>
            <a:srgbClr val="FFFF00"/>
          </a:solidFill>
          <a:latin typeface="Arial" charset="0"/>
        </a:defRPr>
      </a:lvl2pPr>
      <a:lvl3pPr algn="ctr" rtl="0" fontAlgn="base">
        <a:spcBef>
          <a:spcPct val="0"/>
        </a:spcBef>
        <a:spcAft>
          <a:spcPct val="0"/>
        </a:spcAft>
        <a:defRPr sz="3600">
          <a:solidFill>
            <a:srgbClr val="FFFF00"/>
          </a:solidFill>
          <a:latin typeface="Arial" charset="0"/>
        </a:defRPr>
      </a:lvl3pPr>
      <a:lvl4pPr algn="ctr" rtl="0" fontAlgn="base">
        <a:spcBef>
          <a:spcPct val="0"/>
        </a:spcBef>
        <a:spcAft>
          <a:spcPct val="0"/>
        </a:spcAft>
        <a:defRPr sz="3600">
          <a:solidFill>
            <a:srgbClr val="FFFF00"/>
          </a:solidFill>
          <a:latin typeface="Arial" charset="0"/>
        </a:defRPr>
      </a:lvl4pPr>
      <a:lvl5pPr algn="ctr" rtl="0" fontAlgn="base">
        <a:spcBef>
          <a:spcPct val="0"/>
        </a:spcBef>
        <a:spcAft>
          <a:spcPct val="0"/>
        </a:spcAft>
        <a:defRPr sz="3600">
          <a:solidFill>
            <a:srgbClr val="FFFF00"/>
          </a:solidFill>
          <a:latin typeface="Arial" charset="0"/>
        </a:defRPr>
      </a:lvl5pPr>
      <a:lvl6pPr marL="457200" algn="ctr" rtl="0" fontAlgn="base">
        <a:spcBef>
          <a:spcPct val="0"/>
        </a:spcBef>
        <a:spcAft>
          <a:spcPct val="0"/>
        </a:spcAft>
        <a:defRPr sz="3600">
          <a:solidFill>
            <a:srgbClr val="FFFF00"/>
          </a:solidFill>
          <a:latin typeface="Arial" charset="0"/>
        </a:defRPr>
      </a:lvl6pPr>
      <a:lvl7pPr marL="914400" algn="ctr" rtl="0" fontAlgn="base">
        <a:spcBef>
          <a:spcPct val="0"/>
        </a:spcBef>
        <a:spcAft>
          <a:spcPct val="0"/>
        </a:spcAft>
        <a:defRPr sz="3600">
          <a:solidFill>
            <a:srgbClr val="FFFF00"/>
          </a:solidFill>
          <a:latin typeface="Arial" charset="0"/>
        </a:defRPr>
      </a:lvl7pPr>
      <a:lvl8pPr marL="1371600" algn="ctr" rtl="0" fontAlgn="base">
        <a:spcBef>
          <a:spcPct val="0"/>
        </a:spcBef>
        <a:spcAft>
          <a:spcPct val="0"/>
        </a:spcAft>
        <a:defRPr sz="3600">
          <a:solidFill>
            <a:srgbClr val="FFFF00"/>
          </a:solidFill>
          <a:latin typeface="Arial" charset="0"/>
        </a:defRPr>
      </a:lvl8pPr>
      <a:lvl9pPr marL="1828800" algn="ctr" rtl="0" fontAlgn="base">
        <a:spcBef>
          <a:spcPct val="0"/>
        </a:spcBef>
        <a:spcAft>
          <a:spcPct val="0"/>
        </a:spcAft>
        <a:defRPr sz="3600">
          <a:solidFill>
            <a:srgbClr val="FFFF00"/>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1049" y="6486708"/>
            <a:ext cx="243656" cy="241092"/>
          </a:xfrm>
          <a:prstGeom prst="rect">
            <a:avLst/>
          </a:prstGeom>
          <a:ln w="12700">
            <a:miter lim="400000"/>
          </a:ln>
        </p:spPr>
        <p:txBody>
          <a:bodyPr wrap="none" lIns="50800" tIns="50800" rIns="50800" bIns="50800" anchor="b">
            <a:spAutoFit/>
          </a:bodyPr>
          <a:lstStyle>
            <a:lvl1pPr algn="ctr" defTabSz="292100">
              <a:lnSpc>
                <a:spcPct val="100000"/>
              </a:lnSpc>
              <a:spcBef>
                <a:spcPts val="0"/>
              </a:spcBef>
              <a:defRPr sz="900"/>
            </a:lvl1pPr>
          </a:lstStyle>
          <a:p>
            <a:fld id="{86CB4B4D-7CA3-9044-876B-883B54F8677D}" type="slidenum">
              <a:t>‹#›</a:t>
            </a:fld>
            <a:endParaRPr/>
          </a:p>
        </p:txBody>
      </p:sp>
    </p:spTree>
    <p:extLst>
      <p:ext uri="{BB962C8B-B14F-4D97-AF65-F5344CB8AC3E}">
        <p14:creationId xmlns:p14="http://schemas.microsoft.com/office/powerpoint/2010/main" val="210667073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0.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4.sv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jp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44.png"/><Relationship Id="rId5" Type="http://schemas.openxmlformats.org/officeDocument/2006/relationships/image" Target="../media/image54.png"/><Relationship Id="rId10" Type="http://schemas.openxmlformats.org/officeDocument/2006/relationships/image" Target="../media/image51.jpeg"/><Relationship Id="rId4" Type="http://schemas.openxmlformats.org/officeDocument/2006/relationships/image" Target="../media/image53.png"/><Relationship Id="rId9" Type="http://schemas.openxmlformats.org/officeDocument/2006/relationships/image" Target="../media/image50.wmf"/></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3.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61.png"/><Relationship Id="rId1" Type="http://schemas.openxmlformats.org/officeDocument/2006/relationships/slideLayout" Target="../slideLayouts/slideLayout3.xml"/><Relationship Id="rId4" Type="http://schemas.openxmlformats.org/officeDocument/2006/relationships/hyperlink" Target="http://hyperphysics.phy-astr.gsu.edu/hbase/Solids/Squid.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640.png"/><Relationship Id="rId3" Type="http://schemas.openxmlformats.org/officeDocument/2006/relationships/image" Target="../media/image600.png"/><Relationship Id="rId7" Type="http://schemas.openxmlformats.org/officeDocument/2006/relationships/image" Target="../media/image630.png"/><Relationship Id="rId2" Type="http://schemas.openxmlformats.org/officeDocument/2006/relationships/image" Target="../media/image62.png"/><Relationship Id="rId1" Type="http://schemas.openxmlformats.org/officeDocument/2006/relationships/slideLayout" Target="../slideLayouts/slideLayout3.xml"/><Relationship Id="rId6" Type="http://schemas.openxmlformats.org/officeDocument/2006/relationships/image" Target="../media/image620.png"/><Relationship Id="rId11" Type="http://schemas.openxmlformats.org/officeDocument/2006/relationships/image" Target="../media/image670.png"/><Relationship Id="rId5" Type="http://schemas.openxmlformats.org/officeDocument/2006/relationships/image" Target="../media/image64.png"/><Relationship Id="rId10" Type="http://schemas.openxmlformats.org/officeDocument/2006/relationships/image" Target="../media/image660.png"/><Relationship Id="rId4" Type="http://schemas.openxmlformats.org/officeDocument/2006/relationships/image" Target="../media/image63.png"/><Relationship Id="rId9" Type="http://schemas.openxmlformats.org/officeDocument/2006/relationships/image" Target="../media/image651.png"/></Relationships>
</file>

<file path=ppt/slides/_rels/slide22.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4" Type="http://schemas.openxmlformats.org/officeDocument/2006/relationships/image" Target="../media/image68.jp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72.wmf"/><Relationship Id="rId5" Type="http://schemas.openxmlformats.org/officeDocument/2006/relationships/oleObject" Target="../embeddings/oleObject7.bin"/><Relationship Id="rId4" Type="http://schemas.openxmlformats.org/officeDocument/2006/relationships/image" Target="../media/image71.wmf"/></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69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image" Target="../media/image79.wmf"/><Relationship Id="rId5" Type="http://schemas.openxmlformats.org/officeDocument/2006/relationships/oleObject" Target="../embeddings/oleObject9.bin"/><Relationship Id="rId4" Type="http://schemas.openxmlformats.org/officeDocument/2006/relationships/image" Target="../media/image78.wmf"/></Relationships>
</file>

<file path=ppt/slides/_rels/slide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commons.wikimedia.org/w/index.php?curid=1528090" TargetMode="External"/><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18.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3.wmf"/><Relationship Id="rId3" Type="http://schemas.openxmlformats.org/officeDocument/2006/relationships/image" Target="../media/image24.wmf"/><Relationship Id="rId7" Type="http://schemas.openxmlformats.org/officeDocument/2006/relationships/image" Target="../media/image20.wmf"/><Relationship Id="rId12" Type="http://schemas.openxmlformats.org/officeDocument/2006/relationships/oleObject" Target="../embeddings/oleObject5.bin"/><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2.wmf"/><Relationship Id="rId5" Type="http://schemas.openxmlformats.org/officeDocument/2006/relationships/image" Target="../media/image19.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1.w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7681" y="1228439"/>
            <a:ext cx="6775301" cy="1690255"/>
          </a:xfrm>
        </p:spPr>
        <p:txBody>
          <a:bodyPr>
            <a:noAutofit/>
          </a:bodyPr>
          <a:lstStyle/>
          <a:p>
            <a:pPr>
              <a:lnSpc>
                <a:spcPct val="100000"/>
              </a:lnSpc>
            </a:pPr>
            <a:r>
              <a:rPr lang="en-US" sz="2800" dirty="0"/>
              <a:t>Introduction to Optically Pumped Magnetometers (OPMs)</a:t>
            </a:r>
          </a:p>
        </p:txBody>
      </p:sp>
      <p:sp>
        <p:nvSpPr>
          <p:cNvPr id="16" name="Slide Number Placeholder 15"/>
          <p:cNvSpPr>
            <a:spLocks noGrp="1"/>
          </p:cNvSpPr>
          <p:nvPr>
            <p:ph type="sldNum" sz="quarter" idx="4294967295"/>
          </p:nvPr>
        </p:nvSpPr>
        <p:spPr>
          <a:xfrm>
            <a:off x="0" y="6459538"/>
            <a:ext cx="419100" cy="365125"/>
          </a:xfrm>
        </p:spPr>
        <p:txBody>
          <a:bodyPr/>
          <a:lstStyle/>
          <a:p>
            <a:fld id="{4FAB73BC-B049-4115-A692-8D63A059BFB8}" type="slidenum">
              <a:rPr lang="en-US" smtClean="0"/>
              <a:t>1</a:t>
            </a:fld>
            <a:endParaRPr lang="en-US" dirty="0"/>
          </a:p>
        </p:txBody>
      </p:sp>
      <p:sp>
        <p:nvSpPr>
          <p:cNvPr id="12" name="Text Placeholder 6">
            <a:extLst>
              <a:ext uri="{FF2B5EF4-FFF2-40B4-BE49-F238E27FC236}">
                <a16:creationId xmlns:a16="http://schemas.microsoft.com/office/drawing/2014/main" id="{CB1EFDB6-738B-4CDD-9412-86DC04D52914}"/>
              </a:ext>
            </a:extLst>
          </p:cNvPr>
          <p:cNvSpPr>
            <a:spLocks noGrp="1"/>
          </p:cNvSpPr>
          <p:nvPr>
            <p:ph type="body" sz="quarter" idx="12"/>
          </p:nvPr>
        </p:nvSpPr>
        <p:spPr>
          <a:xfrm>
            <a:off x="700411" y="4622800"/>
            <a:ext cx="4603750" cy="254000"/>
          </a:xfrm>
        </p:spPr>
        <p:txBody>
          <a:bodyPr/>
          <a:lstStyle/>
          <a:p>
            <a:r>
              <a:rPr lang="en-US" sz="2400" b="1" i="0" dirty="0"/>
              <a:t>Peter D. D. Schwindt</a:t>
            </a:r>
          </a:p>
        </p:txBody>
      </p:sp>
    </p:spTree>
    <p:extLst>
      <p:ext uri="{BB962C8B-B14F-4D97-AF65-F5344CB8AC3E}">
        <p14:creationId xmlns:p14="http://schemas.microsoft.com/office/powerpoint/2010/main" val="174136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1136650"/>
            <a:ext cx="9144000" cy="568483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ctr" eaLnBrk="0" hangingPunct="0">
              <a:lnSpc>
                <a:spcPct val="80000"/>
              </a:lnSpc>
              <a:spcBef>
                <a:spcPct val="20000"/>
              </a:spcBef>
              <a:buChar char="•"/>
              <a:defRPr sz="1600">
                <a:solidFill>
                  <a:schemeClr val="bg1"/>
                </a:solidFill>
                <a:latin typeface="Arial" charset="0"/>
              </a:defRPr>
            </a:lvl1pPr>
            <a:lvl2pPr marL="742950" indent="-285750" algn="ctr" eaLnBrk="0" hangingPunct="0">
              <a:lnSpc>
                <a:spcPct val="80000"/>
              </a:lnSpc>
              <a:spcBef>
                <a:spcPct val="20000"/>
              </a:spcBef>
              <a:buChar char="•"/>
              <a:defRPr sz="1600">
                <a:solidFill>
                  <a:schemeClr val="bg1"/>
                </a:solidFill>
                <a:latin typeface="Arial" charset="0"/>
              </a:defRPr>
            </a:lvl2pPr>
            <a:lvl3pPr marL="1143000" indent="-228600" algn="ctr" eaLnBrk="0" hangingPunct="0">
              <a:lnSpc>
                <a:spcPct val="80000"/>
              </a:lnSpc>
              <a:spcBef>
                <a:spcPct val="20000"/>
              </a:spcBef>
              <a:buChar char="•"/>
              <a:defRPr sz="1600">
                <a:solidFill>
                  <a:schemeClr val="bg1"/>
                </a:solidFill>
                <a:latin typeface="Arial" charset="0"/>
              </a:defRPr>
            </a:lvl3pPr>
            <a:lvl4pPr marL="1600200" indent="-228600" algn="ctr" eaLnBrk="0" hangingPunct="0">
              <a:lnSpc>
                <a:spcPct val="80000"/>
              </a:lnSpc>
              <a:spcBef>
                <a:spcPct val="20000"/>
              </a:spcBef>
              <a:buChar char="•"/>
              <a:defRPr sz="1600">
                <a:solidFill>
                  <a:schemeClr val="bg1"/>
                </a:solidFill>
                <a:latin typeface="Arial" charset="0"/>
              </a:defRPr>
            </a:lvl4pPr>
            <a:lvl5pPr marL="2057400" indent="-228600" algn="ctr" eaLnBrk="0" hangingPunct="0">
              <a:lnSpc>
                <a:spcPct val="80000"/>
              </a:lnSpc>
              <a:spcBef>
                <a:spcPct val="20000"/>
              </a:spcBef>
              <a:buChar char="•"/>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eaLnBrk="1" hangingPunct="1">
              <a:spcBef>
                <a:spcPct val="50000"/>
              </a:spcBef>
            </a:pPr>
            <a:endParaRPr lang="en-US"/>
          </a:p>
          <a:p>
            <a:pPr eaLnBrk="1" hangingPunct="1">
              <a:spcBef>
                <a:spcPct val="50000"/>
              </a:spcBef>
            </a:pPr>
            <a:endParaRPr lang="en-US"/>
          </a:p>
          <a:p>
            <a:pPr eaLnBrk="1" hangingPunct="1">
              <a:spcBef>
                <a:spcPct val="50000"/>
              </a:spcBef>
            </a:pPr>
            <a:endParaRPr lang="en-US"/>
          </a:p>
          <a:p>
            <a:pPr eaLnBrk="1" hangingPunct="1">
              <a:spcBef>
                <a:spcPct val="50000"/>
              </a:spcBef>
            </a:pPr>
            <a:endParaRPr lang="en-US"/>
          </a:p>
          <a:p>
            <a:pPr eaLnBrk="1" hangingPunct="1">
              <a:spcBef>
                <a:spcPct val="50000"/>
              </a:spcBef>
            </a:pPr>
            <a:endParaRPr lang="en-US"/>
          </a:p>
          <a:p>
            <a:pPr eaLnBrk="1" hangingPunct="1">
              <a:spcBef>
                <a:spcPct val="50000"/>
              </a:spcBef>
            </a:pPr>
            <a:endParaRPr lang="en-US"/>
          </a:p>
          <a:p>
            <a:pPr eaLnBrk="1" hangingPunct="1">
              <a:spcBef>
                <a:spcPct val="50000"/>
              </a:spcBef>
            </a:pPr>
            <a:endParaRPr lang="en-US"/>
          </a:p>
          <a:p>
            <a:pPr eaLnBrk="1" hangingPunct="1">
              <a:spcBef>
                <a:spcPct val="50000"/>
              </a:spcBef>
            </a:pPr>
            <a:endParaRPr lang="en-US"/>
          </a:p>
          <a:p>
            <a:pPr eaLnBrk="1" hangingPunct="1">
              <a:spcBef>
                <a:spcPct val="50000"/>
              </a:spcBef>
            </a:pPr>
            <a:endParaRPr lang="en-US"/>
          </a:p>
          <a:p>
            <a:pPr eaLnBrk="1" hangingPunct="1">
              <a:spcBef>
                <a:spcPct val="50000"/>
              </a:spcBef>
            </a:pPr>
            <a:endParaRPr lang="en-US"/>
          </a:p>
          <a:p>
            <a:pPr eaLnBrk="1" hangingPunct="1">
              <a:spcBef>
                <a:spcPct val="50000"/>
              </a:spcBef>
            </a:pPr>
            <a:endParaRPr lang="en-US"/>
          </a:p>
          <a:p>
            <a:pPr eaLnBrk="1" hangingPunct="1">
              <a:spcBef>
                <a:spcPct val="50000"/>
              </a:spcBef>
            </a:pPr>
            <a:endParaRPr lang="en-US"/>
          </a:p>
          <a:p>
            <a:pPr eaLnBrk="1" hangingPunct="1">
              <a:spcBef>
                <a:spcPct val="50000"/>
              </a:spcBef>
            </a:pPr>
            <a:endParaRPr lang="en-US"/>
          </a:p>
          <a:p>
            <a:pPr eaLnBrk="1" hangingPunct="1">
              <a:spcBef>
                <a:spcPct val="50000"/>
              </a:spcBef>
            </a:pPr>
            <a:endParaRPr lang="en-US"/>
          </a:p>
          <a:p>
            <a:pPr eaLnBrk="1" hangingPunct="1">
              <a:spcBef>
                <a:spcPct val="50000"/>
              </a:spcBef>
            </a:pPr>
            <a:endParaRPr lang="en-US"/>
          </a:p>
          <a:p>
            <a:pPr eaLnBrk="1" hangingPunct="1">
              <a:spcBef>
                <a:spcPct val="50000"/>
              </a:spcBef>
            </a:pPr>
            <a:endParaRPr lang="en-US"/>
          </a:p>
          <a:p>
            <a:pPr eaLnBrk="1" hangingPunct="1">
              <a:spcBef>
                <a:spcPct val="50000"/>
              </a:spcBef>
            </a:pPr>
            <a:endParaRPr lang="en-US"/>
          </a:p>
          <a:p>
            <a:pPr eaLnBrk="1" hangingPunct="1">
              <a:spcBef>
                <a:spcPct val="50000"/>
              </a:spcBef>
            </a:pPr>
            <a:endParaRPr lang="en-US"/>
          </a:p>
        </p:txBody>
      </p:sp>
      <p:sp>
        <p:nvSpPr>
          <p:cNvPr id="16387" name="Rectangle 2"/>
          <p:cNvSpPr>
            <a:spLocks noGrp="1" noChangeArrowheads="1"/>
          </p:cNvSpPr>
          <p:nvPr>
            <p:ph type="title"/>
          </p:nvPr>
        </p:nvSpPr>
        <p:spPr/>
        <p:txBody>
          <a:bodyPr/>
          <a:lstStyle/>
          <a:p>
            <a:pPr eaLnBrk="1" hangingPunct="1"/>
            <a:r>
              <a:rPr lang="en-US" dirty="0"/>
              <a:t>Two-color pump/probe scheme</a:t>
            </a:r>
          </a:p>
        </p:txBody>
      </p:sp>
      <p:grpSp>
        <p:nvGrpSpPr>
          <p:cNvPr id="280" name="Group 158"/>
          <p:cNvGrpSpPr>
            <a:grpSpLocks/>
          </p:cNvGrpSpPr>
          <p:nvPr/>
        </p:nvGrpSpPr>
        <p:grpSpPr bwMode="auto">
          <a:xfrm>
            <a:off x="5199063" y="3145337"/>
            <a:ext cx="3402012" cy="2306638"/>
            <a:chOff x="3172" y="888"/>
            <a:chExt cx="2143" cy="1453"/>
          </a:xfrm>
        </p:grpSpPr>
        <p:sp>
          <p:nvSpPr>
            <p:cNvPr id="281" name="Rectangle 34"/>
            <p:cNvSpPr>
              <a:spLocks noChangeArrowheads="1"/>
            </p:cNvSpPr>
            <p:nvPr/>
          </p:nvSpPr>
          <p:spPr bwMode="auto">
            <a:xfrm>
              <a:off x="3798" y="1180"/>
              <a:ext cx="945" cy="733"/>
            </a:xfrm>
            <a:prstGeom prst="rect">
              <a:avLst/>
            </a:prstGeom>
            <a:noFill/>
            <a:ln w="28575">
              <a:solidFill>
                <a:srgbClr val="000000"/>
              </a:solidFill>
              <a:miter lim="800000"/>
              <a:headEnd/>
              <a:tailEnd/>
            </a:ln>
            <a:effectLst/>
          </p:spPr>
          <p:txBody>
            <a:bodyPr wrap="none" anchor="ctr"/>
            <a:lstStyle/>
            <a:p>
              <a:pPr>
                <a:defRPr/>
              </a:pPr>
              <a:endParaRPr lang="en-US" kern="0">
                <a:solidFill>
                  <a:sysClr val="windowText" lastClr="000000"/>
                </a:solidFill>
              </a:endParaRPr>
            </a:p>
          </p:txBody>
        </p:sp>
        <p:sp>
          <p:nvSpPr>
            <p:cNvPr id="282" name="Text Box 60"/>
            <p:cNvSpPr txBox="1">
              <a:spLocks noChangeArrowheads="1"/>
            </p:cNvSpPr>
            <p:nvPr/>
          </p:nvSpPr>
          <p:spPr bwMode="auto">
            <a:xfrm>
              <a:off x="3422" y="888"/>
              <a:ext cx="1660" cy="252"/>
            </a:xfrm>
            <a:prstGeom prst="rect">
              <a:avLst/>
            </a:prstGeom>
            <a:noFill/>
            <a:ln w="9525">
              <a:noFill/>
              <a:miter lim="800000"/>
              <a:headEnd/>
              <a:tailEnd/>
            </a:ln>
            <a:effectLst/>
          </p:spPr>
          <p:txBody>
            <a:bodyPr wrap="none">
              <a:spAutoFit/>
            </a:bodyPr>
            <a:lstStyle/>
            <a:p>
              <a:pPr>
                <a:defRPr/>
              </a:pPr>
              <a:r>
                <a:rPr lang="en-US" sz="2000" kern="0" dirty="0">
                  <a:solidFill>
                    <a:srgbClr val="000000"/>
                  </a:solidFill>
                </a:rPr>
                <a:t>Optically pump on D1</a:t>
              </a:r>
            </a:p>
          </p:txBody>
        </p:sp>
        <p:sp>
          <p:nvSpPr>
            <p:cNvPr id="283" name="Text Box 61"/>
            <p:cNvSpPr txBox="1">
              <a:spLocks noChangeArrowheads="1"/>
            </p:cNvSpPr>
            <p:nvPr/>
          </p:nvSpPr>
          <p:spPr bwMode="auto">
            <a:xfrm>
              <a:off x="3172" y="1934"/>
              <a:ext cx="2143" cy="407"/>
            </a:xfrm>
            <a:prstGeom prst="rect">
              <a:avLst/>
            </a:prstGeom>
            <a:noFill/>
            <a:ln w="9525">
              <a:noFill/>
              <a:miter lim="800000"/>
              <a:headEnd/>
              <a:tailEnd/>
            </a:ln>
            <a:effectLst/>
          </p:spPr>
          <p:txBody>
            <a:bodyPr>
              <a:spAutoFit/>
            </a:bodyPr>
            <a:lstStyle/>
            <a:p>
              <a:pPr>
                <a:defRPr/>
              </a:pPr>
              <a:r>
                <a:rPr lang="en-US" kern="0" dirty="0">
                  <a:solidFill>
                    <a:srgbClr val="000000"/>
                  </a:solidFill>
                </a:rPr>
                <a:t>Circularly polarized D1 pump beam</a:t>
              </a:r>
            </a:p>
          </p:txBody>
        </p:sp>
        <p:sp>
          <p:nvSpPr>
            <p:cNvPr id="284" name="Line 63"/>
            <p:cNvSpPr>
              <a:spLocks noChangeShapeType="1"/>
            </p:cNvSpPr>
            <p:nvPr/>
          </p:nvSpPr>
          <p:spPr bwMode="auto">
            <a:xfrm>
              <a:off x="3883" y="1260"/>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285" name="Line 64"/>
            <p:cNvSpPr>
              <a:spLocks noChangeShapeType="1"/>
            </p:cNvSpPr>
            <p:nvPr/>
          </p:nvSpPr>
          <p:spPr bwMode="auto">
            <a:xfrm>
              <a:off x="4097" y="1256"/>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286" name="Line 65"/>
            <p:cNvSpPr>
              <a:spLocks noChangeShapeType="1"/>
            </p:cNvSpPr>
            <p:nvPr/>
          </p:nvSpPr>
          <p:spPr bwMode="auto">
            <a:xfrm>
              <a:off x="4137" y="1407"/>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287" name="Line 66"/>
            <p:cNvSpPr>
              <a:spLocks noChangeShapeType="1"/>
            </p:cNvSpPr>
            <p:nvPr/>
          </p:nvSpPr>
          <p:spPr bwMode="auto">
            <a:xfrm>
              <a:off x="4171" y="1548"/>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288" name="Line 67"/>
            <p:cNvSpPr>
              <a:spLocks noChangeShapeType="1"/>
            </p:cNvSpPr>
            <p:nvPr/>
          </p:nvSpPr>
          <p:spPr bwMode="auto">
            <a:xfrm>
              <a:off x="4536" y="1622"/>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289" name="Line 68"/>
            <p:cNvSpPr>
              <a:spLocks noChangeShapeType="1"/>
            </p:cNvSpPr>
            <p:nvPr/>
          </p:nvSpPr>
          <p:spPr bwMode="auto">
            <a:xfrm>
              <a:off x="4352" y="1662"/>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290" name="Line 69"/>
            <p:cNvSpPr>
              <a:spLocks noChangeShapeType="1"/>
            </p:cNvSpPr>
            <p:nvPr/>
          </p:nvSpPr>
          <p:spPr bwMode="auto">
            <a:xfrm>
              <a:off x="4459" y="1836"/>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291" name="Line 70"/>
            <p:cNvSpPr>
              <a:spLocks noChangeShapeType="1"/>
            </p:cNvSpPr>
            <p:nvPr/>
          </p:nvSpPr>
          <p:spPr bwMode="auto">
            <a:xfrm>
              <a:off x="4568" y="1285"/>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292" name="Line 71"/>
            <p:cNvSpPr>
              <a:spLocks noChangeShapeType="1"/>
            </p:cNvSpPr>
            <p:nvPr/>
          </p:nvSpPr>
          <p:spPr bwMode="auto">
            <a:xfrm>
              <a:off x="4305" y="1744"/>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293" name="Line 72"/>
            <p:cNvSpPr>
              <a:spLocks noChangeShapeType="1"/>
            </p:cNvSpPr>
            <p:nvPr/>
          </p:nvSpPr>
          <p:spPr bwMode="auto">
            <a:xfrm>
              <a:off x="4514" y="1460"/>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294" name="Line 73"/>
            <p:cNvSpPr>
              <a:spLocks noChangeShapeType="1"/>
            </p:cNvSpPr>
            <p:nvPr/>
          </p:nvSpPr>
          <p:spPr bwMode="auto">
            <a:xfrm>
              <a:off x="4336" y="1534"/>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295" name="Line 74"/>
            <p:cNvSpPr>
              <a:spLocks noChangeShapeType="1"/>
            </p:cNvSpPr>
            <p:nvPr/>
          </p:nvSpPr>
          <p:spPr bwMode="auto">
            <a:xfrm>
              <a:off x="4577" y="1736"/>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296" name="Line 75"/>
            <p:cNvSpPr>
              <a:spLocks noChangeShapeType="1"/>
            </p:cNvSpPr>
            <p:nvPr/>
          </p:nvSpPr>
          <p:spPr bwMode="auto">
            <a:xfrm>
              <a:off x="3835" y="1435"/>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297" name="Line 76"/>
            <p:cNvSpPr>
              <a:spLocks noChangeShapeType="1"/>
            </p:cNvSpPr>
            <p:nvPr/>
          </p:nvSpPr>
          <p:spPr bwMode="auto">
            <a:xfrm>
              <a:off x="3961" y="1531"/>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298" name="Line 77"/>
            <p:cNvSpPr>
              <a:spLocks noChangeShapeType="1"/>
            </p:cNvSpPr>
            <p:nvPr/>
          </p:nvSpPr>
          <p:spPr bwMode="auto">
            <a:xfrm>
              <a:off x="4094" y="1683"/>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299" name="Line 78"/>
            <p:cNvSpPr>
              <a:spLocks noChangeShapeType="1"/>
            </p:cNvSpPr>
            <p:nvPr/>
          </p:nvSpPr>
          <p:spPr bwMode="auto">
            <a:xfrm>
              <a:off x="3888" y="1762"/>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300" name="Line 79"/>
            <p:cNvSpPr>
              <a:spLocks noChangeShapeType="1"/>
            </p:cNvSpPr>
            <p:nvPr/>
          </p:nvSpPr>
          <p:spPr bwMode="auto">
            <a:xfrm>
              <a:off x="4124" y="1819"/>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301" name="Line 80"/>
            <p:cNvSpPr>
              <a:spLocks noChangeShapeType="1"/>
            </p:cNvSpPr>
            <p:nvPr/>
          </p:nvSpPr>
          <p:spPr bwMode="auto">
            <a:xfrm>
              <a:off x="3979" y="1356"/>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302" name="Line 81"/>
            <p:cNvSpPr>
              <a:spLocks noChangeShapeType="1"/>
            </p:cNvSpPr>
            <p:nvPr/>
          </p:nvSpPr>
          <p:spPr bwMode="auto">
            <a:xfrm>
              <a:off x="4343" y="1328"/>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303" name="Line 82"/>
            <p:cNvSpPr>
              <a:spLocks noChangeShapeType="1"/>
            </p:cNvSpPr>
            <p:nvPr/>
          </p:nvSpPr>
          <p:spPr bwMode="auto">
            <a:xfrm>
              <a:off x="3914" y="1626"/>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304" name="AutoShape 83"/>
            <p:cNvSpPr>
              <a:spLocks noChangeArrowheads="1"/>
            </p:cNvSpPr>
            <p:nvPr/>
          </p:nvSpPr>
          <p:spPr bwMode="auto">
            <a:xfrm>
              <a:off x="3467" y="1269"/>
              <a:ext cx="1636" cy="576"/>
            </a:xfrm>
            <a:prstGeom prst="rightArrow">
              <a:avLst>
                <a:gd name="adj1" fmla="val 50000"/>
                <a:gd name="adj2" fmla="val 25000"/>
              </a:avLst>
            </a:prstGeom>
            <a:solidFill>
              <a:srgbClr val="FC0128">
                <a:alpha val="50000"/>
              </a:srgbClr>
            </a:solidFill>
            <a:ln w="9525">
              <a:solidFill>
                <a:srgbClr val="000000"/>
              </a:solidFill>
              <a:miter lim="800000"/>
              <a:headEnd/>
              <a:tailEnd/>
            </a:ln>
            <a:effectLst/>
          </p:spPr>
          <p:txBody>
            <a:bodyPr wrap="none" anchor="ctr"/>
            <a:lstStyle/>
            <a:p>
              <a:pPr>
                <a:defRPr/>
              </a:pPr>
              <a:endParaRPr lang="en-US" kern="0">
                <a:solidFill>
                  <a:sysClr val="windowText" lastClr="000000"/>
                </a:solidFill>
              </a:endParaRPr>
            </a:p>
          </p:txBody>
        </p:sp>
        <p:sp>
          <p:nvSpPr>
            <p:cNvPr id="305" name="AutoShape 84"/>
            <p:cNvSpPr>
              <a:spLocks noChangeArrowheads="1"/>
            </p:cNvSpPr>
            <p:nvPr/>
          </p:nvSpPr>
          <p:spPr bwMode="auto">
            <a:xfrm>
              <a:off x="3346" y="1323"/>
              <a:ext cx="403" cy="252"/>
            </a:xfrm>
            <a:prstGeom prst="curvedDownArrow">
              <a:avLst>
                <a:gd name="adj1" fmla="val 31984"/>
                <a:gd name="adj2" fmla="val 63968"/>
                <a:gd name="adj3" fmla="val 33333"/>
              </a:avLst>
            </a:prstGeom>
            <a:solidFill>
              <a:srgbClr val="618FFD"/>
            </a:solidFill>
            <a:ln w="9525">
              <a:solidFill>
                <a:srgbClr val="000000"/>
              </a:solidFill>
              <a:miter lim="800000"/>
              <a:headEnd/>
              <a:tailEnd/>
            </a:ln>
            <a:effectLst/>
          </p:spPr>
          <p:txBody>
            <a:bodyPr wrap="none" anchor="ctr"/>
            <a:lstStyle/>
            <a:p>
              <a:pPr>
                <a:defRPr/>
              </a:pPr>
              <a:endParaRPr lang="en-US" kern="0">
                <a:solidFill>
                  <a:sysClr val="windowText" lastClr="000000"/>
                </a:solidFill>
              </a:endParaRPr>
            </a:p>
          </p:txBody>
        </p:sp>
      </p:grpSp>
      <p:grpSp>
        <p:nvGrpSpPr>
          <p:cNvPr id="378" name="Group 377"/>
          <p:cNvGrpSpPr>
            <a:grpSpLocks/>
          </p:cNvGrpSpPr>
          <p:nvPr/>
        </p:nvGrpSpPr>
        <p:grpSpPr bwMode="auto">
          <a:xfrm>
            <a:off x="1643064" y="2694487"/>
            <a:ext cx="2422773" cy="2988112"/>
            <a:chOff x="1981201" y="1304925"/>
            <a:chExt cx="2422432" cy="2988112"/>
          </a:xfrm>
        </p:grpSpPr>
        <p:sp>
          <p:nvSpPr>
            <p:cNvPr id="16497" name="Text Box 89"/>
            <p:cNvSpPr txBox="1">
              <a:spLocks noChangeArrowheads="1"/>
            </p:cNvSpPr>
            <p:nvPr/>
          </p:nvSpPr>
          <p:spPr bwMode="auto">
            <a:xfrm>
              <a:off x="2444668" y="2845680"/>
              <a:ext cx="8690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a:spAutoFit/>
            </a:bodyPr>
            <a:lstStyle>
              <a:lvl1pPr algn="ctr" eaLnBrk="0" hangingPunct="0">
                <a:lnSpc>
                  <a:spcPct val="80000"/>
                </a:lnSpc>
                <a:spcBef>
                  <a:spcPct val="20000"/>
                </a:spcBef>
                <a:buChar char="•"/>
                <a:defRPr sz="1600">
                  <a:solidFill>
                    <a:schemeClr val="bg1"/>
                  </a:solidFill>
                  <a:latin typeface="Arial" charset="0"/>
                </a:defRPr>
              </a:lvl1pPr>
              <a:lvl2pPr marL="742950" indent="-285750" algn="ctr" eaLnBrk="0" hangingPunct="0">
                <a:lnSpc>
                  <a:spcPct val="80000"/>
                </a:lnSpc>
                <a:spcBef>
                  <a:spcPct val="20000"/>
                </a:spcBef>
                <a:buChar char="•"/>
                <a:defRPr sz="1600">
                  <a:solidFill>
                    <a:schemeClr val="bg1"/>
                  </a:solidFill>
                  <a:latin typeface="Arial" charset="0"/>
                </a:defRPr>
              </a:lvl2pPr>
              <a:lvl3pPr marL="1143000" indent="-228600" algn="ctr" eaLnBrk="0" hangingPunct="0">
                <a:lnSpc>
                  <a:spcPct val="80000"/>
                </a:lnSpc>
                <a:spcBef>
                  <a:spcPct val="20000"/>
                </a:spcBef>
                <a:buChar char="•"/>
                <a:defRPr sz="1600">
                  <a:solidFill>
                    <a:schemeClr val="bg1"/>
                  </a:solidFill>
                  <a:latin typeface="Arial" charset="0"/>
                </a:defRPr>
              </a:lvl3pPr>
              <a:lvl4pPr marL="1600200" indent="-228600" algn="ctr" eaLnBrk="0" hangingPunct="0">
                <a:lnSpc>
                  <a:spcPct val="80000"/>
                </a:lnSpc>
                <a:spcBef>
                  <a:spcPct val="20000"/>
                </a:spcBef>
                <a:buChar char="•"/>
                <a:defRPr sz="1600">
                  <a:solidFill>
                    <a:schemeClr val="bg1"/>
                  </a:solidFill>
                  <a:latin typeface="Arial" charset="0"/>
                </a:defRPr>
              </a:lvl4pPr>
              <a:lvl5pPr marL="2057400" indent="-228600" algn="ctr" eaLnBrk="0" hangingPunct="0">
                <a:lnSpc>
                  <a:spcPct val="80000"/>
                </a:lnSpc>
                <a:spcBef>
                  <a:spcPct val="20000"/>
                </a:spcBef>
                <a:buChar char="•"/>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a:lnSpc>
                  <a:spcPct val="100000"/>
                </a:lnSpc>
                <a:spcBef>
                  <a:spcPct val="0"/>
                </a:spcBef>
                <a:buFontTx/>
                <a:buNone/>
              </a:pPr>
              <a:r>
                <a:rPr lang="en-US">
                  <a:solidFill>
                    <a:schemeClr val="tx1"/>
                  </a:solidFill>
                </a:rPr>
                <a:t>D1</a:t>
              </a:r>
            </a:p>
            <a:p>
              <a:pPr>
                <a:lnSpc>
                  <a:spcPct val="100000"/>
                </a:lnSpc>
                <a:spcBef>
                  <a:spcPct val="0"/>
                </a:spcBef>
                <a:buFontTx/>
                <a:buNone/>
              </a:pPr>
              <a:r>
                <a:rPr lang="en-US">
                  <a:solidFill>
                    <a:schemeClr val="tx1"/>
                  </a:solidFill>
                </a:rPr>
                <a:t>795 nm</a:t>
              </a:r>
            </a:p>
          </p:txBody>
        </p:sp>
        <p:sp>
          <p:nvSpPr>
            <p:cNvPr id="16498" name="Line 95"/>
            <p:cNvSpPr>
              <a:spLocks noChangeShapeType="1"/>
            </p:cNvSpPr>
            <p:nvPr/>
          </p:nvSpPr>
          <p:spPr bwMode="auto">
            <a:xfrm flipH="1" flipV="1">
              <a:off x="3090087" y="2205748"/>
              <a:ext cx="266038" cy="192578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499" name="Line 99"/>
            <p:cNvSpPr>
              <a:spLocks noChangeShapeType="1"/>
            </p:cNvSpPr>
            <p:nvPr/>
          </p:nvSpPr>
          <p:spPr bwMode="auto">
            <a:xfrm flipH="1">
              <a:off x="3420836" y="1866610"/>
              <a:ext cx="488936" cy="2272112"/>
            </a:xfrm>
            <a:prstGeom prst="line">
              <a:avLst/>
            </a:prstGeom>
            <a:noFill/>
            <a:ln w="28575">
              <a:solidFill>
                <a:srgbClr val="FF0000"/>
              </a:solidFill>
              <a:round/>
              <a:headEnd type="triangle" w="med" len="me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500" name="Line 102"/>
            <p:cNvSpPr>
              <a:spLocks noChangeShapeType="1"/>
            </p:cNvSpPr>
            <p:nvPr/>
          </p:nvSpPr>
          <p:spPr bwMode="auto">
            <a:xfrm>
              <a:off x="2983432" y="4138722"/>
              <a:ext cx="88559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6501" name="Line 103"/>
            <p:cNvSpPr>
              <a:spLocks noChangeShapeType="1"/>
            </p:cNvSpPr>
            <p:nvPr/>
          </p:nvSpPr>
          <p:spPr bwMode="auto">
            <a:xfrm>
              <a:off x="2587970" y="2194964"/>
              <a:ext cx="88559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6502" name="Line 104"/>
            <p:cNvSpPr>
              <a:spLocks noChangeShapeType="1"/>
            </p:cNvSpPr>
            <p:nvPr/>
          </p:nvSpPr>
          <p:spPr bwMode="auto">
            <a:xfrm>
              <a:off x="3440011" y="1880991"/>
              <a:ext cx="88559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6503" name="TextBox 384"/>
            <p:cNvSpPr txBox="1">
              <a:spLocks noChangeArrowheads="1"/>
            </p:cNvSpPr>
            <p:nvPr/>
          </p:nvSpPr>
          <p:spPr bwMode="auto">
            <a:xfrm>
              <a:off x="2369473" y="3954483"/>
              <a:ext cx="6991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lnSpc>
                  <a:spcPct val="80000"/>
                </a:lnSpc>
                <a:spcBef>
                  <a:spcPct val="20000"/>
                </a:spcBef>
                <a:buChar char="•"/>
                <a:defRPr sz="1600">
                  <a:solidFill>
                    <a:schemeClr val="bg1"/>
                  </a:solidFill>
                  <a:latin typeface="Arial" charset="0"/>
                </a:defRPr>
              </a:lvl1pPr>
              <a:lvl2pPr marL="742950" indent="-285750" algn="ctr" eaLnBrk="0" hangingPunct="0">
                <a:lnSpc>
                  <a:spcPct val="80000"/>
                </a:lnSpc>
                <a:spcBef>
                  <a:spcPct val="20000"/>
                </a:spcBef>
                <a:buChar char="•"/>
                <a:defRPr sz="1600">
                  <a:solidFill>
                    <a:schemeClr val="bg1"/>
                  </a:solidFill>
                  <a:latin typeface="Arial" charset="0"/>
                </a:defRPr>
              </a:lvl2pPr>
              <a:lvl3pPr marL="1143000" indent="-228600" algn="ctr" eaLnBrk="0" hangingPunct="0">
                <a:lnSpc>
                  <a:spcPct val="80000"/>
                </a:lnSpc>
                <a:spcBef>
                  <a:spcPct val="20000"/>
                </a:spcBef>
                <a:buChar char="•"/>
                <a:defRPr sz="1600">
                  <a:solidFill>
                    <a:schemeClr val="bg1"/>
                  </a:solidFill>
                  <a:latin typeface="Arial" charset="0"/>
                </a:defRPr>
              </a:lvl3pPr>
              <a:lvl4pPr marL="1600200" indent="-228600" algn="ctr" eaLnBrk="0" hangingPunct="0">
                <a:lnSpc>
                  <a:spcPct val="80000"/>
                </a:lnSpc>
                <a:spcBef>
                  <a:spcPct val="20000"/>
                </a:spcBef>
                <a:buChar char="•"/>
                <a:defRPr sz="1600">
                  <a:solidFill>
                    <a:schemeClr val="bg1"/>
                  </a:solidFill>
                  <a:latin typeface="Arial" charset="0"/>
                </a:defRPr>
              </a:lvl4pPr>
              <a:lvl5pPr marL="2057400" indent="-228600" algn="ctr" eaLnBrk="0" hangingPunct="0">
                <a:lnSpc>
                  <a:spcPct val="80000"/>
                </a:lnSpc>
                <a:spcBef>
                  <a:spcPct val="20000"/>
                </a:spcBef>
                <a:buChar char="•"/>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algn="l" eaLnBrk="1" hangingPunct="1">
                <a:lnSpc>
                  <a:spcPct val="100000"/>
                </a:lnSpc>
                <a:spcBef>
                  <a:spcPct val="0"/>
                </a:spcBef>
                <a:buFontTx/>
                <a:buNone/>
              </a:pPr>
              <a:r>
                <a:rPr lang="en-US">
                  <a:solidFill>
                    <a:schemeClr val="tx1"/>
                  </a:solidFill>
                </a:rPr>
                <a:t>5</a:t>
              </a:r>
              <a:r>
                <a:rPr lang="en-US" baseline="30000">
                  <a:solidFill>
                    <a:schemeClr val="tx1"/>
                  </a:solidFill>
                </a:rPr>
                <a:t>2</a:t>
              </a:r>
              <a:r>
                <a:rPr lang="en-US">
                  <a:solidFill>
                    <a:schemeClr val="tx1"/>
                  </a:solidFill>
                </a:rPr>
                <a:t>S</a:t>
              </a:r>
              <a:r>
                <a:rPr lang="en-US" baseline="-25000">
                  <a:solidFill>
                    <a:schemeClr val="tx1"/>
                  </a:solidFill>
                </a:rPr>
                <a:t>1/2</a:t>
              </a:r>
            </a:p>
          </p:txBody>
        </p:sp>
        <p:sp>
          <p:nvSpPr>
            <p:cNvPr id="16504" name="TextBox 385"/>
            <p:cNvSpPr txBox="1">
              <a:spLocks noChangeArrowheads="1"/>
            </p:cNvSpPr>
            <p:nvPr/>
          </p:nvSpPr>
          <p:spPr bwMode="auto">
            <a:xfrm>
              <a:off x="1981201" y="2005931"/>
              <a:ext cx="6991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lnSpc>
                  <a:spcPct val="80000"/>
                </a:lnSpc>
                <a:spcBef>
                  <a:spcPct val="20000"/>
                </a:spcBef>
                <a:buChar char="•"/>
                <a:defRPr sz="1600">
                  <a:solidFill>
                    <a:schemeClr val="bg1"/>
                  </a:solidFill>
                  <a:latin typeface="Arial" charset="0"/>
                </a:defRPr>
              </a:lvl1pPr>
              <a:lvl2pPr marL="742950" indent="-285750" algn="ctr" eaLnBrk="0" hangingPunct="0">
                <a:lnSpc>
                  <a:spcPct val="80000"/>
                </a:lnSpc>
                <a:spcBef>
                  <a:spcPct val="20000"/>
                </a:spcBef>
                <a:buChar char="•"/>
                <a:defRPr sz="1600">
                  <a:solidFill>
                    <a:schemeClr val="bg1"/>
                  </a:solidFill>
                  <a:latin typeface="Arial" charset="0"/>
                </a:defRPr>
              </a:lvl2pPr>
              <a:lvl3pPr marL="1143000" indent="-228600" algn="ctr" eaLnBrk="0" hangingPunct="0">
                <a:lnSpc>
                  <a:spcPct val="80000"/>
                </a:lnSpc>
                <a:spcBef>
                  <a:spcPct val="20000"/>
                </a:spcBef>
                <a:buChar char="•"/>
                <a:defRPr sz="1600">
                  <a:solidFill>
                    <a:schemeClr val="bg1"/>
                  </a:solidFill>
                  <a:latin typeface="Arial" charset="0"/>
                </a:defRPr>
              </a:lvl3pPr>
              <a:lvl4pPr marL="1600200" indent="-228600" algn="ctr" eaLnBrk="0" hangingPunct="0">
                <a:lnSpc>
                  <a:spcPct val="80000"/>
                </a:lnSpc>
                <a:spcBef>
                  <a:spcPct val="20000"/>
                </a:spcBef>
                <a:buChar char="•"/>
                <a:defRPr sz="1600">
                  <a:solidFill>
                    <a:schemeClr val="bg1"/>
                  </a:solidFill>
                  <a:latin typeface="Arial" charset="0"/>
                </a:defRPr>
              </a:lvl4pPr>
              <a:lvl5pPr marL="2057400" indent="-228600" algn="ctr" eaLnBrk="0" hangingPunct="0">
                <a:lnSpc>
                  <a:spcPct val="80000"/>
                </a:lnSpc>
                <a:spcBef>
                  <a:spcPct val="20000"/>
                </a:spcBef>
                <a:buChar char="•"/>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algn="l" eaLnBrk="1" hangingPunct="1">
                <a:lnSpc>
                  <a:spcPct val="100000"/>
                </a:lnSpc>
                <a:spcBef>
                  <a:spcPct val="0"/>
                </a:spcBef>
                <a:buFontTx/>
                <a:buNone/>
              </a:pPr>
              <a:r>
                <a:rPr lang="en-US">
                  <a:solidFill>
                    <a:schemeClr val="tx1"/>
                  </a:solidFill>
                </a:rPr>
                <a:t>5</a:t>
              </a:r>
              <a:r>
                <a:rPr lang="en-US" baseline="30000">
                  <a:solidFill>
                    <a:schemeClr val="tx1"/>
                  </a:solidFill>
                </a:rPr>
                <a:t>2</a:t>
              </a:r>
              <a:r>
                <a:rPr lang="en-US">
                  <a:solidFill>
                    <a:schemeClr val="tx1"/>
                  </a:solidFill>
                </a:rPr>
                <a:t>P</a:t>
              </a:r>
              <a:r>
                <a:rPr lang="en-US" baseline="-25000">
                  <a:solidFill>
                    <a:schemeClr val="tx1"/>
                  </a:solidFill>
                </a:rPr>
                <a:t>1/2</a:t>
              </a:r>
            </a:p>
          </p:txBody>
        </p:sp>
        <p:sp>
          <p:nvSpPr>
            <p:cNvPr id="16505" name="TextBox 386"/>
            <p:cNvSpPr txBox="1">
              <a:spLocks noChangeArrowheads="1"/>
            </p:cNvSpPr>
            <p:nvPr/>
          </p:nvSpPr>
          <p:spPr bwMode="auto">
            <a:xfrm>
              <a:off x="2844028" y="1703942"/>
              <a:ext cx="6991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lnSpc>
                  <a:spcPct val="80000"/>
                </a:lnSpc>
                <a:spcBef>
                  <a:spcPct val="20000"/>
                </a:spcBef>
                <a:buChar char="•"/>
                <a:defRPr sz="1600">
                  <a:solidFill>
                    <a:schemeClr val="bg1"/>
                  </a:solidFill>
                  <a:latin typeface="Arial" charset="0"/>
                </a:defRPr>
              </a:lvl1pPr>
              <a:lvl2pPr marL="742950" indent="-285750" algn="ctr" eaLnBrk="0" hangingPunct="0">
                <a:lnSpc>
                  <a:spcPct val="80000"/>
                </a:lnSpc>
                <a:spcBef>
                  <a:spcPct val="20000"/>
                </a:spcBef>
                <a:buChar char="•"/>
                <a:defRPr sz="1600">
                  <a:solidFill>
                    <a:schemeClr val="bg1"/>
                  </a:solidFill>
                  <a:latin typeface="Arial" charset="0"/>
                </a:defRPr>
              </a:lvl2pPr>
              <a:lvl3pPr marL="1143000" indent="-228600" algn="ctr" eaLnBrk="0" hangingPunct="0">
                <a:lnSpc>
                  <a:spcPct val="80000"/>
                </a:lnSpc>
                <a:spcBef>
                  <a:spcPct val="20000"/>
                </a:spcBef>
                <a:buChar char="•"/>
                <a:defRPr sz="1600">
                  <a:solidFill>
                    <a:schemeClr val="bg1"/>
                  </a:solidFill>
                  <a:latin typeface="Arial" charset="0"/>
                </a:defRPr>
              </a:lvl3pPr>
              <a:lvl4pPr marL="1600200" indent="-228600" algn="ctr" eaLnBrk="0" hangingPunct="0">
                <a:lnSpc>
                  <a:spcPct val="80000"/>
                </a:lnSpc>
                <a:spcBef>
                  <a:spcPct val="20000"/>
                </a:spcBef>
                <a:buChar char="•"/>
                <a:defRPr sz="1600">
                  <a:solidFill>
                    <a:schemeClr val="bg1"/>
                  </a:solidFill>
                  <a:latin typeface="Arial" charset="0"/>
                </a:defRPr>
              </a:lvl4pPr>
              <a:lvl5pPr marL="2057400" indent="-228600" algn="ctr" eaLnBrk="0" hangingPunct="0">
                <a:lnSpc>
                  <a:spcPct val="80000"/>
                </a:lnSpc>
                <a:spcBef>
                  <a:spcPct val="20000"/>
                </a:spcBef>
                <a:buChar char="•"/>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algn="l" eaLnBrk="1" hangingPunct="1">
                <a:lnSpc>
                  <a:spcPct val="100000"/>
                </a:lnSpc>
                <a:spcBef>
                  <a:spcPct val="0"/>
                </a:spcBef>
                <a:buFontTx/>
                <a:buNone/>
              </a:pPr>
              <a:r>
                <a:rPr lang="en-US">
                  <a:solidFill>
                    <a:schemeClr val="tx1"/>
                  </a:solidFill>
                </a:rPr>
                <a:t>5</a:t>
              </a:r>
              <a:r>
                <a:rPr lang="en-US" baseline="30000">
                  <a:solidFill>
                    <a:schemeClr val="tx1"/>
                  </a:solidFill>
                </a:rPr>
                <a:t>2</a:t>
              </a:r>
              <a:r>
                <a:rPr lang="en-US">
                  <a:solidFill>
                    <a:schemeClr val="tx1"/>
                  </a:solidFill>
                </a:rPr>
                <a:t>P</a:t>
              </a:r>
              <a:r>
                <a:rPr lang="en-US" baseline="-25000">
                  <a:solidFill>
                    <a:schemeClr val="tx1"/>
                  </a:solidFill>
                </a:rPr>
                <a:t>3/2</a:t>
              </a:r>
            </a:p>
          </p:txBody>
        </p:sp>
        <p:sp>
          <p:nvSpPr>
            <p:cNvPr id="16506" name="Text Box 89"/>
            <p:cNvSpPr txBox="1">
              <a:spLocks noChangeArrowheads="1"/>
            </p:cNvSpPr>
            <p:nvPr/>
          </p:nvSpPr>
          <p:spPr bwMode="auto">
            <a:xfrm>
              <a:off x="3529834" y="2989484"/>
              <a:ext cx="8690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a:spAutoFit/>
            </a:bodyPr>
            <a:lstStyle>
              <a:lvl1pPr algn="ctr" eaLnBrk="0" hangingPunct="0">
                <a:lnSpc>
                  <a:spcPct val="80000"/>
                </a:lnSpc>
                <a:spcBef>
                  <a:spcPct val="20000"/>
                </a:spcBef>
                <a:buChar char="•"/>
                <a:defRPr sz="1600">
                  <a:solidFill>
                    <a:schemeClr val="bg1"/>
                  </a:solidFill>
                  <a:latin typeface="Arial" charset="0"/>
                </a:defRPr>
              </a:lvl1pPr>
              <a:lvl2pPr marL="742950" indent="-285750" algn="ctr" eaLnBrk="0" hangingPunct="0">
                <a:lnSpc>
                  <a:spcPct val="80000"/>
                </a:lnSpc>
                <a:spcBef>
                  <a:spcPct val="20000"/>
                </a:spcBef>
                <a:buChar char="•"/>
                <a:defRPr sz="1600">
                  <a:solidFill>
                    <a:schemeClr val="bg1"/>
                  </a:solidFill>
                  <a:latin typeface="Arial" charset="0"/>
                </a:defRPr>
              </a:lvl2pPr>
              <a:lvl3pPr marL="1143000" indent="-228600" algn="ctr" eaLnBrk="0" hangingPunct="0">
                <a:lnSpc>
                  <a:spcPct val="80000"/>
                </a:lnSpc>
                <a:spcBef>
                  <a:spcPct val="20000"/>
                </a:spcBef>
                <a:buChar char="•"/>
                <a:defRPr sz="1600">
                  <a:solidFill>
                    <a:schemeClr val="bg1"/>
                  </a:solidFill>
                  <a:latin typeface="Arial" charset="0"/>
                </a:defRPr>
              </a:lvl3pPr>
              <a:lvl4pPr marL="1600200" indent="-228600" algn="ctr" eaLnBrk="0" hangingPunct="0">
                <a:lnSpc>
                  <a:spcPct val="80000"/>
                </a:lnSpc>
                <a:spcBef>
                  <a:spcPct val="20000"/>
                </a:spcBef>
                <a:buChar char="•"/>
                <a:defRPr sz="1600">
                  <a:solidFill>
                    <a:schemeClr val="bg1"/>
                  </a:solidFill>
                  <a:latin typeface="Arial" charset="0"/>
                </a:defRPr>
              </a:lvl4pPr>
              <a:lvl5pPr marL="2057400" indent="-228600" algn="ctr" eaLnBrk="0" hangingPunct="0">
                <a:lnSpc>
                  <a:spcPct val="80000"/>
                </a:lnSpc>
                <a:spcBef>
                  <a:spcPct val="20000"/>
                </a:spcBef>
                <a:buChar char="•"/>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a:lnSpc>
                  <a:spcPct val="100000"/>
                </a:lnSpc>
                <a:spcBef>
                  <a:spcPct val="0"/>
                </a:spcBef>
                <a:buFontTx/>
                <a:buNone/>
              </a:pPr>
              <a:r>
                <a:rPr lang="en-US">
                  <a:solidFill>
                    <a:schemeClr val="tx1"/>
                  </a:solidFill>
                </a:rPr>
                <a:t>D2</a:t>
              </a:r>
            </a:p>
            <a:p>
              <a:pPr>
                <a:lnSpc>
                  <a:spcPct val="100000"/>
                </a:lnSpc>
                <a:spcBef>
                  <a:spcPct val="0"/>
                </a:spcBef>
                <a:buFontTx/>
                <a:buNone/>
              </a:pPr>
              <a:r>
                <a:rPr lang="en-US">
                  <a:solidFill>
                    <a:schemeClr val="tx1"/>
                  </a:solidFill>
                </a:rPr>
                <a:t>780 nm</a:t>
              </a:r>
            </a:p>
          </p:txBody>
        </p:sp>
        <p:sp>
          <p:nvSpPr>
            <p:cNvPr id="16507" name="TextBox 388"/>
            <p:cNvSpPr txBox="1">
              <a:spLocks noChangeArrowheads="1"/>
            </p:cNvSpPr>
            <p:nvPr/>
          </p:nvSpPr>
          <p:spPr bwMode="auto">
            <a:xfrm>
              <a:off x="2241165" y="1304925"/>
              <a:ext cx="21624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lnSpc>
                  <a:spcPct val="80000"/>
                </a:lnSpc>
                <a:spcBef>
                  <a:spcPct val="20000"/>
                </a:spcBef>
                <a:buChar char="•"/>
                <a:defRPr sz="1600">
                  <a:solidFill>
                    <a:schemeClr val="bg1"/>
                  </a:solidFill>
                  <a:latin typeface="Arial" charset="0"/>
                </a:defRPr>
              </a:lvl1pPr>
              <a:lvl2pPr marL="742950" indent="-285750" algn="ctr" eaLnBrk="0" hangingPunct="0">
                <a:lnSpc>
                  <a:spcPct val="80000"/>
                </a:lnSpc>
                <a:spcBef>
                  <a:spcPct val="20000"/>
                </a:spcBef>
                <a:buChar char="•"/>
                <a:defRPr sz="1600">
                  <a:solidFill>
                    <a:schemeClr val="bg1"/>
                  </a:solidFill>
                  <a:latin typeface="Arial" charset="0"/>
                </a:defRPr>
              </a:lvl2pPr>
              <a:lvl3pPr marL="1143000" indent="-228600" algn="ctr" eaLnBrk="0" hangingPunct="0">
                <a:lnSpc>
                  <a:spcPct val="80000"/>
                </a:lnSpc>
                <a:spcBef>
                  <a:spcPct val="20000"/>
                </a:spcBef>
                <a:buChar char="•"/>
                <a:defRPr sz="1600">
                  <a:solidFill>
                    <a:schemeClr val="bg1"/>
                  </a:solidFill>
                  <a:latin typeface="Arial" charset="0"/>
                </a:defRPr>
              </a:lvl3pPr>
              <a:lvl4pPr marL="1600200" indent="-228600" algn="ctr" eaLnBrk="0" hangingPunct="0">
                <a:lnSpc>
                  <a:spcPct val="80000"/>
                </a:lnSpc>
                <a:spcBef>
                  <a:spcPct val="20000"/>
                </a:spcBef>
                <a:buChar char="•"/>
                <a:defRPr sz="1600">
                  <a:solidFill>
                    <a:schemeClr val="bg1"/>
                  </a:solidFill>
                  <a:latin typeface="Arial" charset="0"/>
                </a:defRPr>
              </a:lvl4pPr>
              <a:lvl5pPr marL="2057400" indent="-228600" algn="ctr" eaLnBrk="0" hangingPunct="0">
                <a:lnSpc>
                  <a:spcPct val="80000"/>
                </a:lnSpc>
                <a:spcBef>
                  <a:spcPct val="20000"/>
                </a:spcBef>
                <a:buChar char="•"/>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algn="l" eaLnBrk="1" hangingPunct="1">
                <a:lnSpc>
                  <a:spcPct val="100000"/>
                </a:lnSpc>
                <a:spcBef>
                  <a:spcPct val="0"/>
                </a:spcBef>
                <a:buFontTx/>
                <a:buNone/>
              </a:pPr>
              <a:r>
                <a:rPr lang="en-US" sz="1800" baseline="30000">
                  <a:solidFill>
                    <a:schemeClr val="tx1"/>
                  </a:solidFill>
                </a:rPr>
                <a:t>87</a:t>
              </a:r>
              <a:r>
                <a:rPr lang="en-US" sz="1800">
                  <a:solidFill>
                    <a:schemeClr val="tx1"/>
                  </a:solidFill>
                </a:rPr>
                <a:t>Rb Fine Structure</a:t>
              </a:r>
            </a:p>
          </p:txBody>
        </p:sp>
      </p:grpSp>
      <p:grpSp>
        <p:nvGrpSpPr>
          <p:cNvPr id="4" name="Group 3"/>
          <p:cNvGrpSpPr>
            <a:grpSpLocks/>
          </p:cNvGrpSpPr>
          <p:nvPr/>
        </p:nvGrpSpPr>
        <p:grpSpPr bwMode="auto">
          <a:xfrm>
            <a:off x="4864101" y="3135813"/>
            <a:ext cx="5000625" cy="2868613"/>
            <a:chOff x="4115924" y="1275526"/>
            <a:chExt cx="4999832" cy="2868614"/>
          </a:xfrm>
        </p:grpSpPr>
        <p:grpSp>
          <p:nvGrpSpPr>
            <p:cNvPr id="16466" name="Group 2"/>
            <p:cNvGrpSpPr>
              <a:grpSpLocks/>
            </p:cNvGrpSpPr>
            <p:nvPr/>
          </p:nvGrpSpPr>
          <p:grpSpPr bwMode="auto">
            <a:xfrm>
              <a:off x="4115924" y="1275526"/>
              <a:ext cx="4999832" cy="2868614"/>
              <a:chOff x="4115924" y="1456501"/>
              <a:chExt cx="4999832" cy="2868614"/>
            </a:xfrm>
          </p:grpSpPr>
          <p:grpSp>
            <p:nvGrpSpPr>
              <p:cNvPr id="16468" name="Group 158"/>
              <p:cNvGrpSpPr>
                <a:grpSpLocks/>
              </p:cNvGrpSpPr>
              <p:nvPr/>
            </p:nvGrpSpPr>
            <p:grpSpPr bwMode="auto">
              <a:xfrm>
                <a:off x="4404520" y="1456501"/>
                <a:ext cx="3673479" cy="2868614"/>
                <a:chOff x="3143" y="883"/>
                <a:chExt cx="2314" cy="1807"/>
              </a:xfrm>
            </p:grpSpPr>
            <p:sp>
              <p:nvSpPr>
                <p:cNvPr id="142" name="Rectangle 34"/>
                <p:cNvSpPr>
                  <a:spLocks noChangeArrowheads="1"/>
                </p:cNvSpPr>
                <p:nvPr/>
              </p:nvSpPr>
              <p:spPr bwMode="auto">
                <a:xfrm>
                  <a:off x="3798" y="1180"/>
                  <a:ext cx="945" cy="733"/>
                </a:xfrm>
                <a:prstGeom prst="rect">
                  <a:avLst/>
                </a:prstGeom>
                <a:noFill/>
                <a:ln w="28575">
                  <a:solidFill>
                    <a:srgbClr val="000000"/>
                  </a:solidFill>
                  <a:miter lim="800000"/>
                  <a:headEnd/>
                  <a:tailEnd/>
                </a:ln>
                <a:effectLst/>
              </p:spPr>
              <p:txBody>
                <a:bodyPr wrap="none" anchor="ctr"/>
                <a:lstStyle/>
                <a:p>
                  <a:pPr>
                    <a:defRPr/>
                  </a:pPr>
                  <a:endParaRPr lang="en-US" kern="0">
                    <a:solidFill>
                      <a:sysClr val="windowText" lastClr="000000"/>
                    </a:solidFill>
                  </a:endParaRPr>
                </a:p>
              </p:txBody>
            </p:sp>
            <p:sp>
              <p:nvSpPr>
                <p:cNvPr id="143" name="Text Box 60"/>
                <p:cNvSpPr txBox="1">
                  <a:spLocks noChangeArrowheads="1"/>
                </p:cNvSpPr>
                <p:nvPr/>
              </p:nvSpPr>
              <p:spPr bwMode="auto">
                <a:xfrm>
                  <a:off x="3732" y="883"/>
                  <a:ext cx="1058" cy="252"/>
                </a:xfrm>
                <a:prstGeom prst="rect">
                  <a:avLst/>
                </a:prstGeom>
                <a:noFill/>
                <a:ln w="9525">
                  <a:noFill/>
                  <a:miter lim="800000"/>
                  <a:headEnd/>
                  <a:tailEnd/>
                </a:ln>
                <a:effectLst/>
              </p:spPr>
              <p:txBody>
                <a:bodyPr wrap="none">
                  <a:spAutoFit/>
                </a:bodyPr>
                <a:lstStyle/>
                <a:p>
                  <a:pPr>
                    <a:defRPr/>
                  </a:pPr>
                  <a:r>
                    <a:rPr lang="en-US" sz="2000" kern="0" dirty="0">
                      <a:solidFill>
                        <a:srgbClr val="000000"/>
                      </a:solidFill>
                    </a:rPr>
                    <a:t>Detect on D2</a:t>
                  </a:r>
                </a:p>
              </p:txBody>
            </p:sp>
            <p:sp>
              <p:nvSpPr>
                <p:cNvPr id="144" name="Text Box 61"/>
                <p:cNvSpPr txBox="1">
                  <a:spLocks noChangeArrowheads="1"/>
                </p:cNvSpPr>
                <p:nvPr/>
              </p:nvSpPr>
              <p:spPr bwMode="auto">
                <a:xfrm>
                  <a:off x="3143" y="1934"/>
                  <a:ext cx="2314" cy="756"/>
                </a:xfrm>
                <a:prstGeom prst="rect">
                  <a:avLst/>
                </a:prstGeom>
                <a:noFill/>
                <a:ln w="9525">
                  <a:noFill/>
                  <a:miter lim="800000"/>
                  <a:headEnd/>
                  <a:tailEnd/>
                </a:ln>
                <a:effectLst/>
              </p:spPr>
              <p:txBody>
                <a:bodyPr>
                  <a:spAutoFit/>
                </a:bodyPr>
                <a:lstStyle/>
                <a:p>
                  <a:pPr algn="ctr">
                    <a:defRPr/>
                  </a:pPr>
                  <a:r>
                    <a:rPr lang="en-US" kern="0" dirty="0">
                      <a:solidFill>
                        <a:srgbClr val="000000"/>
                      </a:solidFill>
                    </a:rPr>
                    <a:t>Linearly polarized 780 nm probe beam</a:t>
                  </a:r>
                </a:p>
                <a:p>
                  <a:pPr algn="ctr">
                    <a:defRPr/>
                  </a:pPr>
                  <a:r>
                    <a:rPr lang="en-US" kern="0" dirty="0">
                      <a:solidFill>
                        <a:srgbClr val="000000"/>
                      </a:solidFill>
                    </a:rPr>
                    <a:t>Oriented spins rotate the polarization</a:t>
                  </a:r>
                </a:p>
              </p:txBody>
            </p:sp>
            <p:sp>
              <p:nvSpPr>
                <p:cNvPr id="145" name="Line 63"/>
                <p:cNvSpPr>
                  <a:spLocks noChangeShapeType="1"/>
                </p:cNvSpPr>
                <p:nvPr/>
              </p:nvSpPr>
              <p:spPr bwMode="auto">
                <a:xfrm>
                  <a:off x="3883" y="1260"/>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146" name="Line 64"/>
                <p:cNvSpPr>
                  <a:spLocks noChangeShapeType="1"/>
                </p:cNvSpPr>
                <p:nvPr/>
              </p:nvSpPr>
              <p:spPr bwMode="auto">
                <a:xfrm>
                  <a:off x="4097" y="1256"/>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147" name="Line 65"/>
                <p:cNvSpPr>
                  <a:spLocks noChangeShapeType="1"/>
                </p:cNvSpPr>
                <p:nvPr/>
              </p:nvSpPr>
              <p:spPr bwMode="auto">
                <a:xfrm>
                  <a:off x="4137" y="1407"/>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148" name="Line 66"/>
                <p:cNvSpPr>
                  <a:spLocks noChangeShapeType="1"/>
                </p:cNvSpPr>
                <p:nvPr/>
              </p:nvSpPr>
              <p:spPr bwMode="auto">
                <a:xfrm>
                  <a:off x="4171" y="1548"/>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149" name="Line 67"/>
                <p:cNvSpPr>
                  <a:spLocks noChangeShapeType="1"/>
                </p:cNvSpPr>
                <p:nvPr/>
              </p:nvSpPr>
              <p:spPr bwMode="auto">
                <a:xfrm>
                  <a:off x="4536" y="1622"/>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150" name="Line 68"/>
                <p:cNvSpPr>
                  <a:spLocks noChangeShapeType="1"/>
                </p:cNvSpPr>
                <p:nvPr/>
              </p:nvSpPr>
              <p:spPr bwMode="auto">
                <a:xfrm>
                  <a:off x="4352" y="1662"/>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151" name="Line 69"/>
                <p:cNvSpPr>
                  <a:spLocks noChangeShapeType="1"/>
                </p:cNvSpPr>
                <p:nvPr/>
              </p:nvSpPr>
              <p:spPr bwMode="auto">
                <a:xfrm>
                  <a:off x="4459" y="1836"/>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152" name="Line 70"/>
                <p:cNvSpPr>
                  <a:spLocks noChangeShapeType="1"/>
                </p:cNvSpPr>
                <p:nvPr/>
              </p:nvSpPr>
              <p:spPr bwMode="auto">
                <a:xfrm>
                  <a:off x="4568" y="1285"/>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153" name="Line 71"/>
                <p:cNvSpPr>
                  <a:spLocks noChangeShapeType="1"/>
                </p:cNvSpPr>
                <p:nvPr/>
              </p:nvSpPr>
              <p:spPr bwMode="auto">
                <a:xfrm>
                  <a:off x="4305" y="1744"/>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154" name="Line 72"/>
                <p:cNvSpPr>
                  <a:spLocks noChangeShapeType="1"/>
                </p:cNvSpPr>
                <p:nvPr/>
              </p:nvSpPr>
              <p:spPr bwMode="auto">
                <a:xfrm>
                  <a:off x="4514" y="1460"/>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155" name="Line 73"/>
                <p:cNvSpPr>
                  <a:spLocks noChangeShapeType="1"/>
                </p:cNvSpPr>
                <p:nvPr/>
              </p:nvSpPr>
              <p:spPr bwMode="auto">
                <a:xfrm>
                  <a:off x="4336" y="1534"/>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156" name="Line 74"/>
                <p:cNvSpPr>
                  <a:spLocks noChangeShapeType="1"/>
                </p:cNvSpPr>
                <p:nvPr/>
              </p:nvSpPr>
              <p:spPr bwMode="auto">
                <a:xfrm>
                  <a:off x="4577" y="1736"/>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157" name="Line 75"/>
                <p:cNvSpPr>
                  <a:spLocks noChangeShapeType="1"/>
                </p:cNvSpPr>
                <p:nvPr/>
              </p:nvSpPr>
              <p:spPr bwMode="auto">
                <a:xfrm>
                  <a:off x="3835" y="1435"/>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158" name="Line 76"/>
                <p:cNvSpPr>
                  <a:spLocks noChangeShapeType="1"/>
                </p:cNvSpPr>
                <p:nvPr/>
              </p:nvSpPr>
              <p:spPr bwMode="auto">
                <a:xfrm>
                  <a:off x="3961" y="1531"/>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159" name="Line 77"/>
                <p:cNvSpPr>
                  <a:spLocks noChangeShapeType="1"/>
                </p:cNvSpPr>
                <p:nvPr/>
              </p:nvSpPr>
              <p:spPr bwMode="auto">
                <a:xfrm>
                  <a:off x="4094" y="1683"/>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160" name="Line 78"/>
                <p:cNvSpPr>
                  <a:spLocks noChangeShapeType="1"/>
                </p:cNvSpPr>
                <p:nvPr/>
              </p:nvSpPr>
              <p:spPr bwMode="auto">
                <a:xfrm>
                  <a:off x="3888" y="1762"/>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161" name="Line 79"/>
                <p:cNvSpPr>
                  <a:spLocks noChangeShapeType="1"/>
                </p:cNvSpPr>
                <p:nvPr/>
              </p:nvSpPr>
              <p:spPr bwMode="auto">
                <a:xfrm>
                  <a:off x="4124" y="1819"/>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162" name="Line 80"/>
                <p:cNvSpPr>
                  <a:spLocks noChangeShapeType="1"/>
                </p:cNvSpPr>
                <p:nvPr/>
              </p:nvSpPr>
              <p:spPr bwMode="auto">
                <a:xfrm>
                  <a:off x="3979" y="1356"/>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163" name="Line 81"/>
                <p:cNvSpPr>
                  <a:spLocks noChangeShapeType="1"/>
                </p:cNvSpPr>
                <p:nvPr/>
              </p:nvSpPr>
              <p:spPr bwMode="auto">
                <a:xfrm>
                  <a:off x="4343" y="1328"/>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164" name="Line 82"/>
                <p:cNvSpPr>
                  <a:spLocks noChangeShapeType="1"/>
                </p:cNvSpPr>
                <p:nvPr/>
              </p:nvSpPr>
              <p:spPr bwMode="auto">
                <a:xfrm>
                  <a:off x="3914" y="1626"/>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165" name="AutoShape 83"/>
                <p:cNvSpPr>
                  <a:spLocks noChangeArrowheads="1"/>
                </p:cNvSpPr>
                <p:nvPr/>
              </p:nvSpPr>
              <p:spPr bwMode="auto">
                <a:xfrm>
                  <a:off x="3249" y="1269"/>
                  <a:ext cx="2131" cy="576"/>
                </a:xfrm>
                <a:prstGeom prst="rightArrow">
                  <a:avLst>
                    <a:gd name="adj1" fmla="val 50000"/>
                    <a:gd name="adj2" fmla="val 25000"/>
                  </a:avLst>
                </a:prstGeom>
                <a:solidFill>
                  <a:srgbClr val="FC0128">
                    <a:alpha val="50000"/>
                  </a:srgbClr>
                </a:solidFill>
                <a:ln w="9525">
                  <a:solidFill>
                    <a:srgbClr val="000000"/>
                  </a:solidFill>
                  <a:miter lim="800000"/>
                  <a:headEnd/>
                  <a:tailEnd/>
                </a:ln>
                <a:effectLst/>
              </p:spPr>
              <p:txBody>
                <a:bodyPr wrap="none" anchor="ctr"/>
                <a:lstStyle/>
                <a:p>
                  <a:pPr>
                    <a:defRPr/>
                  </a:pPr>
                  <a:endParaRPr lang="en-US" kern="0">
                    <a:solidFill>
                      <a:sysClr val="windowText" lastClr="000000"/>
                    </a:solidFill>
                  </a:endParaRPr>
                </a:p>
              </p:txBody>
            </p:sp>
          </p:grpSp>
          <p:sp>
            <p:nvSpPr>
              <p:cNvPr id="167" name="AutoShape 150"/>
              <p:cNvSpPr>
                <a:spLocks noChangeArrowheads="1"/>
              </p:cNvSpPr>
              <p:nvPr/>
            </p:nvSpPr>
            <p:spPr bwMode="auto">
              <a:xfrm rot="5400000">
                <a:off x="6069796" y="836058"/>
                <a:ext cx="390525" cy="3380839"/>
              </a:xfrm>
              <a:prstGeom prst="upArrow">
                <a:avLst>
                  <a:gd name="adj1" fmla="val 50000"/>
                  <a:gd name="adj2" fmla="val 113110"/>
                </a:avLst>
              </a:prstGeom>
              <a:solidFill>
                <a:srgbClr val="990033">
                  <a:alpha val="75000"/>
                </a:srgbClr>
              </a:solidFill>
              <a:ln w="9525">
                <a:solidFill>
                  <a:srgbClr val="000000"/>
                </a:solidFill>
                <a:miter lim="800000"/>
                <a:headEnd/>
                <a:tailEnd/>
              </a:ln>
              <a:effectLst/>
            </p:spPr>
            <p:txBody>
              <a:bodyPr wrap="none" anchor="ctr"/>
              <a:lstStyle/>
              <a:p>
                <a:pPr>
                  <a:defRPr/>
                </a:pPr>
                <a:endParaRPr lang="en-US" kern="0">
                  <a:solidFill>
                    <a:sysClr val="windowText" lastClr="000000"/>
                  </a:solidFill>
                </a:endParaRPr>
              </a:p>
            </p:txBody>
          </p:sp>
          <p:sp>
            <p:nvSpPr>
              <p:cNvPr id="169" name="AutoShape 151"/>
              <p:cNvSpPr>
                <a:spLocks noChangeArrowheads="1"/>
              </p:cNvSpPr>
              <p:nvPr/>
            </p:nvSpPr>
            <p:spPr bwMode="auto">
              <a:xfrm>
                <a:off x="4385756" y="2329626"/>
                <a:ext cx="133329" cy="433388"/>
              </a:xfrm>
              <a:prstGeom prst="upDownArrow">
                <a:avLst>
                  <a:gd name="adj1" fmla="val 50000"/>
                  <a:gd name="adj2" fmla="val 45238"/>
                </a:avLst>
              </a:prstGeom>
              <a:solidFill>
                <a:srgbClr val="000000"/>
              </a:solidFill>
              <a:ln w="9525">
                <a:solidFill>
                  <a:srgbClr val="000000"/>
                </a:solidFill>
                <a:miter lim="800000"/>
                <a:headEnd/>
                <a:tailEnd/>
              </a:ln>
              <a:effectLst/>
            </p:spPr>
            <p:txBody>
              <a:bodyPr wrap="none" anchor="ctr"/>
              <a:lstStyle/>
              <a:p>
                <a:pPr>
                  <a:defRPr/>
                </a:pPr>
                <a:endParaRPr lang="en-US" kern="0">
                  <a:solidFill>
                    <a:sysClr val="windowText" lastClr="000000"/>
                  </a:solidFill>
                </a:endParaRPr>
              </a:p>
            </p:txBody>
          </p:sp>
          <p:sp>
            <p:nvSpPr>
              <p:cNvPr id="170" name="Text Box 152"/>
              <p:cNvSpPr txBox="1">
                <a:spLocks noChangeArrowheads="1"/>
              </p:cNvSpPr>
              <p:nvPr/>
            </p:nvSpPr>
            <p:spPr bwMode="auto">
              <a:xfrm>
                <a:off x="4115924" y="2664590"/>
                <a:ext cx="1331702" cy="522287"/>
              </a:xfrm>
              <a:prstGeom prst="rect">
                <a:avLst/>
              </a:prstGeom>
              <a:noFill/>
              <a:ln w="9525">
                <a:noFill/>
                <a:miter lim="800000"/>
                <a:headEnd/>
                <a:tailEnd/>
              </a:ln>
              <a:effectLst/>
            </p:spPr>
            <p:txBody>
              <a:bodyPr>
                <a:spAutoFit/>
              </a:bodyPr>
              <a:lstStyle/>
              <a:p>
                <a:pPr>
                  <a:defRPr/>
                </a:pPr>
                <a:r>
                  <a:rPr lang="en-US" sz="1400" kern="0" dirty="0">
                    <a:solidFill>
                      <a:srgbClr val="000000"/>
                    </a:solidFill>
                  </a:rPr>
                  <a:t>Input polarization</a:t>
                </a:r>
              </a:p>
            </p:txBody>
          </p:sp>
          <p:sp>
            <p:nvSpPr>
              <p:cNvPr id="173" name="Text Box 154"/>
              <p:cNvSpPr txBox="1">
                <a:spLocks noChangeArrowheads="1"/>
              </p:cNvSpPr>
              <p:nvPr/>
            </p:nvSpPr>
            <p:spPr bwMode="auto">
              <a:xfrm>
                <a:off x="7784055" y="2639190"/>
                <a:ext cx="1331701" cy="522287"/>
              </a:xfrm>
              <a:prstGeom prst="rect">
                <a:avLst/>
              </a:prstGeom>
              <a:noFill/>
              <a:ln w="9525">
                <a:noFill/>
                <a:miter lim="800000"/>
                <a:headEnd/>
                <a:tailEnd/>
              </a:ln>
              <a:effectLst/>
            </p:spPr>
            <p:txBody>
              <a:bodyPr>
                <a:spAutoFit/>
              </a:bodyPr>
              <a:lstStyle/>
              <a:p>
                <a:pPr>
                  <a:defRPr/>
                </a:pPr>
                <a:r>
                  <a:rPr lang="en-US" sz="1400" kern="0" dirty="0">
                    <a:solidFill>
                      <a:srgbClr val="000000"/>
                    </a:solidFill>
                  </a:rPr>
                  <a:t>Output polarization</a:t>
                </a:r>
              </a:p>
            </p:txBody>
          </p:sp>
        </p:grpSp>
        <p:sp>
          <p:nvSpPr>
            <p:cNvPr id="212" name="AutoShape 151"/>
            <p:cNvSpPr>
              <a:spLocks noChangeArrowheads="1"/>
            </p:cNvSpPr>
            <p:nvPr/>
          </p:nvSpPr>
          <p:spPr bwMode="auto">
            <a:xfrm rot="-1800000">
              <a:off x="7995159" y="2097851"/>
              <a:ext cx="133329" cy="433388"/>
            </a:xfrm>
            <a:prstGeom prst="upDownArrow">
              <a:avLst>
                <a:gd name="adj1" fmla="val 50000"/>
                <a:gd name="adj2" fmla="val 45238"/>
              </a:avLst>
            </a:prstGeom>
            <a:solidFill>
              <a:srgbClr val="000000"/>
            </a:solidFill>
            <a:ln w="9525">
              <a:solidFill>
                <a:srgbClr val="000000"/>
              </a:solidFill>
              <a:miter lim="800000"/>
              <a:headEnd/>
              <a:tailEnd/>
            </a:ln>
            <a:effectLst/>
          </p:spPr>
          <p:txBody>
            <a:bodyPr wrap="none" anchor="ctr"/>
            <a:lstStyle/>
            <a:p>
              <a:pPr>
                <a:defRPr/>
              </a:pPr>
              <a:endParaRPr lang="en-US" kern="0">
                <a:solidFill>
                  <a:sysClr val="windowText" lastClr="000000"/>
                </a:solidFill>
              </a:endParaRPr>
            </a:p>
          </p:txBody>
        </p:sp>
      </p:grpSp>
      <p:sp>
        <p:nvSpPr>
          <p:cNvPr id="16391" name="Rectangle 109"/>
          <p:cNvSpPr>
            <a:spLocks noChangeArrowheads="1"/>
          </p:cNvSpPr>
          <p:nvPr/>
        </p:nvSpPr>
        <p:spPr bwMode="auto">
          <a:xfrm>
            <a:off x="1781175" y="1449616"/>
            <a:ext cx="862965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p>
            <a:pPr marL="171450">
              <a:lnSpc>
                <a:spcPct val="80000"/>
              </a:lnSpc>
              <a:spcBef>
                <a:spcPct val="20000"/>
              </a:spcBef>
            </a:pPr>
            <a:r>
              <a:rPr lang="en-US" sz="2400" dirty="0"/>
              <a:t>Two optical resonances in Rubidium (fine structure)</a:t>
            </a:r>
          </a:p>
          <a:p>
            <a:pPr marL="971550" lvl="1" indent="-342900">
              <a:lnSpc>
                <a:spcPct val="80000"/>
              </a:lnSpc>
              <a:spcBef>
                <a:spcPct val="20000"/>
              </a:spcBef>
              <a:buFont typeface="Arial" panose="020B0604020202020204" pitchFamily="34" charset="0"/>
              <a:buChar char="•"/>
            </a:pPr>
            <a:r>
              <a:rPr lang="en-US" sz="2400" dirty="0"/>
              <a:t>Use D1 for optical pumping and D2 for probing</a:t>
            </a:r>
          </a:p>
          <a:p>
            <a:pPr lvl="1">
              <a:lnSpc>
                <a:spcPct val="80000"/>
              </a:lnSpc>
              <a:spcBef>
                <a:spcPct val="20000"/>
              </a:spcBef>
            </a:pPr>
            <a:r>
              <a:rPr lang="en-US" sz="1400" dirty="0"/>
              <a:t>	  Based on: V. Shah and M. V. </a:t>
            </a:r>
            <a:r>
              <a:rPr lang="en-US" sz="1400" dirty="0" err="1"/>
              <a:t>Romalis</a:t>
            </a:r>
            <a:r>
              <a:rPr lang="en-US" sz="1400" dirty="0"/>
              <a:t>, PRA 80, 013416 (2009)</a:t>
            </a:r>
          </a:p>
        </p:txBody>
      </p:sp>
      <p:sp>
        <p:nvSpPr>
          <p:cNvPr id="16392" name="Rectangle 2"/>
          <p:cNvSpPr>
            <a:spLocks noChangeArrowheads="1"/>
          </p:cNvSpPr>
          <p:nvPr/>
        </p:nvSpPr>
        <p:spPr bwMode="auto">
          <a:xfrm>
            <a:off x="1393825" y="885825"/>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lstStyle/>
          <a:p>
            <a:pPr algn="ctr"/>
            <a:endParaRPr lang="en-US" sz="3600"/>
          </a:p>
        </p:txBody>
      </p:sp>
      <p:grpSp>
        <p:nvGrpSpPr>
          <p:cNvPr id="490" name="Group 489"/>
          <p:cNvGrpSpPr>
            <a:grpSpLocks/>
          </p:cNvGrpSpPr>
          <p:nvPr/>
        </p:nvGrpSpPr>
        <p:grpSpPr bwMode="auto">
          <a:xfrm>
            <a:off x="4440239" y="2983413"/>
            <a:ext cx="5818187" cy="2554445"/>
            <a:chOff x="3135644" y="4029553"/>
            <a:chExt cx="5818187" cy="2555284"/>
          </a:xfrm>
        </p:grpSpPr>
        <p:grpSp>
          <p:nvGrpSpPr>
            <p:cNvPr id="16431" name="Group 490"/>
            <p:cNvGrpSpPr>
              <a:grpSpLocks/>
            </p:cNvGrpSpPr>
            <p:nvPr/>
          </p:nvGrpSpPr>
          <p:grpSpPr bwMode="auto">
            <a:xfrm>
              <a:off x="3233801" y="4181025"/>
              <a:ext cx="5720030" cy="1636713"/>
              <a:chOff x="3794916" y="1454913"/>
              <a:chExt cx="5720030" cy="1636713"/>
            </a:xfrm>
          </p:grpSpPr>
          <p:grpSp>
            <p:nvGrpSpPr>
              <p:cNvPr id="16439" name="Group 158"/>
              <p:cNvGrpSpPr>
                <a:grpSpLocks/>
              </p:cNvGrpSpPr>
              <p:nvPr/>
            </p:nvGrpSpPr>
            <p:grpSpPr bwMode="auto">
              <a:xfrm>
                <a:off x="3794916" y="1454913"/>
                <a:ext cx="4235454" cy="1636713"/>
                <a:chOff x="2759" y="882"/>
                <a:chExt cx="2668" cy="1031"/>
              </a:xfrm>
            </p:grpSpPr>
            <p:sp>
              <p:nvSpPr>
                <p:cNvPr id="502" name="Rectangle 34"/>
                <p:cNvSpPr>
                  <a:spLocks noChangeArrowheads="1"/>
                </p:cNvSpPr>
                <p:nvPr/>
              </p:nvSpPr>
              <p:spPr bwMode="auto">
                <a:xfrm>
                  <a:off x="3798" y="1180"/>
                  <a:ext cx="945" cy="733"/>
                </a:xfrm>
                <a:prstGeom prst="rect">
                  <a:avLst/>
                </a:prstGeom>
                <a:noFill/>
                <a:ln w="28575">
                  <a:solidFill>
                    <a:srgbClr val="000000"/>
                  </a:solidFill>
                  <a:miter lim="800000"/>
                  <a:headEnd/>
                  <a:tailEnd/>
                </a:ln>
                <a:effectLst/>
              </p:spPr>
              <p:txBody>
                <a:bodyPr wrap="none" anchor="ctr"/>
                <a:lstStyle/>
                <a:p>
                  <a:pPr>
                    <a:defRPr/>
                  </a:pPr>
                  <a:endParaRPr lang="en-US" kern="0">
                    <a:solidFill>
                      <a:sysClr val="windowText" lastClr="000000"/>
                    </a:solidFill>
                  </a:endParaRPr>
                </a:p>
              </p:txBody>
            </p:sp>
            <p:sp>
              <p:nvSpPr>
                <p:cNvPr id="503" name="Text Box 60"/>
                <p:cNvSpPr txBox="1">
                  <a:spLocks noChangeArrowheads="1"/>
                </p:cNvSpPr>
                <p:nvPr/>
              </p:nvSpPr>
              <p:spPr bwMode="auto">
                <a:xfrm>
                  <a:off x="3290" y="882"/>
                  <a:ext cx="2137" cy="252"/>
                </a:xfrm>
                <a:prstGeom prst="rect">
                  <a:avLst/>
                </a:prstGeom>
                <a:noFill/>
                <a:ln w="9525">
                  <a:noFill/>
                  <a:miter lim="800000"/>
                  <a:headEnd/>
                  <a:tailEnd/>
                </a:ln>
                <a:effectLst/>
              </p:spPr>
              <p:txBody>
                <a:bodyPr wrap="none">
                  <a:spAutoFit/>
                </a:bodyPr>
                <a:lstStyle/>
                <a:p>
                  <a:pPr>
                    <a:defRPr/>
                  </a:pPr>
                  <a:r>
                    <a:rPr lang="en-US" sz="2000" kern="0" dirty="0">
                      <a:solidFill>
                        <a:srgbClr val="000000"/>
                      </a:solidFill>
                    </a:rPr>
                    <a:t>Dichroic optical components</a:t>
                  </a:r>
                </a:p>
              </p:txBody>
            </p:sp>
            <p:sp>
              <p:nvSpPr>
                <p:cNvPr id="504" name="Line 63"/>
                <p:cNvSpPr>
                  <a:spLocks noChangeShapeType="1"/>
                </p:cNvSpPr>
                <p:nvPr/>
              </p:nvSpPr>
              <p:spPr bwMode="auto">
                <a:xfrm>
                  <a:off x="3883" y="1260"/>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05" name="Line 64"/>
                <p:cNvSpPr>
                  <a:spLocks noChangeShapeType="1"/>
                </p:cNvSpPr>
                <p:nvPr/>
              </p:nvSpPr>
              <p:spPr bwMode="auto">
                <a:xfrm>
                  <a:off x="4097" y="1256"/>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06" name="Line 65"/>
                <p:cNvSpPr>
                  <a:spLocks noChangeShapeType="1"/>
                </p:cNvSpPr>
                <p:nvPr/>
              </p:nvSpPr>
              <p:spPr bwMode="auto">
                <a:xfrm>
                  <a:off x="4137" y="1407"/>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07" name="Line 66"/>
                <p:cNvSpPr>
                  <a:spLocks noChangeShapeType="1"/>
                </p:cNvSpPr>
                <p:nvPr/>
              </p:nvSpPr>
              <p:spPr bwMode="auto">
                <a:xfrm>
                  <a:off x="4171" y="1548"/>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08" name="Line 67"/>
                <p:cNvSpPr>
                  <a:spLocks noChangeShapeType="1"/>
                </p:cNvSpPr>
                <p:nvPr/>
              </p:nvSpPr>
              <p:spPr bwMode="auto">
                <a:xfrm>
                  <a:off x="4536" y="1622"/>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09" name="Line 68"/>
                <p:cNvSpPr>
                  <a:spLocks noChangeShapeType="1"/>
                </p:cNvSpPr>
                <p:nvPr/>
              </p:nvSpPr>
              <p:spPr bwMode="auto">
                <a:xfrm>
                  <a:off x="4352" y="1662"/>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10" name="Line 69"/>
                <p:cNvSpPr>
                  <a:spLocks noChangeShapeType="1"/>
                </p:cNvSpPr>
                <p:nvPr/>
              </p:nvSpPr>
              <p:spPr bwMode="auto">
                <a:xfrm>
                  <a:off x="4459" y="1836"/>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11" name="Line 70"/>
                <p:cNvSpPr>
                  <a:spLocks noChangeShapeType="1"/>
                </p:cNvSpPr>
                <p:nvPr/>
              </p:nvSpPr>
              <p:spPr bwMode="auto">
                <a:xfrm>
                  <a:off x="4568" y="1285"/>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12" name="Line 71"/>
                <p:cNvSpPr>
                  <a:spLocks noChangeShapeType="1"/>
                </p:cNvSpPr>
                <p:nvPr/>
              </p:nvSpPr>
              <p:spPr bwMode="auto">
                <a:xfrm>
                  <a:off x="4305" y="1744"/>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13" name="Line 72"/>
                <p:cNvSpPr>
                  <a:spLocks noChangeShapeType="1"/>
                </p:cNvSpPr>
                <p:nvPr/>
              </p:nvSpPr>
              <p:spPr bwMode="auto">
                <a:xfrm>
                  <a:off x="4514" y="1460"/>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14" name="Line 73"/>
                <p:cNvSpPr>
                  <a:spLocks noChangeShapeType="1"/>
                </p:cNvSpPr>
                <p:nvPr/>
              </p:nvSpPr>
              <p:spPr bwMode="auto">
                <a:xfrm>
                  <a:off x="4336" y="1534"/>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15" name="Line 74"/>
                <p:cNvSpPr>
                  <a:spLocks noChangeShapeType="1"/>
                </p:cNvSpPr>
                <p:nvPr/>
              </p:nvSpPr>
              <p:spPr bwMode="auto">
                <a:xfrm>
                  <a:off x="4577" y="1736"/>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16" name="Line 75"/>
                <p:cNvSpPr>
                  <a:spLocks noChangeShapeType="1"/>
                </p:cNvSpPr>
                <p:nvPr/>
              </p:nvSpPr>
              <p:spPr bwMode="auto">
                <a:xfrm>
                  <a:off x="3835" y="1435"/>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17" name="Line 76"/>
                <p:cNvSpPr>
                  <a:spLocks noChangeShapeType="1"/>
                </p:cNvSpPr>
                <p:nvPr/>
              </p:nvSpPr>
              <p:spPr bwMode="auto">
                <a:xfrm>
                  <a:off x="3961" y="1531"/>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18" name="Line 77"/>
                <p:cNvSpPr>
                  <a:spLocks noChangeShapeType="1"/>
                </p:cNvSpPr>
                <p:nvPr/>
              </p:nvSpPr>
              <p:spPr bwMode="auto">
                <a:xfrm>
                  <a:off x="4094" y="1683"/>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19" name="Line 78"/>
                <p:cNvSpPr>
                  <a:spLocks noChangeShapeType="1"/>
                </p:cNvSpPr>
                <p:nvPr/>
              </p:nvSpPr>
              <p:spPr bwMode="auto">
                <a:xfrm>
                  <a:off x="3888" y="1762"/>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20" name="Line 79"/>
                <p:cNvSpPr>
                  <a:spLocks noChangeShapeType="1"/>
                </p:cNvSpPr>
                <p:nvPr/>
              </p:nvSpPr>
              <p:spPr bwMode="auto">
                <a:xfrm>
                  <a:off x="4124" y="1819"/>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21" name="Line 80"/>
                <p:cNvSpPr>
                  <a:spLocks noChangeShapeType="1"/>
                </p:cNvSpPr>
                <p:nvPr/>
              </p:nvSpPr>
              <p:spPr bwMode="auto">
                <a:xfrm>
                  <a:off x="3979" y="1356"/>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22" name="Line 81"/>
                <p:cNvSpPr>
                  <a:spLocks noChangeShapeType="1"/>
                </p:cNvSpPr>
                <p:nvPr/>
              </p:nvSpPr>
              <p:spPr bwMode="auto">
                <a:xfrm>
                  <a:off x="4343" y="1328"/>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23" name="Line 82"/>
                <p:cNvSpPr>
                  <a:spLocks noChangeShapeType="1"/>
                </p:cNvSpPr>
                <p:nvPr/>
              </p:nvSpPr>
              <p:spPr bwMode="auto">
                <a:xfrm>
                  <a:off x="3914" y="1626"/>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24" name="AutoShape 83"/>
                <p:cNvSpPr>
                  <a:spLocks noChangeArrowheads="1"/>
                </p:cNvSpPr>
                <p:nvPr/>
              </p:nvSpPr>
              <p:spPr bwMode="auto">
                <a:xfrm>
                  <a:off x="2759" y="1269"/>
                  <a:ext cx="2344" cy="576"/>
                </a:xfrm>
                <a:prstGeom prst="rightArrow">
                  <a:avLst>
                    <a:gd name="adj1" fmla="val 50000"/>
                    <a:gd name="adj2" fmla="val 25000"/>
                  </a:avLst>
                </a:prstGeom>
                <a:solidFill>
                  <a:srgbClr val="FC0128">
                    <a:alpha val="50000"/>
                  </a:srgbClr>
                </a:solidFill>
                <a:ln w="9525">
                  <a:solidFill>
                    <a:srgbClr val="000000"/>
                  </a:solidFill>
                  <a:miter lim="800000"/>
                  <a:headEnd/>
                  <a:tailEnd/>
                </a:ln>
                <a:effectLst/>
              </p:spPr>
              <p:txBody>
                <a:bodyPr wrap="none" anchor="ctr"/>
                <a:lstStyle/>
                <a:p>
                  <a:pPr>
                    <a:defRPr/>
                  </a:pPr>
                  <a:endParaRPr lang="en-US" kern="0">
                    <a:solidFill>
                      <a:sysClr val="windowText" lastClr="000000"/>
                    </a:solidFill>
                  </a:endParaRPr>
                </a:p>
              </p:txBody>
            </p:sp>
            <p:sp>
              <p:nvSpPr>
                <p:cNvPr id="525" name="AutoShape 84"/>
                <p:cNvSpPr>
                  <a:spLocks noChangeArrowheads="1"/>
                </p:cNvSpPr>
                <p:nvPr/>
              </p:nvSpPr>
              <p:spPr bwMode="auto">
                <a:xfrm>
                  <a:off x="3346" y="1323"/>
                  <a:ext cx="403" cy="252"/>
                </a:xfrm>
                <a:prstGeom prst="curvedDownArrow">
                  <a:avLst>
                    <a:gd name="adj1" fmla="val 31984"/>
                    <a:gd name="adj2" fmla="val 63968"/>
                    <a:gd name="adj3" fmla="val 33333"/>
                  </a:avLst>
                </a:prstGeom>
                <a:solidFill>
                  <a:srgbClr val="618FFD">
                    <a:alpha val="50000"/>
                  </a:srgbClr>
                </a:solidFill>
                <a:ln w="9525">
                  <a:solidFill>
                    <a:srgbClr val="000000"/>
                  </a:solidFill>
                  <a:miter lim="800000"/>
                  <a:headEnd/>
                  <a:tailEnd/>
                </a:ln>
                <a:effectLst/>
              </p:spPr>
              <p:txBody>
                <a:bodyPr wrap="none" anchor="ctr"/>
                <a:lstStyle/>
                <a:p>
                  <a:pPr>
                    <a:defRPr/>
                  </a:pPr>
                  <a:endParaRPr lang="en-US" kern="0">
                    <a:solidFill>
                      <a:sysClr val="windowText" lastClr="000000"/>
                    </a:solidFill>
                  </a:endParaRPr>
                </a:p>
              </p:txBody>
            </p:sp>
          </p:grpSp>
          <p:sp>
            <p:nvSpPr>
              <p:cNvPr id="500" name="AutoShape 150"/>
              <p:cNvSpPr>
                <a:spLocks noChangeArrowheads="1"/>
              </p:cNvSpPr>
              <p:nvPr/>
            </p:nvSpPr>
            <p:spPr bwMode="auto">
              <a:xfrm rot="5400000">
                <a:off x="5849345" y="276730"/>
                <a:ext cx="390653" cy="4498975"/>
              </a:xfrm>
              <a:prstGeom prst="upArrow">
                <a:avLst>
                  <a:gd name="adj1" fmla="val 50000"/>
                  <a:gd name="adj2" fmla="val 113110"/>
                </a:avLst>
              </a:prstGeom>
              <a:solidFill>
                <a:srgbClr val="990033">
                  <a:alpha val="75000"/>
                </a:srgbClr>
              </a:solidFill>
              <a:ln w="9525">
                <a:solidFill>
                  <a:srgbClr val="000000"/>
                </a:solidFill>
                <a:miter lim="800000"/>
                <a:headEnd/>
                <a:tailEnd/>
              </a:ln>
              <a:effectLst/>
            </p:spPr>
            <p:txBody>
              <a:bodyPr wrap="none" anchor="ctr"/>
              <a:lstStyle/>
              <a:p>
                <a:pPr>
                  <a:defRPr/>
                </a:pPr>
                <a:endParaRPr lang="en-US" kern="0">
                  <a:solidFill>
                    <a:sysClr val="windowText" lastClr="000000"/>
                  </a:solidFill>
                </a:endParaRPr>
              </a:p>
            </p:txBody>
          </p:sp>
          <p:sp>
            <p:nvSpPr>
              <p:cNvPr id="501" name="Text Box 154"/>
              <p:cNvSpPr txBox="1">
                <a:spLocks noChangeArrowheads="1"/>
              </p:cNvSpPr>
              <p:nvPr/>
            </p:nvSpPr>
            <p:spPr bwMode="auto">
              <a:xfrm>
                <a:off x="8070321" y="2372180"/>
                <a:ext cx="1444625" cy="308076"/>
              </a:xfrm>
              <a:prstGeom prst="rect">
                <a:avLst/>
              </a:prstGeom>
              <a:noFill/>
              <a:ln w="9525">
                <a:noFill/>
                <a:miter lim="800000"/>
                <a:headEnd/>
                <a:tailEnd/>
              </a:ln>
              <a:effectLst/>
            </p:spPr>
            <p:txBody>
              <a:bodyPr>
                <a:spAutoFit/>
              </a:bodyPr>
              <a:lstStyle/>
              <a:p>
                <a:pPr algn="ctr">
                  <a:defRPr/>
                </a:pPr>
                <a:r>
                  <a:rPr lang="en-US" sz="1400" kern="0" dirty="0">
                    <a:solidFill>
                      <a:srgbClr val="000000"/>
                    </a:solidFill>
                  </a:rPr>
                  <a:t>To analyzer</a:t>
                </a:r>
              </a:p>
            </p:txBody>
          </p:sp>
        </p:grpSp>
        <p:sp>
          <p:nvSpPr>
            <p:cNvPr id="16432" name="Rectangle 105"/>
            <p:cNvSpPr>
              <a:spLocks noChangeArrowheads="1"/>
            </p:cNvSpPr>
            <p:nvPr/>
          </p:nvSpPr>
          <p:spPr bwMode="auto">
            <a:xfrm>
              <a:off x="3598864" y="4537075"/>
              <a:ext cx="150350" cy="1517650"/>
            </a:xfrm>
            <a:prstGeom prst="rect">
              <a:avLst/>
            </a:prstGeom>
            <a:solidFill>
              <a:srgbClr val="FF0000"/>
            </a:solidFill>
            <a:ln w="12700" algn="ctr">
              <a:solidFill>
                <a:schemeClr val="tx1"/>
              </a:solidFill>
              <a:miter lim="800000"/>
              <a:headEnd/>
              <a:tailEnd/>
            </a:ln>
          </p:spPr>
          <p:txBody>
            <a:bodyPr wrap="none" lIns="90487" tIns="44450" rIns="90487" bIns="44450" anchor="ctr"/>
            <a:lstStyle/>
            <a:p>
              <a:pPr>
                <a:lnSpc>
                  <a:spcPct val="80000"/>
                </a:lnSpc>
                <a:spcBef>
                  <a:spcPct val="20000"/>
                </a:spcBef>
                <a:buSzPct val="100000"/>
                <a:buFontTx/>
                <a:buChar char="•"/>
              </a:pPr>
              <a:endParaRPr lang="en-US" sz="1400" b="1">
                <a:solidFill>
                  <a:srgbClr val="000000"/>
                </a:solidFill>
              </a:endParaRPr>
            </a:p>
          </p:txBody>
        </p:sp>
        <p:sp>
          <p:nvSpPr>
            <p:cNvPr id="16433" name="Text Box 106"/>
            <p:cNvSpPr txBox="1">
              <a:spLocks noChangeArrowheads="1"/>
            </p:cNvSpPr>
            <p:nvPr/>
          </p:nvSpPr>
          <p:spPr bwMode="auto">
            <a:xfrm>
              <a:off x="3288056" y="6107113"/>
              <a:ext cx="750204" cy="47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90487" tIns="44450" rIns="90487" bIns="44450">
              <a:spAutoFit/>
            </a:bodyPr>
            <a:lstStyle>
              <a:lvl1pPr algn="ctr" eaLnBrk="0" hangingPunct="0">
                <a:lnSpc>
                  <a:spcPct val="80000"/>
                </a:lnSpc>
                <a:spcBef>
                  <a:spcPct val="20000"/>
                </a:spcBef>
                <a:buChar char="•"/>
                <a:defRPr sz="1600">
                  <a:solidFill>
                    <a:schemeClr val="bg1"/>
                  </a:solidFill>
                  <a:latin typeface="Arial" charset="0"/>
                </a:defRPr>
              </a:lvl1pPr>
              <a:lvl2pPr marL="742950" indent="-285750" algn="ctr" eaLnBrk="0" hangingPunct="0">
                <a:lnSpc>
                  <a:spcPct val="80000"/>
                </a:lnSpc>
                <a:spcBef>
                  <a:spcPct val="20000"/>
                </a:spcBef>
                <a:buChar char="•"/>
                <a:defRPr sz="1600">
                  <a:solidFill>
                    <a:schemeClr val="bg1"/>
                  </a:solidFill>
                  <a:latin typeface="Arial" charset="0"/>
                </a:defRPr>
              </a:lvl2pPr>
              <a:lvl3pPr marL="1143000" indent="-228600" algn="ctr" eaLnBrk="0" hangingPunct="0">
                <a:lnSpc>
                  <a:spcPct val="80000"/>
                </a:lnSpc>
                <a:spcBef>
                  <a:spcPct val="20000"/>
                </a:spcBef>
                <a:buChar char="•"/>
                <a:defRPr sz="1600">
                  <a:solidFill>
                    <a:schemeClr val="bg1"/>
                  </a:solidFill>
                  <a:latin typeface="Arial" charset="0"/>
                </a:defRPr>
              </a:lvl3pPr>
              <a:lvl4pPr marL="1600200" indent="-228600" algn="ctr" eaLnBrk="0" hangingPunct="0">
                <a:lnSpc>
                  <a:spcPct val="80000"/>
                </a:lnSpc>
                <a:spcBef>
                  <a:spcPct val="20000"/>
                </a:spcBef>
                <a:buChar char="•"/>
                <a:defRPr sz="1600">
                  <a:solidFill>
                    <a:schemeClr val="bg1"/>
                  </a:solidFill>
                  <a:latin typeface="Arial" charset="0"/>
                </a:defRPr>
              </a:lvl4pPr>
              <a:lvl5pPr marL="2057400" indent="-228600" algn="ctr" eaLnBrk="0" hangingPunct="0">
                <a:lnSpc>
                  <a:spcPct val="80000"/>
                </a:lnSpc>
                <a:spcBef>
                  <a:spcPct val="20000"/>
                </a:spcBef>
                <a:buChar char="•"/>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algn="l" eaLnBrk="1" hangingPunct="1">
                <a:buSzPct val="100000"/>
                <a:buFontTx/>
                <a:buNone/>
              </a:pPr>
              <a:r>
                <a:rPr lang="en-US" sz="1400" dirty="0">
                  <a:solidFill>
                    <a:schemeClr val="tx1"/>
                  </a:solidFill>
                </a:rPr>
                <a:t>D1 </a:t>
              </a:r>
              <a:r>
                <a:rPr lang="el-GR" sz="1400" dirty="0">
                  <a:solidFill>
                    <a:schemeClr val="tx1"/>
                  </a:solidFill>
                </a:rPr>
                <a:t>λ</a:t>
              </a:r>
              <a:r>
                <a:rPr lang="en-US" sz="1400" dirty="0">
                  <a:solidFill>
                    <a:schemeClr val="tx1"/>
                  </a:solidFill>
                </a:rPr>
                <a:t>/4 </a:t>
              </a:r>
            </a:p>
            <a:p>
              <a:pPr algn="l" eaLnBrk="1" hangingPunct="1">
                <a:buSzPct val="100000"/>
                <a:buFontTx/>
                <a:buNone/>
              </a:pPr>
              <a:r>
                <a:rPr lang="en-US" sz="1400" dirty="0">
                  <a:solidFill>
                    <a:schemeClr val="tx1"/>
                  </a:solidFill>
                </a:rPr>
                <a:t>D2 </a:t>
              </a:r>
              <a:r>
                <a:rPr lang="el-GR" sz="1400" dirty="0">
                  <a:solidFill>
                    <a:schemeClr val="tx1"/>
                  </a:solidFill>
                </a:rPr>
                <a:t>λ</a:t>
              </a:r>
              <a:r>
                <a:rPr lang="en-US" sz="1400" dirty="0">
                  <a:solidFill>
                    <a:schemeClr val="tx1"/>
                  </a:solidFill>
                </a:rPr>
                <a:t>/2</a:t>
              </a:r>
            </a:p>
          </p:txBody>
        </p:sp>
        <p:sp>
          <p:nvSpPr>
            <p:cNvPr id="16434" name="Text Box 106"/>
            <p:cNvSpPr txBox="1">
              <a:spLocks noChangeArrowheads="1"/>
            </p:cNvSpPr>
            <p:nvPr/>
          </p:nvSpPr>
          <p:spPr bwMode="auto">
            <a:xfrm>
              <a:off x="3135644" y="4029553"/>
              <a:ext cx="1022458" cy="47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90487" tIns="44450" rIns="90487" bIns="44450">
              <a:spAutoFit/>
            </a:bodyPr>
            <a:lstStyle>
              <a:lvl1pPr algn="ctr" eaLnBrk="0" hangingPunct="0">
                <a:lnSpc>
                  <a:spcPct val="80000"/>
                </a:lnSpc>
                <a:spcBef>
                  <a:spcPct val="20000"/>
                </a:spcBef>
                <a:buChar char="•"/>
                <a:defRPr sz="1600">
                  <a:solidFill>
                    <a:schemeClr val="bg1"/>
                  </a:solidFill>
                  <a:latin typeface="Arial" charset="0"/>
                </a:defRPr>
              </a:lvl1pPr>
              <a:lvl2pPr marL="742950" indent="-285750" algn="ctr" eaLnBrk="0" hangingPunct="0">
                <a:lnSpc>
                  <a:spcPct val="80000"/>
                </a:lnSpc>
                <a:spcBef>
                  <a:spcPct val="20000"/>
                </a:spcBef>
                <a:buChar char="•"/>
                <a:defRPr sz="1600">
                  <a:solidFill>
                    <a:schemeClr val="bg1"/>
                  </a:solidFill>
                  <a:latin typeface="Arial" charset="0"/>
                </a:defRPr>
              </a:lvl2pPr>
              <a:lvl3pPr marL="1143000" indent="-228600" algn="ctr" eaLnBrk="0" hangingPunct="0">
                <a:lnSpc>
                  <a:spcPct val="80000"/>
                </a:lnSpc>
                <a:spcBef>
                  <a:spcPct val="20000"/>
                </a:spcBef>
                <a:buChar char="•"/>
                <a:defRPr sz="1600">
                  <a:solidFill>
                    <a:schemeClr val="bg1"/>
                  </a:solidFill>
                  <a:latin typeface="Arial" charset="0"/>
                </a:defRPr>
              </a:lvl3pPr>
              <a:lvl4pPr marL="1600200" indent="-228600" algn="ctr" eaLnBrk="0" hangingPunct="0">
                <a:lnSpc>
                  <a:spcPct val="80000"/>
                </a:lnSpc>
                <a:spcBef>
                  <a:spcPct val="20000"/>
                </a:spcBef>
                <a:buChar char="•"/>
                <a:defRPr sz="1600">
                  <a:solidFill>
                    <a:schemeClr val="bg1"/>
                  </a:solidFill>
                  <a:latin typeface="Arial" charset="0"/>
                </a:defRPr>
              </a:lvl4pPr>
              <a:lvl5pPr marL="2057400" indent="-228600" algn="ctr" eaLnBrk="0" hangingPunct="0">
                <a:lnSpc>
                  <a:spcPct val="80000"/>
                </a:lnSpc>
                <a:spcBef>
                  <a:spcPct val="20000"/>
                </a:spcBef>
                <a:buChar char="•"/>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algn="l" eaLnBrk="1" hangingPunct="1">
                <a:buSzPct val="100000"/>
                <a:buFontTx/>
                <a:buNone/>
              </a:pPr>
              <a:r>
                <a:rPr lang="en-US" sz="1400">
                  <a:solidFill>
                    <a:schemeClr val="tx1"/>
                  </a:solidFill>
                </a:rPr>
                <a:t>Multiorder</a:t>
              </a:r>
            </a:p>
            <a:p>
              <a:pPr algn="l" eaLnBrk="1" hangingPunct="1">
                <a:buSzPct val="100000"/>
                <a:buFontTx/>
                <a:buNone/>
              </a:pPr>
              <a:r>
                <a:rPr lang="en-US" sz="1400">
                  <a:solidFill>
                    <a:schemeClr val="tx1"/>
                  </a:solidFill>
                </a:rPr>
                <a:t>Waveplate</a:t>
              </a:r>
            </a:p>
          </p:txBody>
        </p:sp>
        <p:sp>
          <p:nvSpPr>
            <p:cNvPr id="16435" name="Rectangle 105"/>
            <p:cNvSpPr>
              <a:spLocks noChangeArrowheads="1"/>
            </p:cNvSpPr>
            <p:nvPr/>
          </p:nvSpPr>
          <p:spPr bwMode="auto">
            <a:xfrm>
              <a:off x="6944521" y="4537075"/>
              <a:ext cx="150350" cy="1517650"/>
            </a:xfrm>
            <a:prstGeom prst="rect">
              <a:avLst/>
            </a:prstGeom>
            <a:solidFill>
              <a:schemeClr val="tx1">
                <a:alpha val="50195"/>
              </a:schemeClr>
            </a:solidFill>
            <a:ln w="12700" algn="ctr">
              <a:solidFill>
                <a:schemeClr val="tx1"/>
              </a:solidFill>
              <a:miter lim="800000"/>
              <a:headEnd/>
              <a:tailEnd/>
            </a:ln>
          </p:spPr>
          <p:txBody>
            <a:bodyPr wrap="none" lIns="90487" tIns="44450" rIns="90487" bIns="44450" anchor="ctr"/>
            <a:lstStyle/>
            <a:p>
              <a:pPr>
                <a:lnSpc>
                  <a:spcPct val="80000"/>
                </a:lnSpc>
                <a:spcBef>
                  <a:spcPct val="20000"/>
                </a:spcBef>
                <a:buSzPct val="100000"/>
                <a:buFontTx/>
                <a:buChar char="•"/>
              </a:pPr>
              <a:endParaRPr lang="en-US" sz="1400" b="1">
                <a:solidFill>
                  <a:srgbClr val="000000"/>
                </a:solidFill>
              </a:endParaRPr>
            </a:p>
          </p:txBody>
        </p:sp>
        <p:sp>
          <p:nvSpPr>
            <p:cNvPr id="16436" name="Text Box 106"/>
            <p:cNvSpPr txBox="1">
              <a:spLocks noChangeArrowheads="1"/>
            </p:cNvSpPr>
            <p:nvPr/>
          </p:nvSpPr>
          <p:spPr bwMode="auto">
            <a:xfrm>
              <a:off x="6386063" y="6107113"/>
              <a:ext cx="1346521" cy="47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90487" tIns="44450" rIns="90487" bIns="44450">
              <a:spAutoFit/>
            </a:bodyPr>
            <a:lstStyle>
              <a:lvl1pPr algn="ctr" eaLnBrk="0" hangingPunct="0">
                <a:lnSpc>
                  <a:spcPct val="80000"/>
                </a:lnSpc>
                <a:spcBef>
                  <a:spcPct val="20000"/>
                </a:spcBef>
                <a:buChar char="•"/>
                <a:defRPr sz="1600">
                  <a:solidFill>
                    <a:schemeClr val="bg1"/>
                  </a:solidFill>
                  <a:latin typeface="Arial" charset="0"/>
                </a:defRPr>
              </a:lvl1pPr>
              <a:lvl2pPr marL="742950" indent="-285750" algn="ctr" eaLnBrk="0" hangingPunct="0">
                <a:lnSpc>
                  <a:spcPct val="80000"/>
                </a:lnSpc>
                <a:spcBef>
                  <a:spcPct val="20000"/>
                </a:spcBef>
                <a:buChar char="•"/>
                <a:defRPr sz="1600">
                  <a:solidFill>
                    <a:schemeClr val="bg1"/>
                  </a:solidFill>
                  <a:latin typeface="Arial" charset="0"/>
                </a:defRPr>
              </a:lvl2pPr>
              <a:lvl3pPr marL="1143000" indent="-228600" algn="ctr" eaLnBrk="0" hangingPunct="0">
                <a:lnSpc>
                  <a:spcPct val="80000"/>
                </a:lnSpc>
                <a:spcBef>
                  <a:spcPct val="20000"/>
                </a:spcBef>
                <a:buChar char="•"/>
                <a:defRPr sz="1600">
                  <a:solidFill>
                    <a:schemeClr val="bg1"/>
                  </a:solidFill>
                  <a:latin typeface="Arial" charset="0"/>
                </a:defRPr>
              </a:lvl3pPr>
              <a:lvl4pPr marL="1600200" indent="-228600" algn="ctr" eaLnBrk="0" hangingPunct="0">
                <a:lnSpc>
                  <a:spcPct val="80000"/>
                </a:lnSpc>
                <a:spcBef>
                  <a:spcPct val="20000"/>
                </a:spcBef>
                <a:buChar char="•"/>
                <a:defRPr sz="1600">
                  <a:solidFill>
                    <a:schemeClr val="bg1"/>
                  </a:solidFill>
                  <a:latin typeface="Arial" charset="0"/>
                </a:defRPr>
              </a:lvl4pPr>
              <a:lvl5pPr marL="2057400" indent="-228600" algn="ctr" eaLnBrk="0" hangingPunct="0">
                <a:lnSpc>
                  <a:spcPct val="80000"/>
                </a:lnSpc>
                <a:spcBef>
                  <a:spcPct val="20000"/>
                </a:spcBef>
                <a:buChar char="•"/>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eaLnBrk="1" hangingPunct="1">
                <a:buSzPct val="100000"/>
                <a:buFontTx/>
                <a:buNone/>
              </a:pPr>
              <a:r>
                <a:rPr lang="en-US" sz="1400">
                  <a:solidFill>
                    <a:schemeClr val="tx1"/>
                  </a:solidFill>
                </a:rPr>
                <a:t>780 nm </a:t>
              </a:r>
            </a:p>
            <a:p>
              <a:pPr eaLnBrk="1" hangingPunct="1">
                <a:buSzPct val="100000"/>
                <a:buFontTx/>
                <a:buNone/>
              </a:pPr>
              <a:r>
                <a:rPr lang="en-US" sz="1400">
                  <a:solidFill>
                    <a:schemeClr val="tx1"/>
                  </a:solidFill>
                </a:rPr>
                <a:t>bandpass filter</a:t>
              </a:r>
            </a:p>
          </p:txBody>
        </p:sp>
        <p:sp>
          <p:nvSpPr>
            <p:cNvPr id="497" name="AutoShape 151"/>
            <p:cNvSpPr>
              <a:spLocks noChangeArrowheads="1"/>
            </p:cNvSpPr>
            <p:nvPr/>
          </p:nvSpPr>
          <p:spPr bwMode="auto">
            <a:xfrm>
              <a:off x="3843669" y="5025243"/>
              <a:ext cx="133350" cy="433529"/>
            </a:xfrm>
            <a:prstGeom prst="upDownArrow">
              <a:avLst>
                <a:gd name="adj1" fmla="val 50000"/>
                <a:gd name="adj2" fmla="val 45238"/>
              </a:avLst>
            </a:prstGeom>
            <a:solidFill>
              <a:srgbClr val="000000"/>
            </a:solidFill>
            <a:ln w="9525">
              <a:solidFill>
                <a:srgbClr val="000000"/>
              </a:solidFill>
              <a:miter lim="800000"/>
              <a:headEnd/>
              <a:tailEnd/>
            </a:ln>
            <a:effectLst/>
          </p:spPr>
          <p:txBody>
            <a:bodyPr wrap="none" anchor="ctr"/>
            <a:lstStyle/>
            <a:p>
              <a:pPr>
                <a:defRPr/>
              </a:pPr>
              <a:endParaRPr lang="en-US" kern="0">
                <a:solidFill>
                  <a:sysClr val="windowText" lastClr="000000"/>
                </a:solidFill>
              </a:endParaRPr>
            </a:p>
          </p:txBody>
        </p:sp>
        <p:sp>
          <p:nvSpPr>
            <p:cNvPr id="498" name="AutoShape 151"/>
            <p:cNvSpPr>
              <a:spLocks noChangeArrowheads="1"/>
            </p:cNvSpPr>
            <p:nvPr/>
          </p:nvSpPr>
          <p:spPr bwMode="auto">
            <a:xfrm rot="-1800000">
              <a:off x="6528131" y="5036359"/>
              <a:ext cx="133350" cy="433530"/>
            </a:xfrm>
            <a:prstGeom prst="upDownArrow">
              <a:avLst>
                <a:gd name="adj1" fmla="val 50000"/>
                <a:gd name="adj2" fmla="val 45238"/>
              </a:avLst>
            </a:prstGeom>
            <a:solidFill>
              <a:srgbClr val="000000"/>
            </a:solidFill>
            <a:ln w="9525">
              <a:solidFill>
                <a:srgbClr val="000000"/>
              </a:solidFill>
              <a:miter lim="800000"/>
              <a:headEnd/>
              <a:tailEnd/>
            </a:ln>
            <a:effectLst/>
          </p:spPr>
          <p:txBody>
            <a:bodyPr wrap="none" anchor="ctr"/>
            <a:lstStyle/>
            <a:p>
              <a:pPr>
                <a:defRPr/>
              </a:pPr>
              <a:endParaRPr lang="en-US" kern="0">
                <a:solidFill>
                  <a:sysClr val="windowText" lastClr="000000"/>
                </a:solidFill>
              </a:endParaRPr>
            </a:p>
          </p:txBody>
        </p:sp>
      </p:grpSp>
      <p:grpSp>
        <p:nvGrpSpPr>
          <p:cNvPr id="526" name="Group 525"/>
          <p:cNvGrpSpPr>
            <a:grpSpLocks/>
          </p:cNvGrpSpPr>
          <p:nvPr/>
        </p:nvGrpSpPr>
        <p:grpSpPr bwMode="auto">
          <a:xfrm>
            <a:off x="4241801" y="2800852"/>
            <a:ext cx="6010275" cy="2734929"/>
            <a:chOff x="2290316" y="4130495"/>
            <a:chExt cx="6010541" cy="2735109"/>
          </a:xfrm>
        </p:grpSpPr>
        <p:grpSp>
          <p:nvGrpSpPr>
            <p:cNvPr id="16395" name="Group 526"/>
            <p:cNvGrpSpPr>
              <a:grpSpLocks/>
            </p:cNvGrpSpPr>
            <p:nvPr/>
          </p:nvGrpSpPr>
          <p:grpSpPr bwMode="auto">
            <a:xfrm>
              <a:off x="4240561" y="4935759"/>
              <a:ext cx="1500187" cy="1163637"/>
              <a:chOff x="2274888" y="4529138"/>
              <a:chExt cx="1500187" cy="1163637"/>
            </a:xfrm>
          </p:grpSpPr>
          <p:sp>
            <p:nvSpPr>
              <p:cNvPr id="542" name="Rectangle 88"/>
              <p:cNvSpPr>
                <a:spLocks noChangeArrowheads="1"/>
              </p:cNvSpPr>
              <p:nvPr/>
            </p:nvSpPr>
            <p:spPr bwMode="auto">
              <a:xfrm>
                <a:off x="2274179" y="4528789"/>
                <a:ext cx="1500254" cy="1163715"/>
              </a:xfrm>
              <a:prstGeom prst="rect">
                <a:avLst/>
              </a:prstGeom>
              <a:noFill/>
              <a:ln w="28575">
                <a:solidFill>
                  <a:srgbClr val="000000"/>
                </a:solidFill>
                <a:miter lim="800000"/>
                <a:headEnd/>
                <a:tailEnd/>
              </a:ln>
              <a:effectLst/>
            </p:spPr>
            <p:txBody>
              <a:bodyPr wrap="none" anchor="ctr"/>
              <a:lstStyle/>
              <a:p>
                <a:pPr>
                  <a:defRPr/>
                </a:pPr>
                <a:endParaRPr lang="en-US" kern="0">
                  <a:solidFill>
                    <a:sysClr val="windowText" lastClr="000000"/>
                  </a:solidFill>
                </a:endParaRPr>
              </a:p>
            </p:txBody>
          </p:sp>
          <p:sp>
            <p:nvSpPr>
              <p:cNvPr id="543" name="Line 91"/>
              <p:cNvSpPr>
                <a:spLocks noChangeShapeType="1"/>
              </p:cNvSpPr>
              <p:nvPr/>
            </p:nvSpPr>
            <p:spPr bwMode="auto">
              <a:xfrm rot="20910093">
                <a:off x="2347207" y="4681199"/>
                <a:ext cx="204797"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44" name="Line 92"/>
              <p:cNvSpPr>
                <a:spLocks noChangeShapeType="1"/>
              </p:cNvSpPr>
              <p:nvPr/>
            </p:nvSpPr>
            <p:spPr bwMode="auto">
              <a:xfrm rot="20910093">
                <a:off x="2659959" y="4692313"/>
                <a:ext cx="204796"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45" name="Line 93"/>
              <p:cNvSpPr>
                <a:spLocks noChangeShapeType="1"/>
              </p:cNvSpPr>
              <p:nvPr/>
            </p:nvSpPr>
            <p:spPr bwMode="auto">
              <a:xfrm rot="20910093">
                <a:off x="2769501" y="4914578"/>
                <a:ext cx="204797"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46" name="Line 94"/>
              <p:cNvSpPr>
                <a:spLocks noChangeShapeType="1"/>
              </p:cNvSpPr>
              <p:nvPr/>
            </p:nvSpPr>
            <p:spPr bwMode="auto">
              <a:xfrm rot="20910093">
                <a:off x="2867930" y="5122553"/>
                <a:ext cx="204797"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47" name="Line 95"/>
              <p:cNvSpPr>
                <a:spLocks noChangeShapeType="1"/>
              </p:cNvSpPr>
              <p:nvPr/>
            </p:nvSpPr>
            <p:spPr bwMode="auto">
              <a:xfrm rot="20910093">
                <a:off x="3458506" y="5122553"/>
                <a:ext cx="204797"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48" name="Line 96"/>
              <p:cNvSpPr>
                <a:spLocks noChangeShapeType="1"/>
              </p:cNvSpPr>
              <p:nvPr/>
            </p:nvSpPr>
            <p:spPr bwMode="auto">
              <a:xfrm rot="20910093">
                <a:off x="3185444" y="5243211"/>
                <a:ext cx="204797"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49" name="Line 97"/>
              <p:cNvSpPr>
                <a:spLocks noChangeShapeType="1"/>
              </p:cNvSpPr>
              <p:nvPr/>
            </p:nvSpPr>
            <p:spPr bwMode="auto">
              <a:xfrm rot="20910093">
                <a:off x="3358490" y="5575021"/>
                <a:ext cx="204796"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50" name="Line 98"/>
              <p:cNvSpPr>
                <a:spLocks noChangeShapeType="1"/>
              </p:cNvSpPr>
              <p:nvPr/>
            </p:nvSpPr>
            <p:spPr bwMode="auto">
              <a:xfrm rot="20910093">
                <a:off x="3429930" y="4655797"/>
                <a:ext cx="204797"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51" name="Line 99"/>
              <p:cNvSpPr>
                <a:spLocks noChangeShapeType="1"/>
              </p:cNvSpPr>
              <p:nvPr/>
            </p:nvSpPr>
            <p:spPr bwMode="auto">
              <a:xfrm rot="20910093">
                <a:off x="3137817" y="5386096"/>
                <a:ext cx="204797"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52" name="Line 100"/>
              <p:cNvSpPr>
                <a:spLocks noChangeShapeType="1"/>
              </p:cNvSpPr>
              <p:nvPr/>
            </p:nvSpPr>
            <p:spPr bwMode="auto">
              <a:xfrm rot="20910093">
                <a:off x="3372777" y="4878062"/>
                <a:ext cx="204797"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53" name="Line 101"/>
              <p:cNvSpPr>
                <a:spLocks noChangeShapeType="1"/>
              </p:cNvSpPr>
              <p:nvPr/>
            </p:nvSpPr>
            <p:spPr bwMode="auto">
              <a:xfrm rot="20910093">
                <a:off x="3118766" y="5049523"/>
                <a:ext cx="204797"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54" name="Line 102"/>
              <p:cNvSpPr>
                <a:spLocks noChangeShapeType="1"/>
              </p:cNvSpPr>
              <p:nvPr/>
            </p:nvSpPr>
            <p:spPr bwMode="auto">
              <a:xfrm rot="20910093">
                <a:off x="3510896" y="5382920"/>
                <a:ext cx="204796"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55" name="Line 103"/>
              <p:cNvSpPr>
                <a:spLocks noChangeShapeType="1"/>
              </p:cNvSpPr>
              <p:nvPr/>
            </p:nvSpPr>
            <p:spPr bwMode="auto">
              <a:xfrm rot="20910093">
                <a:off x="2309106" y="5054287"/>
                <a:ext cx="204797"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56" name="Line 104"/>
              <p:cNvSpPr>
                <a:spLocks noChangeShapeType="1"/>
              </p:cNvSpPr>
              <p:nvPr/>
            </p:nvSpPr>
            <p:spPr bwMode="auto">
              <a:xfrm rot="20910093">
                <a:off x="2534540" y="5163831"/>
                <a:ext cx="204797"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57" name="Line 105"/>
              <p:cNvSpPr>
                <a:spLocks noChangeShapeType="1"/>
              </p:cNvSpPr>
              <p:nvPr/>
            </p:nvSpPr>
            <p:spPr bwMode="auto">
              <a:xfrm rot="20910093">
                <a:off x="2790140" y="5357519"/>
                <a:ext cx="204796"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58" name="Line 106"/>
              <p:cNvSpPr>
                <a:spLocks noChangeShapeType="1"/>
              </p:cNvSpPr>
              <p:nvPr/>
            </p:nvSpPr>
            <p:spPr bwMode="auto">
              <a:xfrm rot="20910093">
                <a:off x="2428174" y="5565496"/>
                <a:ext cx="204796"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59" name="Line 107"/>
              <p:cNvSpPr>
                <a:spLocks noChangeShapeType="1"/>
              </p:cNvSpPr>
              <p:nvPr/>
            </p:nvSpPr>
            <p:spPr bwMode="auto">
              <a:xfrm rot="20910093">
                <a:off x="2880631" y="5559145"/>
                <a:ext cx="204797"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60" name="Line 108"/>
              <p:cNvSpPr>
                <a:spLocks noChangeShapeType="1"/>
              </p:cNvSpPr>
              <p:nvPr/>
            </p:nvSpPr>
            <p:spPr bwMode="auto">
              <a:xfrm rot="20910093">
                <a:off x="2507552" y="4886001"/>
                <a:ext cx="204796"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61" name="Line 109"/>
              <p:cNvSpPr>
                <a:spLocks noChangeShapeType="1"/>
              </p:cNvSpPr>
              <p:nvPr/>
            </p:nvSpPr>
            <p:spPr bwMode="auto">
              <a:xfrm rot="20910093">
                <a:off x="3064789" y="4727240"/>
                <a:ext cx="204797"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562" name="Line 110"/>
              <p:cNvSpPr>
                <a:spLocks noChangeShapeType="1"/>
              </p:cNvSpPr>
              <p:nvPr/>
            </p:nvSpPr>
            <p:spPr bwMode="auto">
              <a:xfrm rot="20910093">
                <a:off x="2424999" y="5344818"/>
                <a:ext cx="204796"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grpSp>
        <p:sp>
          <p:nvSpPr>
            <p:cNvPr id="528" name="Text Box 60"/>
            <p:cNvSpPr txBox="1">
              <a:spLocks noChangeArrowheads="1"/>
            </p:cNvSpPr>
            <p:nvPr/>
          </p:nvSpPr>
          <p:spPr bwMode="auto">
            <a:xfrm>
              <a:off x="2290316" y="4130495"/>
              <a:ext cx="5018310" cy="708072"/>
            </a:xfrm>
            <a:prstGeom prst="rect">
              <a:avLst/>
            </a:prstGeom>
            <a:noFill/>
            <a:ln w="9525">
              <a:noFill/>
              <a:miter lim="800000"/>
              <a:headEnd/>
              <a:tailEnd/>
            </a:ln>
            <a:effectLst/>
          </p:spPr>
          <p:txBody>
            <a:bodyPr wrap="none">
              <a:spAutoFit/>
            </a:bodyPr>
            <a:lstStyle/>
            <a:p>
              <a:pPr algn="ctr">
                <a:defRPr/>
              </a:pPr>
              <a:r>
                <a:rPr lang="en-US" sz="2000" kern="0" dirty="0">
                  <a:solidFill>
                    <a:srgbClr val="000000"/>
                  </a:solidFill>
                </a:rPr>
                <a:t>Field modulation/phase sensitive detection</a:t>
              </a:r>
            </a:p>
            <a:p>
              <a:pPr algn="ctr">
                <a:defRPr/>
              </a:pPr>
              <a:r>
                <a:rPr lang="en-US" sz="2000" kern="0" dirty="0">
                  <a:solidFill>
                    <a:srgbClr val="000000"/>
                  </a:solidFill>
                </a:rPr>
                <a:t> required to extract dispersive </a:t>
              </a:r>
              <a:r>
                <a:rPr lang="en-US" sz="2000" kern="0" dirty="0" err="1">
                  <a:solidFill>
                    <a:srgbClr val="000000"/>
                  </a:solidFill>
                </a:rPr>
                <a:t>lineshape</a:t>
              </a:r>
              <a:endParaRPr lang="en-US" sz="2000" kern="0" dirty="0">
                <a:solidFill>
                  <a:srgbClr val="000000"/>
                </a:solidFill>
              </a:endParaRPr>
            </a:p>
          </p:txBody>
        </p:sp>
        <p:sp>
          <p:nvSpPr>
            <p:cNvPr id="529" name="AutoShape 83"/>
            <p:cNvSpPr>
              <a:spLocks noChangeArrowheads="1"/>
            </p:cNvSpPr>
            <p:nvPr/>
          </p:nvSpPr>
          <p:spPr bwMode="auto">
            <a:xfrm>
              <a:off x="2591954" y="5068769"/>
              <a:ext cx="3719678" cy="914460"/>
            </a:xfrm>
            <a:prstGeom prst="rightArrow">
              <a:avLst>
                <a:gd name="adj1" fmla="val 50000"/>
                <a:gd name="adj2" fmla="val 25000"/>
              </a:avLst>
            </a:prstGeom>
            <a:solidFill>
              <a:srgbClr val="FC0128">
                <a:alpha val="50000"/>
              </a:srgbClr>
            </a:solidFill>
            <a:ln w="9525">
              <a:solidFill>
                <a:srgbClr val="000000"/>
              </a:solidFill>
              <a:miter lim="800000"/>
              <a:headEnd/>
              <a:tailEnd/>
            </a:ln>
            <a:effectLst/>
          </p:spPr>
          <p:txBody>
            <a:bodyPr wrap="none" anchor="ctr"/>
            <a:lstStyle/>
            <a:p>
              <a:pPr>
                <a:defRPr/>
              </a:pPr>
              <a:endParaRPr lang="en-US" kern="0">
                <a:solidFill>
                  <a:sysClr val="windowText" lastClr="000000"/>
                </a:solidFill>
              </a:endParaRPr>
            </a:p>
          </p:txBody>
        </p:sp>
        <p:sp>
          <p:nvSpPr>
            <p:cNvPr id="530" name="AutoShape 84"/>
            <p:cNvSpPr>
              <a:spLocks noChangeArrowheads="1"/>
            </p:cNvSpPr>
            <p:nvPr/>
          </p:nvSpPr>
          <p:spPr bwMode="auto">
            <a:xfrm>
              <a:off x="3522271" y="5154500"/>
              <a:ext cx="639791" cy="400076"/>
            </a:xfrm>
            <a:prstGeom prst="curvedDownArrow">
              <a:avLst>
                <a:gd name="adj1" fmla="val 31984"/>
                <a:gd name="adj2" fmla="val 63968"/>
                <a:gd name="adj3" fmla="val 33333"/>
              </a:avLst>
            </a:prstGeom>
            <a:solidFill>
              <a:srgbClr val="618FFD">
                <a:alpha val="50000"/>
              </a:srgbClr>
            </a:solidFill>
            <a:ln w="9525">
              <a:solidFill>
                <a:srgbClr val="000000"/>
              </a:solidFill>
              <a:miter lim="800000"/>
              <a:headEnd/>
              <a:tailEnd/>
            </a:ln>
            <a:effectLst/>
          </p:spPr>
          <p:txBody>
            <a:bodyPr wrap="none" anchor="ctr"/>
            <a:lstStyle/>
            <a:p>
              <a:pPr>
                <a:defRPr/>
              </a:pPr>
              <a:endParaRPr lang="en-US" kern="0">
                <a:solidFill>
                  <a:sysClr val="windowText" lastClr="000000"/>
                </a:solidFill>
              </a:endParaRPr>
            </a:p>
          </p:txBody>
        </p:sp>
        <p:sp>
          <p:nvSpPr>
            <p:cNvPr id="531" name="AutoShape 150"/>
            <p:cNvSpPr>
              <a:spLocks noChangeArrowheads="1"/>
            </p:cNvSpPr>
            <p:nvPr/>
          </p:nvSpPr>
          <p:spPr bwMode="auto">
            <a:xfrm rot="5400000">
              <a:off x="4645472" y="3277207"/>
              <a:ext cx="390551" cy="4497587"/>
            </a:xfrm>
            <a:prstGeom prst="upArrow">
              <a:avLst>
                <a:gd name="adj1" fmla="val 50000"/>
                <a:gd name="adj2" fmla="val 113110"/>
              </a:avLst>
            </a:prstGeom>
            <a:solidFill>
              <a:srgbClr val="990033">
                <a:alpha val="75000"/>
              </a:srgbClr>
            </a:solidFill>
            <a:ln w="9525">
              <a:solidFill>
                <a:srgbClr val="000000"/>
              </a:solidFill>
              <a:miter lim="800000"/>
              <a:headEnd/>
              <a:tailEnd/>
            </a:ln>
            <a:effectLst/>
          </p:spPr>
          <p:txBody>
            <a:bodyPr wrap="none" anchor="ctr"/>
            <a:lstStyle/>
            <a:p>
              <a:pPr>
                <a:defRPr/>
              </a:pPr>
              <a:endParaRPr lang="en-US" kern="0">
                <a:solidFill>
                  <a:sysClr val="windowText" lastClr="000000"/>
                </a:solidFill>
              </a:endParaRPr>
            </a:p>
          </p:txBody>
        </p:sp>
        <p:sp>
          <p:nvSpPr>
            <p:cNvPr id="532" name="Text Box 154"/>
            <p:cNvSpPr txBox="1">
              <a:spLocks noChangeArrowheads="1"/>
            </p:cNvSpPr>
            <p:nvPr/>
          </p:nvSpPr>
          <p:spPr bwMode="auto">
            <a:xfrm>
              <a:off x="6856168" y="5372002"/>
              <a:ext cx="1444689" cy="307995"/>
            </a:xfrm>
            <a:prstGeom prst="rect">
              <a:avLst/>
            </a:prstGeom>
            <a:noFill/>
            <a:ln w="9525">
              <a:noFill/>
              <a:miter lim="800000"/>
              <a:headEnd/>
              <a:tailEnd/>
            </a:ln>
            <a:effectLst/>
          </p:spPr>
          <p:txBody>
            <a:bodyPr>
              <a:spAutoFit/>
            </a:bodyPr>
            <a:lstStyle/>
            <a:p>
              <a:pPr algn="ctr">
                <a:defRPr/>
              </a:pPr>
              <a:r>
                <a:rPr lang="en-US" sz="1400" kern="0" dirty="0">
                  <a:solidFill>
                    <a:srgbClr val="000000"/>
                  </a:solidFill>
                </a:rPr>
                <a:t>To analyzer</a:t>
              </a:r>
            </a:p>
          </p:txBody>
        </p:sp>
        <p:sp>
          <p:nvSpPr>
            <p:cNvPr id="16401" name="Rectangle 105"/>
            <p:cNvSpPr>
              <a:spLocks noChangeArrowheads="1"/>
            </p:cNvSpPr>
            <p:nvPr/>
          </p:nvSpPr>
          <p:spPr bwMode="auto">
            <a:xfrm>
              <a:off x="2955415" y="4810395"/>
              <a:ext cx="150350" cy="1517650"/>
            </a:xfrm>
            <a:prstGeom prst="rect">
              <a:avLst/>
            </a:prstGeom>
            <a:solidFill>
              <a:srgbClr val="FF0000"/>
            </a:solidFill>
            <a:ln w="12700" algn="ctr">
              <a:solidFill>
                <a:schemeClr val="tx1"/>
              </a:solidFill>
              <a:miter lim="800000"/>
              <a:headEnd/>
              <a:tailEnd/>
            </a:ln>
          </p:spPr>
          <p:txBody>
            <a:bodyPr wrap="none" lIns="90487" tIns="44450" rIns="90487" bIns="44450" anchor="ctr"/>
            <a:lstStyle/>
            <a:p>
              <a:pPr>
                <a:lnSpc>
                  <a:spcPct val="80000"/>
                </a:lnSpc>
                <a:spcBef>
                  <a:spcPct val="20000"/>
                </a:spcBef>
                <a:buSzPct val="100000"/>
                <a:buFontTx/>
                <a:buChar char="•"/>
              </a:pPr>
              <a:endParaRPr lang="en-US" sz="1400" b="1">
                <a:solidFill>
                  <a:srgbClr val="000000"/>
                </a:solidFill>
              </a:endParaRPr>
            </a:p>
          </p:txBody>
        </p:sp>
        <p:sp>
          <p:nvSpPr>
            <p:cNvPr id="16402" name="Text Box 106"/>
            <p:cNvSpPr txBox="1">
              <a:spLocks noChangeArrowheads="1"/>
            </p:cNvSpPr>
            <p:nvPr/>
          </p:nvSpPr>
          <p:spPr bwMode="auto">
            <a:xfrm>
              <a:off x="2644916" y="6388005"/>
              <a:ext cx="700543" cy="47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90487" tIns="44450" rIns="90487" bIns="44450">
              <a:spAutoFit/>
            </a:bodyPr>
            <a:lstStyle>
              <a:lvl1pPr algn="ctr" eaLnBrk="0" hangingPunct="0">
                <a:lnSpc>
                  <a:spcPct val="80000"/>
                </a:lnSpc>
                <a:spcBef>
                  <a:spcPct val="20000"/>
                </a:spcBef>
                <a:buChar char="•"/>
                <a:defRPr sz="1600">
                  <a:solidFill>
                    <a:schemeClr val="bg1"/>
                  </a:solidFill>
                  <a:latin typeface="Arial" charset="0"/>
                </a:defRPr>
              </a:lvl1pPr>
              <a:lvl2pPr marL="742950" indent="-285750" algn="ctr" eaLnBrk="0" hangingPunct="0">
                <a:lnSpc>
                  <a:spcPct val="80000"/>
                </a:lnSpc>
                <a:spcBef>
                  <a:spcPct val="20000"/>
                </a:spcBef>
                <a:buChar char="•"/>
                <a:defRPr sz="1600">
                  <a:solidFill>
                    <a:schemeClr val="bg1"/>
                  </a:solidFill>
                  <a:latin typeface="Arial" charset="0"/>
                </a:defRPr>
              </a:lvl2pPr>
              <a:lvl3pPr marL="1143000" indent="-228600" algn="ctr" eaLnBrk="0" hangingPunct="0">
                <a:lnSpc>
                  <a:spcPct val="80000"/>
                </a:lnSpc>
                <a:spcBef>
                  <a:spcPct val="20000"/>
                </a:spcBef>
                <a:buChar char="•"/>
                <a:defRPr sz="1600">
                  <a:solidFill>
                    <a:schemeClr val="bg1"/>
                  </a:solidFill>
                  <a:latin typeface="Arial" charset="0"/>
                </a:defRPr>
              </a:lvl3pPr>
              <a:lvl4pPr marL="1600200" indent="-228600" algn="ctr" eaLnBrk="0" hangingPunct="0">
                <a:lnSpc>
                  <a:spcPct val="80000"/>
                </a:lnSpc>
                <a:spcBef>
                  <a:spcPct val="20000"/>
                </a:spcBef>
                <a:buChar char="•"/>
                <a:defRPr sz="1600">
                  <a:solidFill>
                    <a:schemeClr val="bg1"/>
                  </a:solidFill>
                  <a:latin typeface="Arial" charset="0"/>
                </a:defRPr>
              </a:lvl4pPr>
              <a:lvl5pPr marL="2057400" indent="-228600" algn="ctr" eaLnBrk="0" hangingPunct="0">
                <a:lnSpc>
                  <a:spcPct val="80000"/>
                </a:lnSpc>
                <a:spcBef>
                  <a:spcPct val="20000"/>
                </a:spcBef>
                <a:buChar char="•"/>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algn="l" eaLnBrk="1" hangingPunct="1">
                <a:buSzPct val="100000"/>
                <a:buFontTx/>
                <a:buNone/>
              </a:pPr>
              <a:r>
                <a:rPr lang="en-US" sz="1400" dirty="0">
                  <a:solidFill>
                    <a:schemeClr val="tx1"/>
                  </a:solidFill>
                </a:rPr>
                <a:t>D1 </a:t>
              </a:r>
              <a:r>
                <a:rPr lang="el-GR" sz="1400" dirty="0">
                  <a:solidFill>
                    <a:schemeClr val="tx1"/>
                  </a:solidFill>
                </a:rPr>
                <a:t>λ</a:t>
              </a:r>
              <a:r>
                <a:rPr lang="en-US" sz="1400" dirty="0">
                  <a:solidFill>
                    <a:schemeClr val="tx1"/>
                  </a:solidFill>
                </a:rPr>
                <a:t>/4</a:t>
              </a:r>
            </a:p>
            <a:p>
              <a:pPr algn="l" eaLnBrk="1" hangingPunct="1">
                <a:buSzPct val="100000"/>
                <a:buFontTx/>
                <a:buNone/>
              </a:pPr>
              <a:r>
                <a:rPr lang="en-US" sz="1400" dirty="0">
                  <a:solidFill>
                    <a:schemeClr val="tx1"/>
                  </a:solidFill>
                </a:rPr>
                <a:t>D2 </a:t>
              </a:r>
              <a:r>
                <a:rPr lang="el-GR" sz="1400" dirty="0">
                  <a:solidFill>
                    <a:schemeClr val="tx1"/>
                  </a:solidFill>
                </a:rPr>
                <a:t>λ</a:t>
              </a:r>
              <a:r>
                <a:rPr lang="en-US" sz="1400" dirty="0">
                  <a:solidFill>
                    <a:schemeClr val="tx1"/>
                  </a:solidFill>
                </a:rPr>
                <a:t>/2</a:t>
              </a:r>
            </a:p>
          </p:txBody>
        </p:sp>
        <p:sp>
          <p:nvSpPr>
            <p:cNvPr id="16403" name="Rectangle 105"/>
            <p:cNvSpPr>
              <a:spLocks noChangeArrowheads="1"/>
            </p:cNvSpPr>
            <p:nvPr/>
          </p:nvSpPr>
          <p:spPr bwMode="auto">
            <a:xfrm>
              <a:off x="6301072" y="4810395"/>
              <a:ext cx="150350" cy="1517650"/>
            </a:xfrm>
            <a:prstGeom prst="rect">
              <a:avLst/>
            </a:prstGeom>
            <a:solidFill>
              <a:schemeClr val="tx1">
                <a:alpha val="50195"/>
              </a:schemeClr>
            </a:solidFill>
            <a:ln w="12700" algn="ctr">
              <a:solidFill>
                <a:schemeClr val="tx1"/>
              </a:solidFill>
              <a:miter lim="800000"/>
              <a:headEnd/>
              <a:tailEnd/>
            </a:ln>
          </p:spPr>
          <p:txBody>
            <a:bodyPr wrap="none" lIns="90487" tIns="44450" rIns="90487" bIns="44450" anchor="ctr"/>
            <a:lstStyle/>
            <a:p>
              <a:pPr>
                <a:lnSpc>
                  <a:spcPct val="80000"/>
                </a:lnSpc>
                <a:spcBef>
                  <a:spcPct val="20000"/>
                </a:spcBef>
                <a:buSzPct val="100000"/>
                <a:buFontTx/>
                <a:buChar char="•"/>
              </a:pPr>
              <a:endParaRPr lang="en-US" sz="1400" b="1">
                <a:solidFill>
                  <a:srgbClr val="000000"/>
                </a:solidFill>
              </a:endParaRPr>
            </a:p>
          </p:txBody>
        </p:sp>
        <p:sp>
          <p:nvSpPr>
            <p:cNvPr id="16404" name="Text Box 106"/>
            <p:cNvSpPr txBox="1">
              <a:spLocks noChangeArrowheads="1"/>
            </p:cNvSpPr>
            <p:nvPr/>
          </p:nvSpPr>
          <p:spPr bwMode="auto">
            <a:xfrm>
              <a:off x="5742614" y="6380433"/>
              <a:ext cx="1346521" cy="47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lIns="90487" tIns="44450" rIns="90487" bIns="44450">
              <a:spAutoFit/>
            </a:bodyPr>
            <a:lstStyle>
              <a:lvl1pPr algn="ctr" eaLnBrk="0" hangingPunct="0">
                <a:lnSpc>
                  <a:spcPct val="80000"/>
                </a:lnSpc>
                <a:spcBef>
                  <a:spcPct val="20000"/>
                </a:spcBef>
                <a:buChar char="•"/>
                <a:defRPr sz="1600">
                  <a:solidFill>
                    <a:schemeClr val="bg1"/>
                  </a:solidFill>
                  <a:latin typeface="Arial" charset="0"/>
                </a:defRPr>
              </a:lvl1pPr>
              <a:lvl2pPr marL="742950" indent="-285750" algn="ctr" eaLnBrk="0" hangingPunct="0">
                <a:lnSpc>
                  <a:spcPct val="80000"/>
                </a:lnSpc>
                <a:spcBef>
                  <a:spcPct val="20000"/>
                </a:spcBef>
                <a:buChar char="•"/>
                <a:defRPr sz="1600">
                  <a:solidFill>
                    <a:schemeClr val="bg1"/>
                  </a:solidFill>
                  <a:latin typeface="Arial" charset="0"/>
                </a:defRPr>
              </a:lvl2pPr>
              <a:lvl3pPr marL="1143000" indent="-228600" algn="ctr" eaLnBrk="0" hangingPunct="0">
                <a:lnSpc>
                  <a:spcPct val="80000"/>
                </a:lnSpc>
                <a:spcBef>
                  <a:spcPct val="20000"/>
                </a:spcBef>
                <a:buChar char="•"/>
                <a:defRPr sz="1600">
                  <a:solidFill>
                    <a:schemeClr val="bg1"/>
                  </a:solidFill>
                  <a:latin typeface="Arial" charset="0"/>
                </a:defRPr>
              </a:lvl3pPr>
              <a:lvl4pPr marL="1600200" indent="-228600" algn="ctr" eaLnBrk="0" hangingPunct="0">
                <a:lnSpc>
                  <a:spcPct val="80000"/>
                </a:lnSpc>
                <a:spcBef>
                  <a:spcPct val="20000"/>
                </a:spcBef>
                <a:buChar char="•"/>
                <a:defRPr sz="1600">
                  <a:solidFill>
                    <a:schemeClr val="bg1"/>
                  </a:solidFill>
                  <a:latin typeface="Arial" charset="0"/>
                </a:defRPr>
              </a:lvl4pPr>
              <a:lvl5pPr marL="2057400" indent="-228600" algn="ctr" eaLnBrk="0" hangingPunct="0">
                <a:lnSpc>
                  <a:spcPct val="80000"/>
                </a:lnSpc>
                <a:spcBef>
                  <a:spcPct val="20000"/>
                </a:spcBef>
                <a:buChar char="•"/>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eaLnBrk="1" hangingPunct="1">
                <a:buSzPct val="100000"/>
                <a:buFontTx/>
                <a:buNone/>
              </a:pPr>
              <a:r>
                <a:rPr lang="en-US" sz="1400">
                  <a:solidFill>
                    <a:schemeClr val="tx1"/>
                  </a:solidFill>
                </a:rPr>
                <a:t>780 nm </a:t>
              </a:r>
            </a:p>
            <a:p>
              <a:pPr eaLnBrk="1" hangingPunct="1">
                <a:buSzPct val="100000"/>
                <a:buFontTx/>
                <a:buNone/>
              </a:pPr>
              <a:r>
                <a:rPr lang="en-US" sz="1400">
                  <a:solidFill>
                    <a:schemeClr val="tx1"/>
                  </a:solidFill>
                </a:rPr>
                <a:t>bandpass filter</a:t>
              </a:r>
            </a:p>
          </p:txBody>
        </p:sp>
        <p:sp>
          <p:nvSpPr>
            <p:cNvPr id="537" name="AutoShape 151"/>
            <p:cNvSpPr>
              <a:spLocks noChangeArrowheads="1"/>
            </p:cNvSpPr>
            <p:nvPr/>
          </p:nvSpPr>
          <p:spPr bwMode="auto">
            <a:xfrm>
              <a:off x="3190469" y="5297384"/>
              <a:ext cx="133356" cy="435004"/>
            </a:xfrm>
            <a:prstGeom prst="upDownArrow">
              <a:avLst>
                <a:gd name="adj1" fmla="val 50000"/>
                <a:gd name="adj2" fmla="val 45238"/>
              </a:avLst>
            </a:prstGeom>
            <a:solidFill>
              <a:srgbClr val="000000"/>
            </a:solidFill>
            <a:ln w="9525">
              <a:solidFill>
                <a:srgbClr val="000000"/>
              </a:solidFill>
              <a:miter lim="800000"/>
              <a:headEnd/>
              <a:tailEnd/>
            </a:ln>
            <a:effectLst/>
          </p:spPr>
          <p:txBody>
            <a:bodyPr wrap="none" anchor="ctr"/>
            <a:lstStyle/>
            <a:p>
              <a:pPr>
                <a:defRPr/>
              </a:pPr>
              <a:endParaRPr lang="en-US" kern="0">
                <a:solidFill>
                  <a:sysClr val="windowText" lastClr="000000"/>
                </a:solidFill>
              </a:endParaRPr>
            </a:p>
          </p:txBody>
        </p:sp>
        <p:sp>
          <p:nvSpPr>
            <p:cNvPr id="538" name="AutoShape 151"/>
            <p:cNvSpPr>
              <a:spLocks noChangeArrowheads="1"/>
            </p:cNvSpPr>
            <p:nvPr/>
          </p:nvSpPr>
          <p:spPr bwMode="auto">
            <a:xfrm rot="19800000">
              <a:off x="5884575" y="5308498"/>
              <a:ext cx="133356" cy="435004"/>
            </a:xfrm>
            <a:prstGeom prst="upDownArrow">
              <a:avLst>
                <a:gd name="adj1" fmla="val 50000"/>
                <a:gd name="adj2" fmla="val 45238"/>
              </a:avLst>
            </a:prstGeom>
            <a:solidFill>
              <a:srgbClr val="000000"/>
            </a:solidFill>
            <a:ln w="9525">
              <a:solidFill>
                <a:srgbClr val="000000"/>
              </a:solidFill>
              <a:miter lim="800000"/>
              <a:headEnd/>
              <a:tailEnd/>
            </a:ln>
            <a:effectLst/>
          </p:spPr>
          <p:txBody>
            <a:bodyPr wrap="none" anchor="ctr"/>
            <a:lstStyle/>
            <a:p>
              <a:pPr>
                <a:defRPr/>
              </a:pPr>
              <a:endParaRPr lang="en-US" kern="0">
                <a:solidFill>
                  <a:sysClr val="windowText" lastClr="000000"/>
                </a:solidFill>
              </a:endParaRPr>
            </a:p>
          </p:txBody>
        </p:sp>
        <p:sp>
          <p:nvSpPr>
            <p:cNvPr id="539" name="Oval 147"/>
            <p:cNvSpPr>
              <a:spLocks noChangeArrowheads="1"/>
            </p:cNvSpPr>
            <p:nvPr/>
          </p:nvSpPr>
          <p:spPr bwMode="auto">
            <a:xfrm>
              <a:off x="4820903" y="5373589"/>
              <a:ext cx="311164" cy="311171"/>
            </a:xfrm>
            <a:prstGeom prst="ellipse">
              <a:avLst/>
            </a:prstGeom>
            <a:solidFill>
              <a:srgbClr val="00AE00"/>
            </a:solidFill>
            <a:ln w="9525">
              <a:solidFill>
                <a:srgbClr val="000000"/>
              </a:solidFill>
              <a:round/>
              <a:headEnd/>
              <a:tailEnd/>
            </a:ln>
            <a:effectLst/>
          </p:spPr>
          <p:txBody>
            <a:bodyPr wrap="none" anchor="ctr"/>
            <a:lstStyle/>
            <a:p>
              <a:pPr>
                <a:defRPr/>
              </a:pPr>
              <a:endParaRPr lang="en-US" kern="0">
                <a:solidFill>
                  <a:sysClr val="windowText" lastClr="000000"/>
                </a:solidFill>
              </a:endParaRPr>
            </a:p>
          </p:txBody>
        </p:sp>
        <p:sp>
          <p:nvSpPr>
            <p:cNvPr id="540" name="Oval 148"/>
            <p:cNvSpPr>
              <a:spLocks noChangeArrowheads="1"/>
            </p:cNvSpPr>
            <p:nvPr/>
          </p:nvSpPr>
          <p:spPr bwMode="auto">
            <a:xfrm>
              <a:off x="4932033" y="5484721"/>
              <a:ext cx="88904" cy="88906"/>
            </a:xfrm>
            <a:prstGeom prst="ellipse">
              <a:avLst/>
            </a:prstGeom>
            <a:solidFill>
              <a:srgbClr val="000000"/>
            </a:solidFill>
            <a:ln w="9525">
              <a:solidFill>
                <a:srgbClr val="000000"/>
              </a:solidFill>
              <a:round/>
              <a:headEnd/>
              <a:tailEnd/>
            </a:ln>
            <a:effectLst/>
          </p:spPr>
          <p:txBody>
            <a:bodyPr wrap="none" anchor="ctr"/>
            <a:lstStyle/>
            <a:p>
              <a:pPr>
                <a:defRPr/>
              </a:pPr>
              <a:endParaRPr lang="en-US" kern="0">
                <a:solidFill>
                  <a:sysClr val="windowText" lastClr="000000"/>
                </a:solidFill>
              </a:endParaRPr>
            </a:p>
          </p:txBody>
        </p:sp>
        <p:sp>
          <p:nvSpPr>
            <p:cNvPr id="541" name="Text Box 146"/>
            <p:cNvSpPr txBox="1">
              <a:spLocks noChangeArrowheads="1"/>
            </p:cNvSpPr>
            <p:nvPr/>
          </p:nvSpPr>
          <p:spPr bwMode="auto">
            <a:xfrm>
              <a:off x="4163649" y="6154691"/>
              <a:ext cx="1611384" cy="400076"/>
            </a:xfrm>
            <a:prstGeom prst="rect">
              <a:avLst/>
            </a:prstGeom>
            <a:noFill/>
            <a:ln w="9525">
              <a:noFill/>
              <a:miter lim="800000"/>
              <a:headEnd/>
              <a:tailEnd/>
            </a:ln>
            <a:effectLst/>
          </p:spPr>
          <p:txBody>
            <a:bodyPr wrap="none">
              <a:spAutoFit/>
            </a:bodyPr>
            <a:lstStyle/>
            <a:p>
              <a:pPr>
                <a:defRPr/>
              </a:pPr>
              <a:r>
                <a:rPr lang="en-US" sz="2000" kern="0" dirty="0">
                  <a:solidFill>
                    <a:srgbClr val="000000"/>
                  </a:solidFill>
                </a:rPr>
                <a:t>B</a:t>
              </a:r>
              <a:r>
                <a:rPr lang="en-US" sz="2000" kern="0" baseline="-25000" dirty="0">
                  <a:solidFill>
                    <a:srgbClr val="000000"/>
                  </a:solidFill>
                </a:rPr>
                <a:t>0</a:t>
              </a:r>
              <a:r>
                <a:rPr lang="en-US" sz="2000" kern="0" dirty="0">
                  <a:solidFill>
                    <a:srgbClr val="000000"/>
                  </a:solidFill>
                </a:rPr>
                <a:t>+B</a:t>
              </a:r>
              <a:r>
                <a:rPr lang="en-US" sz="2000" kern="0" baseline="-25000" dirty="0">
                  <a:solidFill>
                    <a:srgbClr val="000000"/>
                  </a:solidFill>
                </a:rPr>
                <a:t>1</a:t>
              </a:r>
              <a:r>
                <a:rPr lang="en-US" sz="2000" kern="0" dirty="0">
                  <a:solidFill>
                    <a:srgbClr val="000000"/>
                  </a:solidFill>
                </a:rPr>
                <a:t>sin(</a:t>
              </a:r>
              <a:r>
                <a:rPr lang="en-US" sz="2000" kern="0" dirty="0">
                  <a:solidFill>
                    <a:srgbClr val="000000"/>
                  </a:solidFill>
                  <a:latin typeface="Symbol" pitchFamily="18" charset="2"/>
                </a:rPr>
                <a:t>w</a:t>
              </a:r>
              <a:r>
                <a:rPr lang="en-US" sz="2000" i="1" kern="0" dirty="0">
                  <a:solidFill>
                    <a:srgbClr val="000000"/>
                  </a:solidFill>
                </a:rPr>
                <a:t>t</a:t>
              </a:r>
              <a:r>
                <a:rPr lang="en-US" sz="2000" kern="0" dirty="0">
                  <a:solidFill>
                    <a:srgbClr val="000000"/>
                  </a:solidFill>
                </a:rPr>
                <a:t>)</a:t>
              </a:r>
            </a:p>
          </p:txBody>
        </p:sp>
      </p:grpSp>
    </p:spTree>
    <p:extLst>
      <p:ext uri="{BB962C8B-B14F-4D97-AF65-F5344CB8AC3E}">
        <p14:creationId xmlns:p14="http://schemas.microsoft.com/office/powerpoint/2010/main" val="90451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78"/>
                                        </p:tgtEl>
                                        <p:attrNameLst>
                                          <p:attrName>style.visibility</p:attrName>
                                        </p:attrNameLst>
                                      </p:cBhvr>
                                      <p:to>
                                        <p:strVal val="visible"/>
                                      </p:to>
                                    </p:set>
                                    <p:animEffect transition="in" filter="blinds(horizontal)">
                                      <p:cBhvr>
                                        <p:cTn id="7" dur="500"/>
                                        <p:tgtEl>
                                          <p:spTgt spid="3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80"/>
                                        </p:tgtEl>
                                        <p:attrNameLst>
                                          <p:attrName>style.visibility</p:attrName>
                                        </p:attrNameLst>
                                      </p:cBhvr>
                                      <p:to>
                                        <p:strVal val="visible"/>
                                      </p:to>
                                    </p:set>
                                    <p:animEffect transition="in" filter="blinds(horizontal)">
                                      <p:cBhvr>
                                        <p:cTn id="12" dur="500"/>
                                        <p:tgtEl>
                                          <p:spTgt spid="2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nodeType="clickEffect">
                                  <p:stCondLst>
                                    <p:cond delay="0"/>
                                  </p:stCondLst>
                                  <p:childTnLst>
                                    <p:animEffect transition="out" filter="blinds(horizontal)">
                                      <p:cBhvr>
                                        <p:cTn id="16" dur="500"/>
                                        <p:tgtEl>
                                          <p:spTgt spid="280"/>
                                        </p:tgtEl>
                                      </p:cBhvr>
                                    </p:animEffect>
                                    <p:set>
                                      <p:cBhvr>
                                        <p:cTn id="17" dur="1" fill="hold">
                                          <p:stCondLst>
                                            <p:cond delay="499"/>
                                          </p:stCondLst>
                                        </p:cTn>
                                        <p:tgtEl>
                                          <p:spTgt spid="280"/>
                                        </p:tgtEl>
                                        <p:attrNameLst>
                                          <p:attrName>style.visibility</p:attrName>
                                        </p:attrNameLst>
                                      </p:cBhvr>
                                      <p:to>
                                        <p:strVal val="hidden"/>
                                      </p:to>
                                    </p:set>
                                  </p:childTnLst>
                                </p:cTn>
                              </p:par>
                              <p:par>
                                <p:cTn id="18" presetID="3"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3" presetClass="entr" presetSubtype="10" fill="hold" nodeType="withEffect">
                                  <p:stCondLst>
                                    <p:cond delay="0"/>
                                  </p:stCondLst>
                                  <p:childTnLst>
                                    <p:set>
                                      <p:cBhvr>
                                        <p:cTn id="27" dur="1" fill="hold">
                                          <p:stCondLst>
                                            <p:cond delay="0"/>
                                          </p:stCondLst>
                                        </p:cTn>
                                        <p:tgtEl>
                                          <p:spTgt spid="490"/>
                                        </p:tgtEl>
                                        <p:attrNameLst>
                                          <p:attrName>style.visibility</p:attrName>
                                        </p:attrNameLst>
                                      </p:cBhvr>
                                      <p:to>
                                        <p:strVal val="visible"/>
                                      </p:to>
                                    </p:set>
                                    <p:animEffect transition="in" filter="blinds(horizontal)">
                                      <p:cBhvr>
                                        <p:cTn id="28" dur="500"/>
                                        <p:tgtEl>
                                          <p:spTgt spid="49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490"/>
                                        </p:tgtEl>
                                      </p:cBhvr>
                                    </p:animEffect>
                                    <p:set>
                                      <p:cBhvr>
                                        <p:cTn id="33" dur="1" fill="hold">
                                          <p:stCondLst>
                                            <p:cond delay="499"/>
                                          </p:stCondLst>
                                        </p:cTn>
                                        <p:tgtEl>
                                          <p:spTgt spid="490"/>
                                        </p:tgtEl>
                                        <p:attrNameLst>
                                          <p:attrName>style.visibility</p:attrName>
                                        </p:attrNameLst>
                                      </p:cBhvr>
                                      <p:to>
                                        <p:strVal val="hidden"/>
                                      </p:to>
                                    </p:set>
                                  </p:childTnLst>
                                </p:cTn>
                              </p:par>
                              <p:par>
                                <p:cTn id="34" presetID="3" presetClass="entr" presetSubtype="10" fill="hold" nodeType="withEffect">
                                  <p:stCondLst>
                                    <p:cond delay="0"/>
                                  </p:stCondLst>
                                  <p:childTnLst>
                                    <p:set>
                                      <p:cBhvr>
                                        <p:cTn id="35" dur="1" fill="hold">
                                          <p:stCondLst>
                                            <p:cond delay="0"/>
                                          </p:stCondLst>
                                        </p:cTn>
                                        <p:tgtEl>
                                          <p:spTgt spid="526"/>
                                        </p:tgtEl>
                                        <p:attrNameLst>
                                          <p:attrName>style.visibility</p:attrName>
                                        </p:attrNameLst>
                                      </p:cBhvr>
                                      <p:to>
                                        <p:strVal val="visible"/>
                                      </p:to>
                                    </p:set>
                                    <p:animEffect transition="in" filter="blinds(horizontal)">
                                      <p:cBhvr>
                                        <p:cTn id="36" dur="500"/>
                                        <p:tgtEl>
                                          <p:spTgt spid="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601638" y="1500997"/>
            <a:ext cx="5581290" cy="409754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indent="-342900" algn="ctr" defTabSz="914400" fontAlgn="base">
              <a:lnSpc>
                <a:spcPct val="80000"/>
              </a:lnSpc>
              <a:spcBef>
                <a:spcPct val="20000"/>
              </a:spcBef>
              <a:spcAft>
                <a:spcPct val="0"/>
              </a:spcAft>
              <a:buFontTx/>
              <a:buChar char="•"/>
            </a:pPr>
            <a:endParaRPr lang="en-US" sz="1600">
              <a:solidFill>
                <a:schemeClr val="bg1"/>
              </a:solidFill>
              <a:latin typeface="Arial" pitchFamily="34" charset="0"/>
            </a:endParaRPr>
          </a:p>
        </p:txBody>
      </p:sp>
      <p:sp>
        <p:nvSpPr>
          <p:cNvPr id="2" name="Title 1"/>
          <p:cNvSpPr>
            <a:spLocks noGrp="1"/>
          </p:cNvSpPr>
          <p:nvPr>
            <p:ph type="title"/>
          </p:nvPr>
        </p:nvSpPr>
        <p:spPr/>
        <p:txBody>
          <a:bodyPr/>
          <a:lstStyle/>
          <a:p>
            <a:r>
              <a:rPr lang="en-US" dirty="0"/>
              <a:t>Magnetometer Signals</a:t>
            </a:r>
          </a:p>
        </p:txBody>
      </p:sp>
      <p:pic>
        <p:nvPicPr>
          <p:cNvPr id="553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1637" y="311414"/>
            <a:ext cx="9589823" cy="732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819367" y="6361920"/>
            <a:ext cx="4390946" cy="369332"/>
          </a:xfrm>
          <a:prstGeom prst="rect">
            <a:avLst/>
          </a:prstGeom>
          <a:noFill/>
        </p:spPr>
        <p:txBody>
          <a:bodyPr wrap="none" rtlCol="0">
            <a:spAutoFit/>
          </a:bodyPr>
          <a:lstStyle/>
          <a:p>
            <a:r>
              <a:rPr lang="en-US" dirty="0"/>
              <a:t>Blue trace: Magnetometer (lock-in) signal</a:t>
            </a:r>
          </a:p>
        </p:txBody>
      </p:sp>
    </p:spTree>
    <p:extLst>
      <p:ext uri="{BB962C8B-B14F-4D97-AF65-F5344CB8AC3E}">
        <p14:creationId xmlns:p14="http://schemas.microsoft.com/office/powerpoint/2010/main" val="105204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Linearity of OPMs</a:t>
            </a:r>
            <a:endParaRPr lang="en-US" dirty="0"/>
          </a:p>
        </p:txBody>
      </p:sp>
      <p:sp>
        <p:nvSpPr>
          <p:cNvPr id="3" name="Slide Number Placeholder 2"/>
          <p:cNvSpPr>
            <a:spLocks noGrp="1"/>
          </p:cNvSpPr>
          <p:nvPr>
            <p:ph type="sldNum" sz="quarter" idx="12"/>
          </p:nvPr>
        </p:nvSpPr>
        <p:spPr/>
        <p:txBody>
          <a:bodyPr/>
          <a:lstStyle/>
          <a:p>
            <a:fld id="{4FAB73BC-B049-4115-A692-8D63A059BFB8}" type="slidenum">
              <a:rPr lang="en-US" smtClean="0"/>
              <a:t>12</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528" y="1125113"/>
            <a:ext cx="7029592" cy="5268154"/>
          </a:xfrm>
          <a:prstGeom prst="rect">
            <a:avLst/>
          </a:prstGeom>
        </p:spPr>
      </p:pic>
      <p:grpSp>
        <p:nvGrpSpPr>
          <p:cNvPr id="5" name="Group 4">
            <a:extLst>
              <a:ext uri="{FF2B5EF4-FFF2-40B4-BE49-F238E27FC236}">
                <a16:creationId xmlns:a16="http://schemas.microsoft.com/office/drawing/2014/main" id="{FAAFEB17-D8D4-3A6D-FAEC-413CB948EA50}"/>
              </a:ext>
            </a:extLst>
          </p:cNvPr>
          <p:cNvGrpSpPr/>
          <p:nvPr/>
        </p:nvGrpSpPr>
        <p:grpSpPr>
          <a:xfrm>
            <a:off x="8203554" y="1935139"/>
            <a:ext cx="3777350" cy="3648102"/>
            <a:chOff x="1400131" y="1420380"/>
            <a:chExt cx="3228193" cy="3117735"/>
          </a:xfrm>
        </p:grpSpPr>
        <p:pic>
          <p:nvPicPr>
            <p:cNvPr id="6" name="Picture 5">
              <a:extLst>
                <a:ext uri="{FF2B5EF4-FFF2-40B4-BE49-F238E27FC236}">
                  <a16:creationId xmlns:a16="http://schemas.microsoft.com/office/drawing/2014/main" id="{FDA805E6-1E1C-1EC1-9E48-7B324F4262A1}"/>
                </a:ext>
              </a:extLst>
            </p:cNvPr>
            <p:cNvPicPr>
              <a:picLocks noChangeAspect="1"/>
            </p:cNvPicPr>
            <p:nvPr/>
          </p:nvPicPr>
          <p:blipFill rotWithShape="1">
            <a:blip r:embed="rId3"/>
            <a:srcRect l="11214" t="52111" r="58865" b="5494"/>
            <a:stretch/>
          </p:blipFill>
          <p:spPr>
            <a:xfrm>
              <a:off x="1400131" y="1420380"/>
              <a:ext cx="3073400" cy="2857815"/>
            </a:xfrm>
            <a:prstGeom prst="rect">
              <a:avLst/>
            </a:prstGeom>
          </p:spPr>
        </p:pic>
        <p:sp>
          <p:nvSpPr>
            <p:cNvPr id="7" name="TextBox 6">
              <a:extLst>
                <a:ext uri="{FF2B5EF4-FFF2-40B4-BE49-F238E27FC236}">
                  <a16:creationId xmlns:a16="http://schemas.microsoft.com/office/drawing/2014/main" id="{6624371F-FF80-4993-309F-3949A67A8112}"/>
                </a:ext>
              </a:extLst>
            </p:cNvPr>
            <p:cNvSpPr txBox="1"/>
            <p:nvPr/>
          </p:nvSpPr>
          <p:spPr>
            <a:xfrm>
              <a:off x="4166338" y="3013890"/>
              <a:ext cx="461986" cy="461665"/>
            </a:xfrm>
            <a:prstGeom prst="rect">
              <a:avLst/>
            </a:prstGeom>
            <a:solidFill>
              <a:schemeClr val="bg1"/>
            </a:solidFill>
          </p:spPr>
          <p:txBody>
            <a:bodyPr wrap="none" rtlCol="0">
              <a:spAutoFit/>
            </a:bodyPr>
            <a:lstStyle/>
            <a:p>
              <a:r>
                <a:rPr lang="en-US" sz="2400" dirty="0">
                  <a:solidFill>
                    <a:srgbClr val="0070C0"/>
                  </a:solidFill>
                </a:rPr>
                <a:t>B</a:t>
              </a:r>
              <a:r>
                <a:rPr lang="en-US" sz="2400" baseline="-25000" dirty="0">
                  <a:solidFill>
                    <a:srgbClr val="0070C0"/>
                  </a:solidFill>
                </a:rPr>
                <a:t>x</a:t>
              </a:r>
            </a:p>
          </p:txBody>
        </p:sp>
        <p:sp>
          <p:nvSpPr>
            <p:cNvPr id="8" name="TextBox 7">
              <a:extLst>
                <a:ext uri="{FF2B5EF4-FFF2-40B4-BE49-F238E27FC236}">
                  <a16:creationId xmlns:a16="http://schemas.microsoft.com/office/drawing/2014/main" id="{1C69FFF8-E20C-F247-CCA1-BE87BF530EBD}"/>
                </a:ext>
              </a:extLst>
            </p:cNvPr>
            <p:cNvSpPr txBox="1"/>
            <p:nvPr/>
          </p:nvSpPr>
          <p:spPr>
            <a:xfrm>
              <a:off x="3751676" y="4168783"/>
              <a:ext cx="275717" cy="369332"/>
            </a:xfrm>
            <a:prstGeom prst="rect">
              <a:avLst/>
            </a:prstGeom>
            <a:noFill/>
          </p:spPr>
          <p:txBody>
            <a:bodyPr wrap="none" lIns="0" tIns="0" rIns="0" bIns="0" rtlCol="0">
              <a:spAutoFit/>
            </a:bodyPr>
            <a:lstStyle/>
            <a:p>
              <a:r>
                <a:rPr lang="en-US" sz="2400" dirty="0">
                  <a:solidFill>
                    <a:srgbClr val="FF0000"/>
                  </a:solidFill>
                </a:rPr>
                <a:t>B</a:t>
              </a:r>
              <a:r>
                <a:rPr lang="en-US" sz="2400" baseline="-25000" dirty="0">
                  <a:solidFill>
                    <a:srgbClr val="FF0000"/>
                  </a:solidFill>
                </a:rPr>
                <a:t>y</a:t>
              </a:r>
            </a:p>
          </p:txBody>
        </p:sp>
      </p:grpSp>
      <p:sp>
        <p:nvSpPr>
          <p:cNvPr id="9" name="TextBox 8"/>
          <p:cNvSpPr txBox="1"/>
          <p:nvPr/>
        </p:nvSpPr>
        <p:spPr>
          <a:xfrm>
            <a:off x="1535053" y="6268720"/>
            <a:ext cx="2895271" cy="276999"/>
          </a:xfrm>
          <a:prstGeom prst="rect">
            <a:avLst/>
          </a:prstGeom>
          <a:noFill/>
        </p:spPr>
        <p:txBody>
          <a:bodyPr wrap="square" rtlCol="0">
            <a:spAutoFit/>
          </a:bodyPr>
          <a:lstStyle/>
          <a:p>
            <a:r>
              <a:rPr lang="en-US" sz="1200" dirty="0" smtClean="0"/>
              <a:t>From </a:t>
            </a:r>
            <a:r>
              <a:rPr lang="en-US" sz="1200" dirty="0" err="1" smtClean="0"/>
              <a:t>Svenja</a:t>
            </a:r>
            <a:r>
              <a:rPr lang="en-US" sz="1200" dirty="0" smtClean="0"/>
              <a:t> </a:t>
            </a:r>
            <a:r>
              <a:rPr lang="en-US" sz="1200" dirty="0" err="1" smtClean="0"/>
              <a:t>Knappe</a:t>
            </a:r>
            <a:r>
              <a:rPr lang="en-US" sz="1200" dirty="0" smtClean="0"/>
              <a:t> </a:t>
            </a:r>
            <a:endParaRPr lang="en-US" sz="1200" dirty="0"/>
          </a:p>
        </p:txBody>
      </p:sp>
    </p:spTree>
    <p:extLst>
      <p:ext uri="{BB962C8B-B14F-4D97-AF65-F5344CB8AC3E}">
        <p14:creationId xmlns:p14="http://schemas.microsoft.com/office/powerpoint/2010/main" val="113941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720648" y="103618"/>
            <a:ext cx="10058400" cy="826380"/>
          </a:xfrm>
        </p:spPr>
        <p:txBody>
          <a:bodyPr/>
          <a:lstStyle/>
          <a:p>
            <a:pPr eaLnBrk="1" hangingPunct="1"/>
            <a:r>
              <a:rPr lang="en-US" altLang="en-US" sz="2800" dirty="0"/>
              <a:t>What is SERF?</a:t>
            </a:r>
            <a:br>
              <a:rPr lang="en-US" altLang="en-US" sz="2800" dirty="0"/>
            </a:br>
            <a:r>
              <a:rPr lang="en-US" altLang="en-US" sz="2800" dirty="0"/>
              <a:t>Spin Exchange Relaxation Free </a:t>
            </a:r>
          </a:p>
        </p:txBody>
      </p:sp>
      <p:sp>
        <p:nvSpPr>
          <p:cNvPr id="17411" name="Rectangle 48"/>
          <p:cNvSpPr>
            <a:spLocks noGrp="1" noChangeArrowheads="1"/>
          </p:cNvSpPr>
          <p:nvPr>
            <p:ph idx="1"/>
          </p:nvPr>
        </p:nvSpPr>
        <p:spPr>
          <a:xfrm>
            <a:off x="376392" y="1141614"/>
            <a:ext cx="4994350" cy="3433635"/>
          </a:xfrm>
        </p:spPr>
        <p:txBody>
          <a:bodyPr>
            <a:normAutofit lnSpcReduction="10000"/>
          </a:bodyPr>
          <a:lstStyle/>
          <a:p>
            <a:pPr eaLnBrk="1" hangingPunct="1"/>
            <a:r>
              <a:rPr lang="en-US" altLang="en-US" sz="2000" i="1" dirty="0"/>
              <a:t>T</a:t>
            </a:r>
            <a:r>
              <a:rPr lang="en-US" altLang="en-US" sz="2000" i="1" baseline="-25000" dirty="0"/>
              <a:t>2 </a:t>
            </a:r>
            <a:r>
              <a:rPr lang="en-US" altLang="en-US" sz="2000" dirty="0"/>
              <a:t>often limited by spin exchange collisions.</a:t>
            </a:r>
          </a:p>
          <a:p>
            <a:pPr eaLnBrk="1" hangingPunct="1"/>
            <a:r>
              <a:rPr lang="en-US" altLang="en-US" sz="2000" dirty="0"/>
              <a:t>Near zero field and at high density, spin exchange rate &gt;&gt; spin precession frequency</a:t>
            </a:r>
          </a:p>
          <a:p>
            <a:pPr lvl="1" eaLnBrk="1" hangingPunct="1"/>
            <a:r>
              <a:rPr lang="en-US" altLang="en-US" sz="1600" dirty="0"/>
              <a:t>More F = 2 states, so on average atoms </a:t>
            </a:r>
            <a:r>
              <a:rPr lang="en-US" altLang="en-US" sz="1600" dirty="0" err="1"/>
              <a:t>precess</a:t>
            </a:r>
            <a:r>
              <a:rPr lang="en-US" altLang="en-US" sz="1600" dirty="0"/>
              <a:t> in F = 2 direction </a:t>
            </a:r>
          </a:p>
          <a:p>
            <a:pPr lvl="1" eaLnBrk="1" hangingPunct="1"/>
            <a:r>
              <a:rPr lang="en-US" altLang="en-US" sz="1600" dirty="0"/>
              <a:t>Precession rate is slowed down by nuclear spin and incomplete optical pumping</a:t>
            </a:r>
            <a:r>
              <a:rPr lang="en-US" altLang="en-US" sz="2000" dirty="0"/>
              <a:t>	</a:t>
            </a:r>
          </a:p>
          <a:p>
            <a:pPr eaLnBrk="1" hangingPunct="1"/>
            <a:r>
              <a:rPr lang="en-US" altLang="en-US" sz="2000" dirty="0"/>
              <a:t>Record sensitivity: 160 </a:t>
            </a:r>
            <a:r>
              <a:rPr lang="en-US" altLang="en-US" sz="2000" dirty="0" err="1"/>
              <a:t>aT</a:t>
            </a:r>
            <a:r>
              <a:rPr lang="en-US" altLang="en-US" sz="2000" dirty="0"/>
              <a:t> / Hz</a:t>
            </a:r>
            <a:r>
              <a:rPr lang="en-US" altLang="en-US" sz="2000" baseline="30000" dirty="0"/>
              <a:t>1/2</a:t>
            </a:r>
            <a:r>
              <a:rPr lang="en-US" altLang="en-US" sz="2400" baseline="30000" dirty="0"/>
              <a:t> </a:t>
            </a:r>
          </a:p>
          <a:p>
            <a:pPr lvl="1" eaLnBrk="1" hangingPunct="1"/>
            <a:r>
              <a:rPr lang="en-US" altLang="en-US" sz="1600" dirty="0"/>
              <a:t>Atom shot noise: ~0.1 </a:t>
            </a:r>
            <a:r>
              <a:rPr lang="en-US" altLang="en-US" sz="1600" dirty="0" err="1"/>
              <a:t>fT</a:t>
            </a:r>
            <a:r>
              <a:rPr lang="en-US" altLang="en-US" sz="1600" dirty="0"/>
              <a:t> / Hz</a:t>
            </a:r>
            <a:r>
              <a:rPr lang="en-US" altLang="en-US" sz="1600" baseline="30000" dirty="0"/>
              <a:t>1/2</a:t>
            </a:r>
            <a:r>
              <a:rPr lang="en-US" altLang="en-US" baseline="30000" dirty="0"/>
              <a:t> </a:t>
            </a:r>
          </a:p>
          <a:p>
            <a:pPr eaLnBrk="1" hangingPunct="1"/>
            <a:r>
              <a:rPr lang="en-US" altLang="en-US" sz="2000" dirty="0"/>
              <a:t>SERF in a ~6 mm</a:t>
            </a:r>
            <a:r>
              <a:rPr lang="en-US" altLang="en-US" sz="2000" baseline="30000" dirty="0"/>
              <a:t>3</a:t>
            </a:r>
            <a:r>
              <a:rPr lang="en-US" altLang="en-US" sz="2000" dirty="0"/>
              <a:t> scale cell: 5 </a:t>
            </a:r>
            <a:r>
              <a:rPr lang="en-US" altLang="en-US" sz="2000" dirty="0" err="1"/>
              <a:t>fT</a:t>
            </a:r>
            <a:r>
              <a:rPr lang="en-US" altLang="en-US" sz="2000" dirty="0"/>
              <a:t> / Hz</a:t>
            </a:r>
            <a:r>
              <a:rPr lang="en-US" altLang="en-US" sz="2000" baseline="30000" dirty="0"/>
              <a:t>1/2</a:t>
            </a:r>
            <a:r>
              <a:rPr lang="en-US" altLang="en-US" sz="2400" baseline="30000" dirty="0"/>
              <a:t> </a:t>
            </a:r>
            <a:endParaRPr lang="en-US" altLang="en-US" sz="2400" dirty="0"/>
          </a:p>
          <a:p>
            <a:pPr eaLnBrk="1" hangingPunct="1"/>
            <a:endParaRPr lang="en-US" altLang="en-US" sz="2400" dirty="0"/>
          </a:p>
        </p:txBody>
      </p:sp>
      <p:sp>
        <p:nvSpPr>
          <p:cNvPr id="17412" name="Text Box 7"/>
          <p:cNvSpPr txBox="1">
            <a:spLocks noChangeArrowheads="1"/>
          </p:cNvSpPr>
          <p:nvPr/>
        </p:nvSpPr>
        <p:spPr bwMode="auto">
          <a:xfrm>
            <a:off x="1446698" y="5243231"/>
            <a:ext cx="2097088" cy="6508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defTabSz="914400" eaLnBrk="1" fontAlgn="base" hangingPunct="1">
              <a:spcBef>
                <a:spcPct val="0"/>
              </a:spcBef>
              <a:spcAft>
                <a:spcPct val="0"/>
              </a:spcAft>
            </a:pPr>
            <a:r>
              <a:rPr lang="en-US" altLang="en-US" sz="1800" dirty="0" err="1">
                <a:solidFill>
                  <a:schemeClr val="tx1"/>
                </a:solidFill>
                <a:latin typeface="Symbol" pitchFamily="18" charset="2"/>
                <a:cs typeface="Arial" charset="0"/>
              </a:rPr>
              <a:t>s</a:t>
            </a:r>
            <a:r>
              <a:rPr lang="en-US" altLang="en-US" sz="1800" baseline="-25000" dirty="0" err="1">
                <a:solidFill>
                  <a:schemeClr val="tx1"/>
                </a:solidFill>
                <a:cs typeface="Arial" charset="0"/>
              </a:rPr>
              <a:t>SE</a:t>
            </a:r>
            <a:r>
              <a:rPr lang="en-US" altLang="en-US" sz="1800" dirty="0">
                <a:solidFill>
                  <a:schemeClr val="tx1"/>
                </a:solidFill>
                <a:cs typeface="Arial" charset="0"/>
              </a:rPr>
              <a:t> = 2 x 10</a:t>
            </a:r>
            <a:r>
              <a:rPr lang="en-US" altLang="en-US" sz="1800" baseline="30000" dirty="0">
                <a:solidFill>
                  <a:schemeClr val="tx1"/>
                </a:solidFill>
                <a:cs typeface="Arial" charset="0"/>
              </a:rPr>
              <a:t>-14</a:t>
            </a:r>
            <a:r>
              <a:rPr lang="en-US" altLang="en-US" sz="1800" dirty="0">
                <a:solidFill>
                  <a:schemeClr val="tx1"/>
                </a:solidFill>
                <a:cs typeface="Arial" charset="0"/>
              </a:rPr>
              <a:t> cm</a:t>
            </a:r>
            <a:r>
              <a:rPr lang="en-US" altLang="en-US" sz="1800" baseline="30000" dirty="0">
                <a:solidFill>
                  <a:schemeClr val="tx1"/>
                </a:solidFill>
                <a:cs typeface="Arial" charset="0"/>
              </a:rPr>
              <a:t>2</a:t>
            </a:r>
          </a:p>
          <a:p>
            <a:pPr defTabSz="914400" eaLnBrk="1" fontAlgn="base" hangingPunct="1">
              <a:spcBef>
                <a:spcPct val="0"/>
              </a:spcBef>
              <a:spcAft>
                <a:spcPct val="0"/>
              </a:spcAft>
            </a:pPr>
            <a:r>
              <a:rPr lang="en-US" altLang="en-US" sz="1800" dirty="0" err="1">
                <a:solidFill>
                  <a:schemeClr val="tx1"/>
                </a:solidFill>
                <a:latin typeface="Symbol" pitchFamily="18" charset="2"/>
                <a:cs typeface="Arial" charset="0"/>
              </a:rPr>
              <a:t>s</a:t>
            </a:r>
            <a:r>
              <a:rPr lang="en-US" altLang="en-US" sz="1800" baseline="-25000" dirty="0" err="1">
                <a:solidFill>
                  <a:schemeClr val="tx1"/>
                </a:solidFill>
                <a:cs typeface="Arial" charset="0"/>
              </a:rPr>
              <a:t>SD</a:t>
            </a:r>
            <a:r>
              <a:rPr lang="en-US" altLang="en-US" sz="1800" dirty="0">
                <a:solidFill>
                  <a:schemeClr val="tx1"/>
                </a:solidFill>
                <a:cs typeface="Arial" charset="0"/>
              </a:rPr>
              <a:t> = 9 x 10</a:t>
            </a:r>
            <a:r>
              <a:rPr lang="en-US" altLang="en-US" sz="1800" baseline="30000" dirty="0">
                <a:solidFill>
                  <a:schemeClr val="tx1"/>
                </a:solidFill>
                <a:cs typeface="Arial" charset="0"/>
              </a:rPr>
              <a:t>-18</a:t>
            </a:r>
            <a:r>
              <a:rPr lang="en-US" altLang="en-US" sz="1800" dirty="0">
                <a:solidFill>
                  <a:schemeClr val="tx1"/>
                </a:solidFill>
                <a:cs typeface="Arial" charset="0"/>
              </a:rPr>
              <a:t> cm</a:t>
            </a:r>
            <a:r>
              <a:rPr lang="en-US" altLang="en-US" sz="1800" baseline="30000" dirty="0">
                <a:solidFill>
                  <a:schemeClr val="tx1"/>
                </a:solidFill>
                <a:cs typeface="Arial" charset="0"/>
              </a:rPr>
              <a:t>2</a:t>
            </a:r>
          </a:p>
        </p:txBody>
      </p:sp>
      <p:sp>
        <p:nvSpPr>
          <p:cNvPr id="17413" name="Text Box 8"/>
          <p:cNvSpPr txBox="1">
            <a:spLocks noChangeArrowheads="1"/>
          </p:cNvSpPr>
          <p:nvPr/>
        </p:nvSpPr>
        <p:spPr bwMode="auto">
          <a:xfrm>
            <a:off x="353995" y="4593379"/>
            <a:ext cx="5259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defTabSz="914400" eaLnBrk="1" fontAlgn="base" hangingPunct="1">
              <a:spcBef>
                <a:spcPct val="0"/>
              </a:spcBef>
              <a:spcAft>
                <a:spcPct val="0"/>
              </a:spcAft>
            </a:pPr>
            <a:r>
              <a:rPr lang="en-US" altLang="en-US" sz="2400" dirty="0">
                <a:solidFill>
                  <a:schemeClr val="tx1"/>
                </a:solidFill>
                <a:cs typeface="Arial" charset="0"/>
              </a:rPr>
              <a:t>Rubidium relaxation cross sections</a:t>
            </a:r>
          </a:p>
        </p:txBody>
      </p:sp>
      <p:sp>
        <p:nvSpPr>
          <p:cNvPr id="17414" name="Text Box 9"/>
          <p:cNvSpPr txBox="1">
            <a:spLocks noChangeArrowheads="1"/>
          </p:cNvSpPr>
          <p:nvPr/>
        </p:nvSpPr>
        <p:spPr bwMode="auto">
          <a:xfrm>
            <a:off x="398601" y="6202365"/>
            <a:ext cx="548592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defTabSz="914400" eaLnBrk="1" fontAlgn="base" hangingPunct="1">
              <a:spcBef>
                <a:spcPct val="0"/>
              </a:spcBef>
              <a:spcAft>
                <a:spcPct val="0"/>
              </a:spcAft>
            </a:pPr>
            <a:r>
              <a:rPr lang="en-US" altLang="en-US" sz="1100" dirty="0">
                <a:solidFill>
                  <a:schemeClr val="tx1"/>
                </a:solidFill>
                <a:cs typeface="Arial" charset="0"/>
              </a:rPr>
              <a:t>H. D. Dang, A. C. Maloof, M. V. Romalis, </a:t>
            </a:r>
            <a:r>
              <a:rPr lang="en-US" sz="1100" i="1" dirty="0">
                <a:solidFill>
                  <a:schemeClr val="tx1"/>
                </a:solidFill>
                <a:cs typeface="Arial" charset="0"/>
              </a:rPr>
              <a:t>Applied Physics Letters</a:t>
            </a:r>
            <a:r>
              <a:rPr lang="en-US" sz="1100" dirty="0">
                <a:solidFill>
                  <a:schemeClr val="tx1"/>
                </a:solidFill>
                <a:cs typeface="Arial" charset="0"/>
              </a:rPr>
              <a:t> </a:t>
            </a:r>
            <a:r>
              <a:rPr lang="en-US" sz="1100" b="1" dirty="0">
                <a:solidFill>
                  <a:schemeClr val="tx1"/>
                </a:solidFill>
                <a:cs typeface="Arial" charset="0"/>
              </a:rPr>
              <a:t>97</a:t>
            </a:r>
            <a:r>
              <a:rPr lang="en-US" sz="1100" dirty="0">
                <a:solidFill>
                  <a:schemeClr val="tx1"/>
                </a:solidFill>
                <a:cs typeface="Arial" charset="0"/>
              </a:rPr>
              <a:t>, 151110 (2010)</a:t>
            </a:r>
            <a:endParaRPr lang="en-US" altLang="en-US" sz="1100" dirty="0">
              <a:solidFill>
                <a:schemeClr val="tx1"/>
              </a:solidFill>
              <a:cs typeface="Arial" charset="0"/>
            </a:endParaRPr>
          </a:p>
          <a:p>
            <a:pPr defTabSz="914400" eaLnBrk="1" fontAlgn="base" hangingPunct="1">
              <a:spcBef>
                <a:spcPct val="0"/>
              </a:spcBef>
              <a:spcAft>
                <a:spcPct val="0"/>
              </a:spcAft>
            </a:pPr>
            <a:r>
              <a:rPr lang="en-US" sz="1100" dirty="0">
                <a:solidFill>
                  <a:schemeClr val="tx1"/>
                </a:solidFill>
                <a:cs typeface="Arial" charset="0"/>
              </a:rPr>
              <a:t>W. C. Griffith, S. Knappe, and J. Kitching</a:t>
            </a:r>
            <a:r>
              <a:rPr lang="en-US" altLang="en-US" sz="1100" dirty="0">
                <a:solidFill>
                  <a:schemeClr val="tx1"/>
                </a:solidFill>
                <a:cs typeface="Arial" charset="0"/>
              </a:rPr>
              <a:t>, </a:t>
            </a:r>
            <a:r>
              <a:rPr lang="en-US" altLang="en-US" sz="1100" i="1" dirty="0">
                <a:solidFill>
                  <a:schemeClr val="tx1"/>
                </a:solidFill>
                <a:cs typeface="Arial" charset="0"/>
              </a:rPr>
              <a:t>Optics Express</a:t>
            </a:r>
            <a:r>
              <a:rPr lang="en-US" altLang="en-US" sz="1100" dirty="0">
                <a:solidFill>
                  <a:schemeClr val="tx1"/>
                </a:solidFill>
                <a:cs typeface="Arial" charset="0"/>
              </a:rPr>
              <a:t>, </a:t>
            </a:r>
            <a:r>
              <a:rPr lang="en-US" altLang="en-US" sz="1100" b="1" dirty="0">
                <a:solidFill>
                  <a:schemeClr val="tx1"/>
                </a:solidFill>
                <a:cs typeface="Arial" charset="0"/>
              </a:rPr>
              <a:t>18</a:t>
            </a:r>
            <a:r>
              <a:rPr lang="en-US" altLang="en-US" sz="1100" dirty="0">
                <a:solidFill>
                  <a:schemeClr val="tx1"/>
                </a:solidFill>
                <a:cs typeface="Arial" charset="0"/>
              </a:rPr>
              <a:t>, </a:t>
            </a:r>
            <a:r>
              <a:rPr lang="en-US" sz="1100" dirty="0">
                <a:solidFill>
                  <a:schemeClr val="tx1"/>
                </a:solidFill>
                <a:cs typeface="Arial" charset="0"/>
              </a:rPr>
              <a:t>27167-27172</a:t>
            </a:r>
            <a:r>
              <a:rPr lang="en-US" altLang="en-US" sz="1100" dirty="0">
                <a:solidFill>
                  <a:schemeClr val="tx1"/>
                </a:solidFill>
                <a:cs typeface="Arial" charset="0"/>
              </a:rPr>
              <a:t>  (2010).</a:t>
            </a:r>
          </a:p>
        </p:txBody>
      </p:sp>
      <p:pic>
        <p:nvPicPr>
          <p:cNvPr id="17415" name="Picture 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6561" y="3019611"/>
            <a:ext cx="152082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5" name="Oval 41"/>
          <p:cNvSpPr>
            <a:spLocks noChangeArrowheads="1"/>
          </p:cNvSpPr>
          <p:nvPr/>
        </p:nvSpPr>
        <p:spPr bwMode="auto">
          <a:xfrm>
            <a:off x="8363027" y="1425843"/>
            <a:ext cx="238125" cy="238125"/>
          </a:xfrm>
          <a:prstGeom prst="ellipse">
            <a:avLst/>
          </a:prstGeom>
          <a:gradFill rotWithShape="1">
            <a:gsLst>
              <a:gs pos="0">
                <a:srgbClr val="66FF66"/>
              </a:gs>
              <a:gs pos="100000">
                <a:srgbClr val="2F762F"/>
              </a:gs>
            </a:gsLst>
            <a:path path="shape">
              <a:fillToRect l="50000" t="50000" r="50000" b="50000"/>
            </a:path>
          </a:gradFill>
          <a:ln w="9525" algn="ctr">
            <a:solidFill>
              <a:schemeClr val="tx1"/>
            </a:solidFill>
            <a:round/>
            <a:headEnd/>
            <a:tailEnd/>
          </a:ln>
        </p:spPr>
        <p:txBody>
          <a:bodyPr wrap="none"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defTabSz="914400" eaLnBrk="1" fontAlgn="base" hangingPunct="1">
              <a:spcBef>
                <a:spcPct val="0"/>
              </a:spcBef>
              <a:spcAft>
                <a:spcPct val="0"/>
              </a:spcAft>
            </a:pPr>
            <a:endParaRPr lang="en-US" altLang="en-US">
              <a:solidFill>
                <a:srgbClr val="FFFFFF"/>
              </a:solidFill>
              <a:cs typeface="Arial" charset="0"/>
            </a:endParaRPr>
          </a:p>
        </p:txBody>
      </p:sp>
      <p:sp>
        <p:nvSpPr>
          <p:cNvPr id="76" name="Line 46"/>
          <p:cNvSpPr>
            <a:spLocks noChangeShapeType="1"/>
          </p:cNvSpPr>
          <p:nvPr/>
        </p:nvSpPr>
        <p:spPr bwMode="auto">
          <a:xfrm flipV="1">
            <a:off x="8478914" y="1322655"/>
            <a:ext cx="0" cy="433387"/>
          </a:xfrm>
          <a:prstGeom prst="line">
            <a:avLst/>
          </a:prstGeom>
          <a:noFill/>
          <a:ln w="190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600">
              <a:solidFill>
                <a:srgbClr val="FFFFFF"/>
              </a:solidFill>
              <a:latin typeface="Arial" charset="0"/>
              <a:cs typeface="Arial" charset="0"/>
            </a:endParaRPr>
          </a:p>
        </p:txBody>
      </p:sp>
      <p:sp>
        <p:nvSpPr>
          <p:cNvPr id="77" name="Oval 38"/>
          <p:cNvSpPr>
            <a:spLocks noChangeArrowheads="1"/>
          </p:cNvSpPr>
          <p:nvPr/>
        </p:nvSpPr>
        <p:spPr bwMode="auto">
          <a:xfrm>
            <a:off x="8359904" y="1912540"/>
            <a:ext cx="238125" cy="238125"/>
          </a:xfrm>
          <a:prstGeom prst="ellipse">
            <a:avLst/>
          </a:prstGeom>
          <a:gradFill rotWithShape="1">
            <a:gsLst>
              <a:gs pos="0">
                <a:srgbClr val="FF3300"/>
              </a:gs>
              <a:gs pos="100000">
                <a:srgbClr val="761800"/>
              </a:gs>
            </a:gsLst>
            <a:path path="shape">
              <a:fillToRect l="50000" t="50000" r="50000" b="50000"/>
            </a:path>
          </a:gradFill>
          <a:ln w="9525" algn="ctr">
            <a:solidFill>
              <a:schemeClr val="tx1"/>
            </a:solidFill>
            <a:round/>
            <a:headEnd/>
            <a:tailEnd/>
          </a:ln>
        </p:spPr>
        <p:txBody>
          <a:bodyPr wrap="none"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defTabSz="914400" eaLnBrk="1" fontAlgn="base" hangingPunct="1">
              <a:spcBef>
                <a:spcPct val="0"/>
              </a:spcBef>
              <a:spcAft>
                <a:spcPct val="0"/>
              </a:spcAft>
            </a:pPr>
            <a:endParaRPr lang="en-US" altLang="en-US">
              <a:solidFill>
                <a:srgbClr val="FFFFFF"/>
              </a:solidFill>
              <a:cs typeface="Arial" charset="0"/>
            </a:endParaRPr>
          </a:p>
        </p:txBody>
      </p:sp>
      <p:sp>
        <p:nvSpPr>
          <p:cNvPr id="78" name="Line 45"/>
          <p:cNvSpPr>
            <a:spLocks noChangeShapeType="1"/>
          </p:cNvSpPr>
          <p:nvPr/>
        </p:nvSpPr>
        <p:spPr bwMode="auto">
          <a:xfrm flipV="1">
            <a:off x="8483728" y="1807765"/>
            <a:ext cx="0" cy="433387"/>
          </a:xfrm>
          <a:prstGeom prst="line">
            <a:avLst/>
          </a:prstGeom>
          <a:noFill/>
          <a:ln w="190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600">
              <a:solidFill>
                <a:srgbClr val="FFFFFF"/>
              </a:solidFill>
              <a:latin typeface="Arial" charset="0"/>
              <a:cs typeface="Arial" charset="0"/>
            </a:endParaRPr>
          </a:p>
        </p:txBody>
      </p:sp>
      <p:grpSp>
        <p:nvGrpSpPr>
          <p:cNvPr id="4" name="Group 3">
            <a:extLst>
              <a:ext uri="{FF2B5EF4-FFF2-40B4-BE49-F238E27FC236}">
                <a16:creationId xmlns:a16="http://schemas.microsoft.com/office/drawing/2014/main" id="{732E4753-61CF-38BF-9781-3B23828D7A78}"/>
              </a:ext>
            </a:extLst>
          </p:cNvPr>
          <p:cNvGrpSpPr/>
          <p:nvPr/>
        </p:nvGrpSpPr>
        <p:grpSpPr>
          <a:xfrm>
            <a:off x="6051711" y="1036414"/>
            <a:ext cx="2439437" cy="1369978"/>
            <a:chOff x="7800859" y="1057174"/>
            <a:chExt cx="2439437" cy="1369978"/>
          </a:xfrm>
        </p:grpSpPr>
        <p:grpSp>
          <p:nvGrpSpPr>
            <p:cNvPr id="5" name="Group 4">
              <a:extLst>
                <a:ext uri="{FF2B5EF4-FFF2-40B4-BE49-F238E27FC236}">
                  <a16:creationId xmlns:a16="http://schemas.microsoft.com/office/drawing/2014/main" id="{F56705AB-3EFD-D460-BA4C-A8503DF815FD}"/>
                </a:ext>
              </a:extLst>
            </p:cNvPr>
            <p:cNvGrpSpPr/>
            <p:nvPr/>
          </p:nvGrpSpPr>
          <p:grpSpPr>
            <a:xfrm>
              <a:off x="7913125" y="1378680"/>
              <a:ext cx="2327171" cy="846882"/>
              <a:chOff x="2495550" y="1738756"/>
              <a:chExt cx="4403577" cy="1602507"/>
            </a:xfrm>
          </p:grpSpPr>
          <p:sp>
            <p:nvSpPr>
              <p:cNvPr id="9" name="Line 19">
                <a:extLst>
                  <a:ext uri="{FF2B5EF4-FFF2-40B4-BE49-F238E27FC236}">
                    <a16:creationId xmlns:a16="http://schemas.microsoft.com/office/drawing/2014/main" id="{D9CD5557-1A07-739C-E399-DDC84818E327}"/>
                  </a:ext>
                </a:extLst>
              </p:cNvPr>
              <p:cNvSpPr>
                <a:spLocks noChangeShapeType="1"/>
              </p:cNvSpPr>
              <p:nvPr/>
            </p:nvSpPr>
            <p:spPr bwMode="auto">
              <a:xfrm>
                <a:off x="3079750" y="2915629"/>
                <a:ext cx="4730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1600">
                  <a:latin typeface="Arial" charset="0"/>
                  <a:cs typeface="Arial" charset="0"/>
                </a:endParaRPr>
              </a:p>
            </p:txBody>
          </p:sp>
          <p:sp>
            <p:nvSpPr>
              <p:cNvPr id="10" name="Line 20">
                <a:extLst>
                  <a:ext uri="{FF2B5EF4-FFF2-40B4-BE49-F238E27FC236}">
                    <a16:creationId xmlns:a16="http://schemas.microsoft.com/office/drawing/2014/main" id="{3CD43905-7AC2-D802-67A9-45B25B756913}"/>
                  </a:ext>
                </a:extLst>
              </p:cNvPr>
              <p:cNvSpPr>
                <a:spLocks noChangeShapeType="1"/>
              </p:cNvSpPr>
              <p:nvPr/>
            </p:nvSpPr>
            <p:spPr bwMode="auto">
              <a:xfrm>
                <a:off x="3703638" y="3037866"/>
                <a:ext cx="4730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1600">
                  <a:latin typeface="Arial" charset="0"/>
                  <a:cs typeface="Arial" charset="0"/>
                </a:endParaRPr>
              </a:p>
            </p:txBody>
          </p:sp>
          <p:sp>
            <p:nvSpPr>
              <p:cNvPr id="11" name="Line 21">
                <a:extLst>
                  <a:ext uri="{FF2B5EF4-FFF2-40B4-BE49-F238E27FC236}">
                    <a16:creationId xmlns:a16="http://schemas.microsoft.com/office/drawing/2014/main" id="{EF11A54D-4661-CF1D-E810-374693918A82}"/>
                  </a:ext>
                </a:extLst>
              </p:cNvPr>
              <p:cNvSpPr>
                <a:spLocks noChangeShapeType="1"/>
              </p:cNvSpPr>
              <p:nvPr/>
            </p:nvSpPr>
            <p:spPr bwMode="auto">
              <a:xfrm>
                <a:off x="4344988" y="3174391"/>
                <a:ext cx="4730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1600">
                  <a:latin typeface="Arial" charset="0"/>
                  <a:cs typeface="Arial" charset="0"/>
                </a:endParaRPr>
              </a:p>
            </p:txBody>
          </p:sp>
          <p:sp>
            <p:nvSpPr>
              <p:cNvPr id="12" name="Line 23">
                <a:extLst>
                  <a:ext uri="{FF2B5EF4-FFF2-40B4-BE49-F238E27FC236}">
                    <a16:creationId xmlns:a16="http://schemas.microsoft.com/office/drawing/2014/main" id="{AD8248D8-BC36-3453-8F98-5700BDB89BC0}"/>
                  </a:ext>
                </a:extLst>
              </p:cNvPr>
              <p:cNvSpPr>
                <a:spLocks noChangeShapeType="1"/>
              </p:cNvSpPr>
              <p:nvPr/>
            </p:nvSpPr>
            <p:spPr bwMode="auto">
              <a:xfrm flipV="1">
                <a:off x="2495550" y="2270125"/>
                <a:ext cx="4730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1600">
                  <a:latin typeface="Arial" charset="0"/>
                  <a:cs typeface="Arial" charset="0"/>
                </a:endParaRPr>
              </a:p>
            </p:txBody>
          </p:sp>
          <p:sp>
            <p:nvSpPr>
              <p:cNvPr id="13" name="Line 24">
                <a:extLst>
                  <a:ext uri="{FF2B5EF4-FFF2-40B4-BE49-F238E27FC236}">
                    <a16:creationId xmlns:a16="http://schemas.microsoft.com/office/drawing/2014/main" id="{3A847F04-AE9A-C444-F8C6-4D0F4BFF1830}"/>
                  </a:ext>
                </a:extLst>
              </p:cNvPr>
              <p:cNvSpPr>
                <a:spLocks noChangeShapeType="1"/>
              </p:cNvSpPr>
              <p:nvPr/>
            </p:nvSpPr>
            <p:spPr bwMode="auto">
              <a:xfrm flipV="1">
                <a:off x="3105150" y="2163763"/>
                <a:ext cx="4730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1600">
                  <a:latin typeface="Arial" charset="0"/>
                  <a:cs typeface="Arial" charset="0"/>
                </a:endParaRPr>
              </a:p>
            </p:txBody>
          </p:sp>
          <p:sp>
            <p:nvSpPr>
              <p:cNvPr id="14" name="Line 25">
                <a:extLst>
                  <a:ext uri="{FF2B5EF4-FFF2-40B4-BE49-F238E27FC236}">
                    <a16:creationId xmlns:a16="http://schemas.microsoft.com/office/drawing/2014/main" id="{CC4B81AC-E8DE-95EA-46FE-7FC2A35B2E89}"/>
                  </a:ext>
                </a:extLst>
              </p:cNvPr>
              <p:cNvSpPr>
                <a:spLocks noChangeShapeType="1"/>
              </p:cNvSpPr>
              <p:nvPr/>
            </p:nvSpPr>
            <p:spPr bwMode="auto">
              <a:xfrm flipV="1">
                <a:off x="3729038" y="2041525"/>
                <a:ext cx="4730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1600">
                  <a:latin typeface="Arial" charset="0"/>
                  <a:cs typeface="Arial" charset="0"/>
                </a:endParaRPr>
              </a:p>
            </p:txBody>
          </p:sp>
          <p:sp>
            <p:nvSpPr>
              <p:cNvPr id="15" name="Line 26">
                <a:extLst>
                  <a:ext uri="{FF2B5EF4-FFF2-40B4-BE49-F238E27FC236}">
                    <a16:creationId xmlns:a16="http://schemas.microsoft.com/office/drawing/2014/main" id="{D59ECCD3-6114-3E19-FB7B-D748130F6CE1}"/>
                  </a:ext>
                </a:extLst>
              </p:cNvPr>
              <p:cNvSpPr>
                <a:spLocks noChangeShapeType="1"/>
              </p:cNvSpPr>
              <p:nvPr/>
            </p:nvSpPr>
            <p:spPr bwMode="auto">
              <a:xfrm flipV="1">
                <a:off x="4370388" y="1905000"/>
                <a:ext cx="4730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1600">
                  <a:latin typeface="Arial" charset="0"/>
                  <a:cs typeface="Arial" charset="0"/>
                </a:endParaRPr>
              </a:p>
            </p:txBody>
          </p:sp>
          <p:sp>
            <p:nvSpPr>
              <p:cNvPr id="16" name="Line 27">
                <a:extLst>
                  <a:ext uri="{FF2B5EF4-FFF2-40B4-BE49-F238E27FC236}">
                    <a16:creationId xmlns:a16="http://schemas.microsoft.com/office/drawing/2014/main" id="{5A5A96A0-9A36-6BA5-1A92-40840BA5C8D3}"/>
                  </a:ext>
                </a:extLst>
              </p:cNvPr>
              <p:cNvSpPr>
                <a:spLocks noChangeShapeType="1"/>
              </p:cNvSpPr>
              <p:nvPr/>
            </p:nvSpPr>
            <p:spPr bwMode="auto">
              <a:xfrm flipV="1">
                <a:off x="4933950" y="1781175"/>
                <a:ext cx="4730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1600">
                  <a:latin typeface="Arial" charset="0"/>
                  <a:cs typeface="Arial" charset="0"/>
                </a:endParaRPr>
              </a:p>
            </p:txBody>
          </p:sp>
          <p:sp>
            <p:nvSpPr>
              <p:cNvPr id="17" name="Text Box 41">
                <a:extLst>
                  <a:ext uri="{FF2B5EF4-FFF2-40B4-BE49-F238E27FC236}">
                    <a16:creationId xmlns:a16="http://schemas.microsoft.com/office/drawing/2014/main" id="{436C7824-C44B-74E9-D8F2-AB188C2AA875}"/>
                  </a:ext>
                </a:extLst>
              </p:cNvPr>
              <p:cNvSpPr txBox="1">
                <a:spLocks noChangeArrowheads="1"/>
              </p:cNvSpPr>
              <p:nvPr/>
            </p:nvSpPr>
            <p:spPr bwMode="auto">
              <a:xfrm>
                <a:off x="5438467" y="1738756"/>
                <a:ext cx="1376937" cy="6988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0"/>
                  </a:spcBef>
                  <a:spcAft>
                    <a:spcPct val="0"/>
                  </a:spcAft>
                </a:pPr>
                <a:r>
                  <a:rPr lang="en-US" altLang="en-US" dirty="0">
                    <a:latin typeface="Arial" charset="0"/>
                    <a:cs typeface="Arial" charset="0"/>
                  </a:rPr>
                  <a:t>F = 2</a:t>
                </a:r>
              </a:p>
            </p:txBody>
          </p:sp>
          <p:sp>
            <p:nvSpPr>
              <p:cNvPr id="18" name="Text Box 42">
                <a:extLst>
                  <a:ext uri="{FF2B5EF4-FFF2-40B4-BE49-F238E27FC236}">
                    <a16:creationId xmlns:a16="http://schemas.microsoft.com/office/drawing/2014/main" id="{7F7D8FE4-9AB5-7C1F-E0D1-C1FF1337E5F2}"/>
                  </a:ext>
                </a:extLst>
              </p:cNvPr>
              <p:cNvSpPr txBox="1">
                <a:spLocks noChangeArrowheads="1"/>
              </p:cNvSpPr>
              <p:nvPr/>
            </p:nvSpPr>
            <p:spPr bwMode="auto">
              <a:xfrm>
                <a:off x="5424843" y="2642397"/>
                <a:ext cx="1474284" cy="6988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0"/>
                  </a:spcBef>
                  <a:spcAft>
                    <a:spcPct val="0"/>
                  </a:spcAft>
                </a:pPr>
                <a:r>
                  <a:rPr lang="en-US" altLang="en-US" dirty="0">
                    <a:latin typeface="Arial" charset="0"/>
                    <a:cs typeface="Arial" charset="0"/>
                  </a:rPr>
                  <a:t>F = 1</a:t>
                </a:r>
              </a:p>
            </p:txBody>
          </p:sp>
        </p:grpSp>
        <p:sp>
          <p:nvSpPr>
            <p:cNvPr id="6" name="Text Box 11">
              <a:extLst>
                <a:ext uri="{FF2B5EF4-FFF2-40B4-BE49-F238E27FC236}">
                  <a16:creationId xmlns:a16="http://schemas.microsoft.com/office/drawing/2014/main" id="{3DC5E174-4655-BA0C-8EFB-89C1F00CC97A}"/>
                </a:ext>
              </a:extLst>
            </p:cNvPr>
            <p:cNvSpPr txBox="1">
              <a:spLocks noChangeArrowheads="1"/>
            </p:cNvSpPr>
            <p:nvPr/>
          </p:nvSpPr>
          <p:spPr bwMode="auto">
            <a:xfrm>
              <a:off x="9468157" y="2047777"/>
              <a:ext cx="4716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dirty="0">
                  <a:latin typeface="Arial" charset="0"/>
                  <a:cs typeface="Arial" charset="0"/>
                </a:rPr>
                <a:t>m</a:t>
              </a:r>
              <a:r>
                <a:rPr lang="en-US" altLang="en-US" baseline="-25000" dirty="0">
                  <a:latin typeface="Arial" charset="0"/>
                  <a:cs typeface="Arial" charset="0"/>
                </a:rPr>
                <a:t>F</a:t>
              </a:r>
            </a:p>
          </p:txBody>
        </p:sp>
        <p:sp>
          <p:nvSpPr>
            <p:cNvPr id="7" name="Text Box 15">
              <a:extLst>
                <a:ext uri="{FF2B5EF4-FFF2-40B4-BE49-F238E27FC236}">
                  <a16:creationId xmlns:a16="http://schemas.microsoft.com/office/drawing/2014/main" id="{62806B9C-E339-6CC0-CB9F-F22021AAB3E6}"/>
                </a:ext>
              </a:extLst>
            </p:cNvPr>
            <p:cNvSpPr txBox="1">
              <a:spLocks noChangeArrowheads="1"/>
            </p:cNvSpPr>
            <p:nvPr/>
          </p:nvSpPr>
          <p:spPr bwMode="auto">
            <a:xfrm>
              <a:off x="7800859" y="2119375"/>
              <a:ext cx="19748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0"/>
                </a:spcBef>
                <a:spcAft>
                  <a:spcPct val="0"/>
                </a:spcAft>
              </a:pPr>
              <a:r>
                <a:rPr lang="en-US" altLang="en-US" sz="1400" dirty="0">
                  <a:latin typeface="Arial" charset="0"/>
                  <a:cs typeface="Arial" charset="0"/>
                </a:rPr>
                <a:t>-2    -1    0    +1  +2</a:t>
              </a:r>
            </a:p>
          </p:txBody>
        </p:sp>
        <p:sp>
          <p:nvSpPr>
            <p:cNvPr id="8" name="Text Box 11">
              <a:extLst>
                <a:ext uri="{FF2B5EF4-FFF2-40B4-BE49-F238E27FC236}">
                  <a16:creationId xmlns:a16="http://schemas.microsoft.com/office/drawing/2014/main" id="{7450F2E2-4311-8205-FE86-583F8F66EB2A}"/>
                </a:ext>
              </a:extLst>
            </p:cNvPr>
            <p:cNvSpPr txBox="1">
              <a:spLocks noChangeArrowheads="1"/>
            </p:cNvSpPr>
            <p:nvPr/>
          </p:nvSpPr>
          <p:spPr bwMode="auto">
            <a:xfrm>
              <a:off x="7880250" y="1057174"/>
              <a:ext cx="22878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baseline="30000" dirty="0">
                  <a:latin typeface="Arial" charset="0"/>
                  <a:cs typeface="Arial" charset="0"/>
                </a:rPr>
                <a:t>87</a:t>
              </a:r>
              <a:r>
                <a:rPr lang="en-US" altLang="en-US" dirty="0">
                  <a:latin typeface="Arial" charset="0"/>
                  <a:cs typeface="Arial" charset="0"/>
                </a:rPr>
                <a:t>Rb Ground States</a:t>
              </a:r>
              <a:endParaRPr lang="en-US" altLang="en-US" baseline="-25000" dirty="0">
                <a:latin typeface="Arial" charset="0"/>
                <a:cs typeface="Arial" charset="0"/>
              </a:endParaRPr>
            </a:p>
          </p:txBody>
        </p:sp>
      </p:grpSp>
      <p:grpSp>
        <p:nvGrpSpPr>
          <p:cNvPr id="83" name="Group 82">
            <a:extLst>
              <a:ext uri="{FF2B5EF4-FFF2-40B4-BE49-F238E27FC236}">
                <a16:creationId xmlns:a16="http://schemas.microsoft.com/office/drawing/2014/main" id="{B3969E40-9B42-E1E9-1258-D4218145E86B}"/>
              </a:ext>
            </a:extLst>
          </p:cNvPr>
          <p:cNvGrpSpPr/>
          <p:nvPr/>
        </p:nvGrpSpPr>
        <p:grpSpPr>
          <a:xfrm>
            <a:off x="5830303" y="4245467"/>
            <a:ext cx="1354137" cy="1928812"/>
            <a:chOff x="9551516" y="2525057"/>
            <a:chExt cx="1354137" cy="1928812"/>
          </a:xfrm>
        </p:grpSpPr>
        <p:sp>
          <p:nvSpPr>
            <p:cNvPr id="38" name="Oval 27">
              <a:extLst>
                <a:ext uri="{FF2B5EF4-FFF2-40B4-BE49-F238E27FC236}">
                  <a16:creationId xmlns:a16="http://schemas.microsoft.com/office/drawing/2014/main" id="{1CCBE3FF-ACC2-87E6-8481-8FCD1D5245F6}"/>
                </a:ext>
              </a:extLst>
            </p:cNvPr>
            <p:cNvSpPr>
              <a:spLocks noChangeArrowheads="1"/>
            </p:cNvSpPr>
            <p:nvPr/>
          </p:nvSpPr>
          <p:spPr bwMode="auto">
            <a:xfrm>
              <a:off x="9551516" y="3375957"/>
              <a:ext cx="238125" cy="238125"/>
            </a:xfrm>
            <a:prstGeom prst="ellipse">
              <a:avLst/>
            </a:prstGeom>
            <a:gradFill rotWithShape="1">
              <a:gsLst>
                <a:gs pos="0">
                  <a:srgbClr val="FF3300"/>
                </a:gs>
                <a:gs pos="100000">
                  <a:srgbClr val="761800"/>
                </a:gs>
              </a:gsLst>
              <a:path path="shape">
                <a:fillToRect l="50000" t="50000" r="50000" b="50000"/>
              </a:path>
            </a:gradFill>
            <a:ln w="9525" algn="ctr">
              <a:solidFill>
                <a:schemeClr val="tx1"/>
              </a:solidFill>
              <a:round/>
              <a:headEnd/>
              <a:tailEnd/>
            </a:ln>
          </p:spPr>
          <p:txBody>
            <a:bodyPr wrap="none"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defTabSz="914400" eaLnBrk="1" fontAlgn="base" hangingPunct="1">
                <a:spcBef>
                  <a:spcPct val="0"/>
                </a:spcBef>
                <a:spcAft>
                  <a:spcPct val="0"/>
                </a:spcAft>
              </a:pPr>
              <a:endParaRPr lang="en-US" altLang="en-US">
                <a:solidFill>
                  <a:srgbClr val="FFFFFF"/>
                </a:solidFill>
                <a:cs typeface="Arial" charset="0"/>
              </a:endParaRPr>
            </a:p>
          </p:txBody>
        </p:sp>
        <p:sp>
          <p:nvSpPr>
            <p:cNvPr id="39" name="Oval 28">
              <a:extLst>
                <a:ext uri="{FF2B5EF4-FFF2-40B4-BE49-F238E27FC236}">
                  <a16:creationId xmlns:a16="http://schemas.microsoft.com/office/drawing/2014/main" id="{D141A8DF-4E3A-A66D-430B-2D43688189EF}"/>
                </a:ext>
              </a:extLst>
            </p:cNvPr>
            <p:cNvSpPr>
              <a:spLocks noChangeArrowheads="1"/>
            </p:cNvSpPr>
            <p:nvPr/>
          </p:nvSpPr>
          <p:spPr bwMode="auto">
            <a:xfrm>
              <a:off x="10103966" y="4109382"/>
              <a:ext cx="238125" cy="238125"/>
            </a:xfrm>
            <a:prstGeom prst="ellipse">
              <a:avLst/>
            </a:prstGeom>
            <a:gradFill rotWithShape="1">
              <a:gsLst>
                <a:gs pos="0">
                  <a:srgbClr val="66FF66"/>
                </a:gs>
                <a:gs pos="100000">
                  <a:srgbClr val="2F762F"/>
                </a:gs>
              </a:gsLst>
              <a:path path="shape">
                <a:fillToRect l="50000" t="50000" r="50000" b="50000"/>
              </a:path>
            </a:gradFill>
            <a:ln w="9525" algn="ctr">
              <a:solidFill>
                <a:schemeClr val="tx1"/>
              </a:solidFill>
              <a:round/>
              <a:headEnd/>
              <a:tailEnd/>
            </a:ln>
          </p:spPr>
          <p:txBody>
            <a:bodyPr wrap="none"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defTabSz="914400" eaLnBrk="1" fontAlgn="base" hangingPunct="1">
                <a:spcBef>
                  <a:spcPct val="0"/>
                </a:spcBef>
                <a:spcAft>
                  <a:spcPct val="0"/>
                </a:spcAft>
              </a:pPr>
              <a:endParaRPr lang="en-US" altLang="en-US">
                <a:solidFill>
                  <a:srgbClr val="FFFFFF"/>
                </a:solidFill>
                <a:cs typeface="Arial" charset="0"/>
              </a:endParaRPr>
            </a:p>
          </p:txBody>
        </p:sp>
        <p:sp>
          <p:nvSpPr>
            <p:cNvPr id="40" name="Oval 29">
              <a:extLst>
                <a:ext uri="{FF2B5EF4-FFF2-40B4-BE49-F238E27FC236}">
                  <a16:creationId xmlns:a16="http://schemas.microsoft.com/office/drawing/2014/main" id="{E5C3C830-C230-71A9-464C-F213C0EB8EE6}"/>
                </a:ext>
              </a:extLst>
            </p:cNvPr>
            <p:cNvSpPr>
              <a:spLocks noChangeArrowheads="1"/>
            </p:cNvSpPr>
            <p:nvPr/>
          </p:nvSpPr>
          <p:spPr bwMode="auto">
            <a:xfrm>
              <a:off x="9575328" y="4109382"/>
              <a:ext cx="238125" cy="238125"/>
            </a:xfrm>
            <a:prstGeom prst="ellipse">
              <a:avLst/>
            </a:prstGeom>
            <a:gradFill rotWithShape="1">
              <a:gsLst>
                <a:gs pos="0">
                  <a:srgbClr val="66FF66"/>
                </a:gs>
                <a:gs pos="100000">
                  <a:srgbClr val="2F762F"/>
                </a:gs>
              </a:gsLst>
              <a:path path="shape">
                <a:fillToRect l="50000" t="50000" r="50000" b="50000"/>
              </a:path>
            </a:gradFill>
            <a:ln w="9525" algn="ctr">
              <a:solidFill>
                <a:schemeClr val="tx1"/>
              </a:solidFill>
              <a:round/>
              <a:headEnd/>
              <a:tailEnd/>
            </a:ln>
          </p:spPr>
          <p:txBody>
            <a:bodyPr wrap="none"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defTabSz="914400" eaLnBrk="1" fontAlgn="base" hangingPunct="1">
                <a:spcBef>
                  <a:spcPct val="0"/>
                </a:spcBef>
                <a:spcAft>
                  <a:spcPct val="0"/>
                </a:spcAft>
              </a:pPr>
              <a:endParaRPr lang="en-US" altLang="en-US">
                <a:solidFill>
                  <a:srgbClr val="FFFFFF"/>
                </a:solidFill>
                <a:cs typeface="Arial" charset="0"/>
              </a:endParaRPr>
            </a:p>
          </p:txBody>
        </p:sp>
        <p:sp>
          <p:nvSpPr>
            <p:cNvPr id="41" name="Freeform 30">
              <a:extLst>
                <a:ext uri="{FF2B5EF4-FFF2-40B4-BE49-F238E27FC236}">
                  <a16:creationId xmlns:a16="http://schemas.microsoft.com/office/drawing/2014/main" id="{D60B93EB-A543-DF20-8837-1D02544E86BE}"/>
                </a:ext>
              </a:extLst>
            </p:cNvPr>
            <p:cNvSpPr>
              <a:spLocks/>
            </p:cNvSpPr>
            <p:nvPr/>
          </p:nvSpPr>
          <p:spPr bwMode="auto">
            <a:xfrm>
              <a:off x="9759478" y="3591857"/>
              <a:ext cx="163513" cy="547687"/>
            </a:xfrm>
            <a:custGeom>
              <a:avLst/>
              <a:gdLst>
                <a:gd name="T0" fmla="*/ 25400 w 103"/>
                <a:gd name="T1" fmla="*/ 547687 h 345"/>
                <a:gd name="T2" fmla="*/ 158750 w 103"/>
                <a:gd name="T3" fmla="*/ 280987 h 345"/>
                <a:gd name="T4" fmla="*/ 0 w 103"/>
                <a:gd name="T5" fmla="*/ 0 h 345"/>
                <a:gd name="T6" fmla="*/ 0 60000 65536"/>
                <a:gd name="T7" fmla="*/ 0 60000 65536"/>
                <a:gd name="T8" fmla="*/ 0 60000 65536"/>
                <a:gd name="T9" fmla="*/ 0 w 103"/>
                <a:gd name="T10" fmla="*/ 0 h 345"/>
                <a:gd name="T11" fmla="*/ 103 w 103"/>
                <a:gd name="T12" fmla="*/ 345 h 345"/>
              </a:gdLst>
              <a:ahLst/>
              <a:cxnLst>
                <a:cxn ang="T6">
                  <a:pos x="T0" y="T1"/>
                </a:cxn>
                <a:cxn ang="T7">
                  <a:pos x="T2" y="T3"/>
                </a:cxn>
                <a:cxn ang="T8">
                  <a:pos x="T4" y="T5"/>
                </a:cxn>
              </a:cxnLst>
              <a:rect l="T9" t="T10" r="T11" b="T12"/>
              <a:pathLst>
                <a:path w="103" h="345">
                  <a:moveTo>
                    <a:pt x="16" y="345"/>
                  </a:moveTo>
                  <a:cubicBezTo>
                    <a:pt x="58" y="287"/>
                    <a:pt x="103" y="234"/>
                    <a:pt x="100" y="177"/>
                  </a:cubicBezTo>
                  <a:cubicBezTo>
                    <a:pt x="97" y="120"/>
                    <a:pt x="21" y="37"/>
                    <a:pt x="0" y="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1600">
                <a:solidFill>
                  <a:srgbClr val="FFFFFF"/>
                </a:solidFill>
                <a:latin typeface="Arial" charset="0"/>
                <a:cs typeface="Arial" charset="0"/>
              </a:endParaRPr>
            </a:p>
          </p:txBody>
        </p:sp>
        <p:sp>
          <p:nvSpPr>
            <p:cNvPr id="42" name="Line 31">
              <a:extLst>
                <a:ext uri="{FF2B5EF4-FFF2-40B4-BE49-F238E27FC236}">
                  <a16:creationId xmlns:a16="http://schemas.microsoft.com/office/drawing/2014/main" id="{8B6A5D35-E2FE-7E1B-8E49-64ADB2D1CBE0}"/>
                </a:ext>
              </a:extLst>
            </p:cNvPr>
            <p:cNvSpPr>
              <a:spLocks noChangeShapeType="1"/>
            </p:cNvSpPr>
            <p:nvPr/>
          </p:nvSpPr>
          <p:spPr bwMode="auto">
            <a:xfrm flipV="1">
              <a:off x="9697566" y="4010957"/>
              <a:ext cx="0" cy="433387"/>
            </a:xfrm>
            <a:prstGeom prst="line">
              <a:avLst/>
            </a:prstGeom>
            <a:noFill/>
            <a:ln w="190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600">
                <a:solidFill>
                  <a:srgbClr val="FFFFFF"/>
                </a:solidFill>
                <a:latin typeface="Arial" charset="0"/>
                <a:cs typeface="Arial" charset="0"/>
              </a:endParaRPr>
            </a:p>
          </p:txBody>
        </p:sp>
        <p:sp>
          <p:nvSpPr>
            <p:cNvPr id="43" name="Line 32">
              <a:extLst>
                <a:ext uri="{FF2B5EF4-FFF2-40B4-BE49-F238E27FC236}">
                  <a16:creationId xmlns:a16="http://schemas.microsoft.com/office/drawing/2014/main" id="{B3C5035B-2245-ED3E-E134-2250070F374B}"/>
                </a:ext>
              </a:extLst>
            </p:cNvPr>
            <p:cNvSpPr>
              <a:spLocks noChangeShapeType="1"/>
            </p:cNvSpPr>
            <p:nvPr/>
          </p:nvSpPr>
          <p:spPr bwMode="auto">
            <a:xfrm flipV="1">
              <a:off x="10221441" y="4020482"/>
              <a:ext cx="0" cy="433387"/>
            </a:xfrm>
            <a:prstGeom prst="line">
              <a:avLst/>
            </a:prstGeom>
            <a:noFill/>
            <a:ln w="190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600">
                <a:solidFill>
                  <a:srgbClr val="FFFFFF"/>
                </a:solidFill>
                <a:latin typeface="Arial" charset="0"/>
                <a:cs typeface="Arial" charset="0"/>
              </a:endParaRPr>
            </a:p>
          </p:txBody>
        </p:sp>
        <p:sp>
          <p:nvSpPr>
            <p:cNvPr id="44" name="Freeform 33">
              <a:extLst>
                <a:ext uri="{FF2B5EF4-FFF2-40B4-BE49-F238E27FC236}">
                  <a16:creationId xmlns:a16="http://schemas.microsoft.com/office/drawing/2014/main" id="{DF355F98-99E0-6DF8-8889-FC10A0C163C0}"/>
                </a:ext>
              </a:extLst>
            </p:cNvPr>
            <p:cNvSpPr>
              <a:spLocks/>
            </p:cNvSpPr>
            <p:nvPr/>
          </p:nvSpPr>
          <p:spPr bwMode="auto">
            <a:xfrm flipH="1">
              <a:off x="9983316" y="3591857"/>
              <a:ext cx="163513" cy="547687"/>
            </a:xfrm>
            <a:custGeom>
              <a:avLst/>
              <a:gdLst>
                <a:gd name="T0" fmla="*/ 25400 w 103"/>
                <a:gd name="T1" fmla="*/ 547687 h 345"/>
                <a:gd name="T2" fmla="*/ 158750 w 103"/>
                <a:gd name="T3" fmla="*/ 280987 h 345"/>
                <a:gd name="T4" fmla="*/ 0 w 103"/>
                <a:gd name="T5" fmla="*/ 0 h 345"/>
                <a:gd name="T6" fmla="*/ 0 60000 65536"/>
                <a:gd name="T7" fmla="*/ 0 60000 65536"/>
                <a:gd name="T8" fmla="*/ 0 60000 65536"/>
                <a:gd name="T9" fmla="*/ 0 w 103"/>
                <a:gd name="T10" fmla="*/ 0 h 345"/>
                <a:gd name="T11" fmla="*/ 103 w 103"/>
                <a:gd name="T12" fmla="*/ 345 h 345"/>
              </a:gdLst>
              <a:ahLst/>
              <a:cxnLst>
                <a:cxn ang="T6">
                  <a:pos x="T0" y="T1"/>
                </a:cxn>
                <a:cxn ang="T7">
                  <a:pos x="T2" y="T3"/>
                </a:cxn>
                <a:cxn ang="T8">
                  <a:pos x="T4" y="T5"/>
                </a:cxn>
              </a:cxnLst>
              <a:rect l="T9" t="T10" r="T11" b="T12"/>
              <a:pathLst>
                <a:path w="103" h="345">
                  <a:moveTo>
                    <a:pt x="16" y="345"/>
                  </a:moveTo>
                  <a:cubicBezTo>
                    <a:pt x="58" y="287"/>
                    <a:pt x="103" y="234"/>
                    <a:pt x="100" y="177"/>
                  </a:cubicBezTo>
                  <a:cubicBezTo>
                    <a:pt x="97" y="120"/>
                    <a:pt x="21" y="37"/>
                    <a:pt x="0" y="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1600">
                <a:solidFill>
                  <a:srgbClr val="FFFFFF"/>
                </a:solidFill>
                <a:latin typeface="Arial" charset="0"/>
                <a:cs typeface="Arial" charset="0"/>
              </a:endParaRPr>
            </a:p>
          </p:txBody>
        </p:sp>
        <p:sp>
          <p:nvSpPr>
            <p:cNvPr id="45" name="Oval 34">
              <a:extLst>
                <a:ext uri="{FF2B5EF4-FFF2-40B4-BE49-F238E27FC236}">
                  <a16:creationId xmlns:a16="http://schemas.microsoft.com/office/drawing/2014/main" id="{D54CA4E5-11D4-E707-FCF0-5FD43B92B343}"/>
                </a:ext>
              </a:extLst>
            </p:cNvPr>
            <p:cNvSpPr>
              <a:spLocks noChangeArrowheads="1"/>
            </p:cNvSpPr>
            <p:nvPr/>
          </p:nvSpPr>
          <p:spPr bwMode="auto">
            <a:xfrm>
              <a:off x="10115078" y="3375957"/>
              <a:ext cx="238125" cy="238125"/>
            </a:xfrm>
            <a:prstGeom prst="ellipse">
              <a:avLst/>
            </a:prstGeom>
            <a:gradFill rotWithShape="1">
              <a:gsLst>
                <a:gs pos="0">
                  <a:srgbClr val="66FF66"/>
                </a:gs>
                <a:gs pos="100000">
                  <a:srgbClr val="2F762F"/>
                </a:gs>
              </a:gsLst>
              <a:path path="shape">
                <a:fillToRect l="50000" t="50000" r="50000" b="50000"/>
              </a:path>
            </a:gradFill>
            <a:ln w="9525" algn="ctr">
              <a:solidFill>
                <a:schemeClr val="tx1"/>
              </a:solidFill>
              <a:round/>
              <a:headEnd/>
              <a:tailEnd/>
            </a:ln>
          </p:spPr>
          <p:txBody>
            <a:bodyPr wrap="none"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defTabSz="914400" eaLnBrk="1" fontAlgn="base" hangingPunct="1">
                <a:spcBef>
                  <a:spcPct val="0"/>
                </a:spcBef>
                <a:spcAft>
                  <a:spcPct val="0"/>
                </a:spcAft>
              </a:pPr>
              <a:endParaRPr lang="en-US" altLang="en-US">
                <a:solidFill>
                  <a:srgbClr val="FFFFFF"/>
                </a:solidFill>
                <a:cs typeface="Arial" charset="0"/>
              </a:endParaRPr>
            </a:p>
          </p:txBody>
        </p:sp>
        <p:sp>
          <p:nvSpPr>
            <p:cNvPr id="46" name="Line 35">
              <a:extLst>
                <a:ext uri="{FF2B5EF4-FFF2-40B4-BE49-F238E27FC236}">
                  <a16:creationId xmlns:a16="http://schemas.microsoft.com/office/drawing/2014/main" id="{03A4BC89-1A57-F642-D762-5A21F882E300}"/>
                </a:ext>
              </a:extLst>
            </p:cNvPr>
            <p:cNvSpPr>
              <a:spLocks noChangeShapeType="1"/>
            </p:cNvSpPr>
            <p:nvPr/>
          </p:nvSpPr>
          <p:spPr bwMode="auto">
            <a:xfrm rot="1224593" flipV="1">
              <a:off x="10232553" y="3279119"/>
              <a:ext cx="0" cy="433387"/>
            </a:xfrm>
            <a:prstGeom prst="line">
              <a:avLst/>
            </a:prstGeom>
            <a:noFill/>
            <a:ln w="190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600">
                <a:solidFill>
                  <a:srgbClr val="FFFFFF"/>
                </a:solidFill>
                <a:latin typeface="Arial" charset="0"/>
                <a:cs typeface="Arial" charset="0"/>
              </a:endParaRPr>
            </a:p>
          </p:txBody>
        </p:sp>
        <p:sp>
          <p:nvSpPr>
            <p:cNvPr id="47" name="Line 36">
              <a:extLst>
                <a:ext uri="{FF2B5EF4-FFF2-40B4-BE49-F238E27FC236}">
                  <a16:creationId xmlns:a16="http://schemas.microsoft.com/office/drawing/2014/main" id="{1A2B9D49-D2C0-C3E3-26B2-BCAE1DDB3CE3}"/>
                </a:ext>
              </a:extLst>
            </p:cNvPr>
            <p:cNvSpPr>
              <a:spLocks noChangeShapeType="1"/>
            </p:cNvSpPr>
            <p:nvPr/>
          </p:nvSpPr>
          <p:spPr bwMode="auto">
            <a:xfrm rot="20375407" flipH="1" flipV="1">
              <a:off x="9675341" y="3279119"/>
              <a:ext cx="0" cy="433387"/>
            </a:xfrm>
            <a:prstGeom prst="line">
              <a:avLst/>
            </a:prstGeom>
            <a:noFill/>
            <a:ln w="190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600">
                <a:solidFill>
                  <a:srgbClr val="FFFFFF"/>
                </a:solidFill>
                <a:latin typeface="Arial" charset="0"/>
                <a:cs typeface="Arial" charset="0"/>
              </a:endParaRPr>
            </a:p>
          </p:txBody>
        </p:sp>
        <p:pic>
          <p:nvPicPr>
            <p:cNvPr id="48" name="Picture 37" descr="MCDD00942_0000[1]">
              <a:extLst>
                <a:ext uri="{FF2B5EF4-FFF2-40B4-BE49-F238E27FC236}">
                  <a16:creationId xmlns:a16="http://schemas.microsoft.com/office/drawing/2014/main" id="{6E497FDC-F437-B309-4465-4C95FECC4E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5191" y="3699807"/>
              <a:ext cx="47307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Oval 38">
              <a:extLst>
                <a:ext uri="{FF2B5EF4-FFF2-40B4-BE49-F238E27FC236}">
                  <a16:creationId xmlns:a16="http://schemas.microsoft.com/office/drawing/2014/main" id="{D847F560-81D5-C245-7F93-CC6624AB7EE0}"/>
                </a:ext>
              </a:extLst>
            </p:cNvPr>
            <p:cNvSpPr>
              <a:spLocks noChangeArrowheads="1"/>
            </p:cNvSpPr>
            <p:nvPr/>
          </p:nvSpPr>
          <p:spPr bwMode="auto">
            <a:xfrm>
              <a:off x="10103966" y="2629832"/>
              <a:ext cx="238125" cy="238125"/>
            </a:xfrm>
            <a:prstGeom prst="ellipse">
              <a:avLst/>
            </a:prstGeom>
            <a:gradFill rotWithShape="1">
              <a:gsLst>
                <a:gs pos="0">
                  <a:srgbClr val="FF3300"/>
                </a:gs>
                <a:gs pos="100000">
                  <a:srgbClr val="761800"/>
                </a:gs>
              </a:gsLst>
              <a:path path="shape">
                <a:fillToRect l="50000" t="50000" r="50000" b="50000"/>
              </a:path>
            </a:gradFill>
            <a:ln w="9525" algn="ctr">
              <a:solidFill>
                <a:schemeClr val="tx1"/>
              </a:solidFill>
              <a:round/>
              <a:headEnd/>
              <a:tailEnd/>
            </a:ln>
          </p:spPr>
          <p:txBody>
            <a:bodyPr wrap="none"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defTabSz="914400" eaLnBrk="1" fontAlgn="base" hangingPunct="1">
                <a:spcBef>
                  <a:spcPct val="0"/>
                </a:spcBef>
                <a:spcAft>
                  <a:spcPct val="0"/>
                </a:spcAft>
              </a:pPr>
              <a:endParaRPr lang="en-US" altLang="en-US">
                <a:solidFill>
                  <a:srgbClr val="FFFFFF"/>
                </a:solidFill>
                <a:cs typeface="Arial" charset="0"/>
              </a:endParaRPr>
            </a:p>
          </p:txBody>
        </p:sp>
        <p:sp>
          <p:nvSpPr>
            <p:cNvPr id="50" name="Freeform 39">
              <a:extLst>
                <a:ext uri="{FF2B5EF4-FFF2-40B4-BE49-F238E27FC236}">
                  <a16:creationId xmlns:a16="http://schemas.microsoft.com/office/drawing/2014/main" id="{20947F91-7337-A37C-4BE8-9B51D2BC9BBF}"/>
                </a:ext>
              </a:extLst>
            </p:cNvPr>
            <p:cNvSpPr>
              <a:spLocks/>
            </p:cNvSpPr>
            <p:nvPr/>
          </p:nvSpPr>
          <p:spPr bwMode="auto">
            <a:xfrm>
              <a:off x="10311928" y="2845732"/>
              <a:ext cx="163513" cy="547687"/>
            </a:xfrm>
            <a:custGeom>
              <a:avLst/>
              <a:gdLst>
                <a:gd name="T0" fmla="*/ 25400 w 103"/>
                <a:gd name="T1" fmla="*/ 547687 h 345"/>
                <a:gd name="T2" fmla="*/ 158750 w 103"/>
                <a:gd name="T3" fmla="*/ 280987 h 345"/>
                <a:gd name="T4" fmla="*/ 0 w 103"/>
                <a:gd name="T5" fmla="*/ 0 h 345"/>
                <a:gd name="T6" fmla="*/ 0 60000 65536"/>
                <a:gd name="T7" fmla="*/ 0 60000 65536"/>
                <a:gd name="T8" fmla="*/ 0 60000 65536"/>
                <a:gd name="T9" fmla="*/ 0 w 103"/>
                <a:gd name="T10" fmla="*/ 0 h 345"/>
                <a:gd name="T11" fmla="*/ 103 w 103"/>
                <a:gd name="T12" fmla="*/ 345 h 345"/>
              </a:gdLst>
              <a:ahLst/>
              <a:cxnLst>
                <a:cxn ang="T6">
                  <a:pos x="T0" y="T1"/>
                </a:cxn>
                <a:cxn ang="T7">
                  <a:pos x="T2" y="T3"/>
                </a:cxn>
                <a:cxn ang="T8">
                  <a:pos x="T4" y="T5"/>
                </a:cxn>
              </a:cxnLst>
              <a:rect l="T9" t="T10" r="T11" b="T12"/>
              <a:pathLst>
                <a:path w="103" h="345">
                  <a:moveTo>
                    <a:pt x="16" y="345"/>
                  </a:moveTo>
                  <a:cubicBezTo>
                    <a:pt x="58" y="287"/>
                    <a:pt x="103" y="234"/>
                    <a:pt x="100" y="177"/>
                  </a:cubicBezTo>
                  <a:cubicBezTo>
                    <a:pt x="97" y="120"/>
                    <a:pt x="21" y="37"/>
                    <a:pt x="0" y="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1600">
                <a:solidFill>
                  <a:srgbClr val="FFFFFF"/>
                </a:solidFill>
                <a:latin typeface="Arial" charset="0"/>
                <a:cs typeface="Arial" charset="0"/>
              </a:endParaRPr>
            </a:p>
          </p:txBody>
        </p:sp>
        <p:sp>
          <p:nvSpPr>
            <p:cNvPr id="51" name="Freeform 40">
              <a:extLst>
                <a:ext uri="{FF2B5EF4-FFF2-40B4-BE49-F238E27FC236}">
                  <a16:creationId xmlns:a16="http://schemas.microsoft.com/office/drawing/2014/main" id="{6B1F6AE0-877B-3C28-FF6A-1AADAF968D0E}"/>
                </a:ext>
              </a:extLst>
            </p:cNvPr>
            <p:cNvSpPr>
              <a:spLocks/>
            </p:cNvSpPr>
            <p:nvPr/>
          </p:nvSpPr>
          <p:spPr bwMode="auto">
            <a:xfrm flipH="1">
              <a:off x="10535766" y="2845732"/>
              <a:ext cx="163513" cy="547687"/>
            </a:xfrm>
            <a:custGeom>
              <a:avLst/>
              <a:gdLst>
                <a:gd name="T0" fmla="*/ 25400 w 103"/>
                <a:gd name="T1" fmla="*/ 547687 h 345"/>
                <a:gd name="T2" fmla="*/ 158750 w 103"/>
                <a:gd name="T3" fmla="*/ 280987 h 345"/>
                <a:gd name="T4" fmla="*/ 0 w 103"/>
                <a:gd name="T5" fmla="*/ 0 h 345"/>
                <a:gd name="T6" fmla="*/ 0 60000 65536"/>
                <a:gd name="T7" fmla="*/ 0 60000 65536"/>
                <a:gd name="T8" fmla="*/ 0 60000 65536"/>
                <a:gd name="T9" fmla="*/ 0 w 103"/>
                <a:gd name="T10" fmla="*/ 0 h 345"/>
                <a:gd name="T11" fmla="*/ 103 w 103"/>
                <a:gd name="T12" fmla="*/ 345 h 345"/>
              </a:gdLst>
              <a:ahLst/>
              <a:cxnLst>
                <a:cxn ang="T6">
                  <a:pos x="T0" y="T1"/>
                </a:cxn>
                <a:cxn ang="T7">
                  <a:pos x="T2" y="T3"/>
                </a:cxn>
                <a:cxn ang="T8">
                  <a:pos x="T4" y="T5"/>
                </a:cxn>
              </a:cxnLst>
              <a:rect l="T9" t="T10" r="T11" b="T12"/>
              <a:pathLst>
                <a:path w="103" h="345">
                  <a:moveTo>
                    <a:pt x="16" y="345"/>
                  </a:moveTo>
                  <a:cubicBezTo>
                    <a:pt x="58" y="287"/>
                    <a:pt x="103" y="234"/>
                    <a:pt x="100" y="177"/>
                  </a:cubicBezTo>
                  <a:cubicBezTo>
                    <a:pt x="97" y="120"/>
                    <a:pt x="21" y="37"/>
                    <a:pt x="0" y="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1600">
                <a:solidFill>
                  <a:srgbClr val="FFFFFF"/>
                </a:solidFill>
                <a:latin typeface="Arial" charset="0"/>
                <a:cs typeface="Arial" charset="0"/>
              </a:endParaRPr>
            </a:p>
          </p:txBody>
        </p:sp>
        <p:sp>
          <p:nvSpPr>
            <p:cNvPr id="52" name="Oval 41">
              <a:extLst>
                <a:ext uri="{FF2B5EF4-FFF2-40B4-BE49-F238E27FC236}">
                  <a16:creationId xmlns:a16="http://schemas.microsoft.com/office/drawing/2014/main" id="{AD09447F-AD2E-5975-D140-7470BBB1ACC2}"/>
                </a:ext>
              </a:extLst>
            </p:cNvPr>
            <p:cNvSpPr>
              <a:spLocks noChangeArrowheads="1"/>
            </p:cNvSpPr>
            <p:nvPr/>
          </p:nvSpPr>
          <p:spPr bwMode="auto">
            <a:xfrm>
              <a:off x="10667528" y="2629832"/>
              <a:ext cx="238125" cy="238125"/>
            </a:xfrm>
            <a:prstGeom prst="ellipse">
              <a:avLst/>
            </a:prstGeom>
            <a:gradFill rotWithShape="1">
              <a:gsLst>
                <a:gs pos="0">
                  <a:srgbClr val="66FF66"/>
                </a:gs>
                <a:gs pos="100000">
                  <a:srgbClr val="2F762F"/>
                </a:gs>
              </a:gsLst>
              <a:path path="shape">
                <a:fillToRect l="50000" t="50000" r="50000" b="50000"/>
              </a:path>
            </a:gradFill>
            <a:ln w="9525" algn="ctr">
              <a:solidFill>
                <a:schemeClr val="tx1"/>
              </a:solidFill>
              <a:round/>
              <a:headEnd/>
              <a:tailEnd/>
            </a:ln>
          </p:spPr>
          <p:txBody>
            <a:bodyPr wrap="none"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defTabSz="914400" eaLnBrk="1" fontAlgn="base" hangingPunct="1">
                <a:spcBef>
                  <a:spcPct val="0"/>
                </a:spcBef>
                <a:spcAft>
                  <a:spcPct val="0"/>
                </a:spcAft>
              </a:pPr>
              <a:endParaRPr lang="en-US" altLang="en-US">
                <a:solidFill>
                  <a:srgbClr val="FFFFFF"/>
                </a:solidFill>
                <a:cs typeface="Arial" charset="0"/>
              </a:endParaRPr>
            </a:p>
          </p:txBody>
        </p:sp>
        <p:pic>
          <p:nvPicPr>
            <p:cNvPr id="53" name="Picture 42" descr="MCDD00942_0000[1]">
              <a:extLst>
                <a:ext uri="{FF2B5EF4-FFF2-40B4-BE49-F238E27FC236}">
                  <a16:creationId xmlns:a16="http://schemas.microsoft.com/office/drawing/2014/main" id="{DABEA27F-BCED-38C8-9842-2FE0AC45F4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97641" y="2953682"/>
              <a:ext cx="47307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43">
              <a:extLst>
                <a:ext uri="{FF2B5EF4-FFF2-40B4-BE49-F238E27FC236}">
                  <a16:creationId xmlns:a16="http://schemas.microsoft.com/office/drawing/2014/main" id="{658409BF-49E5-D25D-87DB-4E4AD05B9D9C}"/>
                </a:ext>
              </a:extLst>
            </p:cNvPr>
            <p:cNvSpPr>
              <a:spLocks noChangeArrowheads="1"/>
            </p:cNvSpPr>
            <p:nvPr/>
          </p:nvSpPr>
          <p:spPr bwMode="auto">
            <a:xfrm>
              <a:off x="10648478" y="3379132"/>
              <a:ext cx="238125" cy="238125"/>
            </a:xfrm>
            <a:prstGeom prst="ellipse">
              <a:avLst/>
            </a:prstGeom>
            <a:gradFill rotWithShape="1">
              <a:gsLst>
                <a:gs pos="0">
                  <a:srgbClr val="FF3300"/>
                </a:gs>
                <a:gs pos="100000">
                  <a:srgbClr val="761800"/>
                </a:gs>
              </a:gsLst>
              <a:path path="shape">
                <a:fillToRect l="50000" t="50000" r="50000" b="50000"/>
              </a:path>
            </a:gradFill>
            <a:ln w="9525" algn="ctr">
              <a:solidFill>
                <a:schemeClr val="tx1"/>
              </a:solidFill>
              <a:round/>
              <a:headEnd/>
              <a:tailEnd/>
            </a:ln>
          </p:spPr>
          <p:txBody>
            <a:bodyPr wrap="none"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defTabSz="914400" eaLnBrk="1" fontAlgn="base" hangingPunct="1">
                <a:spcBef>
                  <a:spcPct val="0"/>
                </a:spcBef>
                <a:spcAft>
                  <a:spcPct val="0"/>
                </a:spcAft>
              </a:pPr>
              <a:endParaRPr lang="en-US" altLang="en-US">
                <a:solidFill>
                  <a:srgbClr val="FFFFFF"/>
                </a:solidFill>
                <a:cs typeface="Arial" charset="0"/>
              </a:endParaRPr>
            </a:p>
          </p:txBody>
        </p:sp>
        <p:sp>
          <p:nvSpPr>
            <p:cNvPr id="55" name="Line 44">
              <a:extLst>
                <a:ext uri="{FF2B5EF4-FFF2-40B4-BE49-F238E27FC236}">
                  <a16:creationId xmlns:a16="http://schemas.microsoft.com/office/drawing/2014/main" id="{89FB2A6E-9965-0D1F-6C69-079606AFCD87}"/>
                </a:ext>
              </a:extLst>
            </p:cNvPr>
            <p:cNvSpPr>
              <a:spLocks noChangeShapeType="1"/>
            </p:cNvSpPr>
            <p:nvPr/>
          </p:nvSpPr>
          <p:spPr bwMode="auto">
            <a:xfrm rot="20375407" flipH="1" flipV="1">
              <a:off x="10772303" y="3282294"/>
              <a:ext cx="0" cy="433387"/>
            </a:xfrm>
            <a:prstGeom prst="line">
              <a:avLst/>
            </a:prstGeom>
            <a:noFill/>
            <a:ln w="190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600">
                <a:solidFill>
                  <a:srgbClr val="FFFFFF"/>
                </a:solidFill>
                <a:latin typeface="Arial" charset="0"/>
                <a:cs typeface="Arial" charset="0"/>
              </a:endParaRPr>
            </a:p>
          </p:txBody>
        </p:sp>
        <p:sp>
          <p:nvSpPr>
            <p:cNvPr id="56" name="Line 45">
              <a:extLst>
                <a:ext uri="{FF2B5EF4-FFF2-40B4-BE49-F238E27FC236}">
                  <a16:creationId xmlns:a16="http://schemas.microsoft.com/office/drawing/2014/main" id="{D685938D-48CD-E032-6FF1-978A5B711779}"/>
                </a:ext>
              </a:extLst>
            </p:cNvPr>
            <p:cNvSpPr>
              <a:spLocks noChangeShapeType="1"/>
            </p:cNvSpPr>
            <p:nvPr/>
          </p:nvSpPr>
          <p:spPr bwMode="auto">
            <a:xfrm flipV="1">
              <a:off x="10227791" y="2525057"/>
              <a:ext cx="0" cy="433387"/>
            </a:xfrm>
            <a:prstGeom prst="line">
              <a:avLst/>
            </a:prstGeom>
            <a:noFill/>
            <a:ln w="190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600">
                <a:solidFill>
                  <a:srgbClr val="FFFFFF"/>
                </a:solidFill>
                <a:latin typeface="Arial" charset="0"/>
                <a:cs typeface="Arial" charset="0"/>
              </a:endParaRPr>
            </a:p>
          </p:txBody>
        </p:sp>
        <p:sp>
          <p:nvSpPr>
            <p:cNvPr id="57" name="Line 46">
              <a:extLst>
                <a:ext uri="{FF2B5EF4-FFF2-40B4-BE49-F238E27FC236}">
                  <a16:creationId xmlns:a16="http://schemas.microsoft.com/office/drawing/2014/main" id="{2CB122D3-3583-2E88-6510-3CA14E3CEEE2}"/>
                </a:ext>
              </a:extLst>
            </p:cNvPr>
            <p:cNvSpPr>
              <a:spLocks noChangeShapeType="1"/>
            </p:cNvSpPr>
            <p:nvPr/>
          </p:nvSpPr>
          <p:spPr bwMode="auto">
            <a:xfrm flipV="1">
              <a:off x="10783416" y="2526644"/>
              <a:ext cx="0" cy="433387"/>
            </a:xfrm>
            <a:prstGeom prst="line">
              <a:avLst/>
            </a:prstGeom>
            <a:noFill/>
            <a:ln w="190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600">
                <a:solidFill>
                  <a:srgbClr val="FFFFFF"/>
                </a:solidFill>
                <a:latin typeface="Arial" charset="0"/>
                <a:cs typeface="Arial" charset="0"/>
              </a:endParaRPr>
            </a:p>
          </p:txBody>
        </p:sp>
      </p:grpSp>
      <p:grpSp>
        <p:nvGrpSpPr>
          <p:cNvPr id="82" name="Group 81">
            <a:extLst>
              <a:ext uri="{FF2B5EF4-FFF2-40B4-BE49-F238E27FC236}">
                <a16:creationId xmlns:a16="http://schemas.microsoft.com/office/drawing/2014/main" id="{7E335ADA-0E0F-5E18-B035-A1B642AF75BE}"/>
              </a:ext>
            </a:extLst>
          </p:cNvPr>
          <p:cNvGrpSpPr/>
          <p:nvPr/>
        </p:nvGrpSpPr>
        <p:grpSpPr>
          <a:xfrm>
            <a:off x="5615502" y="2669568"/>
            <a:ext cx="1920227" cy="1295399"/>
            <a:chOff x="7051208" y="2696507"/>
            <a:chExt cx="1920227" cy="1295399"/>
          </a:xfrm>
        </p:grpSpPr>
        <p:sp>
          <p:nvSpPr>
            <p:cNvPr id="22" name="Oval 10">
              <a:extLst>
                <a:ext uri="{FF2B5EF4-FFF2-40B4-BE49-F238E27FC236}">
                  <a16:creationId xmlns:a16="http://schemas.microsoft.com/office/drawing/2014/main" id="{0C044567-8780-6C23-5712-D48610293D2A}"/>
                </a:ext>
              </a:extLst>
            </p:cNvPr>
            <p:cNvSpPr>
              <a:spLocks noChangeArrowheads="1"/>
            </p:cNvSpPr>
            <p:nvPr/>
          </p:nvSpPr>
          <p:spPr bwMode="auto">
            <a:xfrm>
              <a:off x="7580785" y="2921932"/>
              <a:ext cx="238125" cy="238125"/>
            </a:xfrm>
            <a:prstGeom prst="ellipse">
              <a:avLst/>
            </a:prstGeom>
            <a:gradFill rotWithShape="1">
              <a:gsLst>
                <a:gs pos="0">
                  <a:srgbClr val="FF3300"/>
                </a:gs>
                <a:gs pos="100000">
                  <a:srgbClr val="761800"/>
                </a:gs>
              </a:gsLst>
              <a:path path="shape">
                <a:fillToRect l="50000" t="50000" r="50000" b="50000"/>
              </a:path>
            </a:gradFill>
            <a:ln w="9525" algn="ctr">
              <a:solidFill>
                <a:schemeClr val="tx1"/>
              </a:solidFill>
              <a:round/>
              <a:headEnd/>
              <a:tailEnd/>
            </a:ln>
          </p:spPr>
          <p:txBody>
            <a:bodyPr wrap="none"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defTabSz="914400" eaLnBrk="1" fontAlgn="base" hangingPunct="1">
                <a:spcBef>
                  <a:spcPct val="0"/>
                </a:spcBef>
                <a:spcAft>
                  <a:spcPct val="0"/>
                </a:spcAft>
              </a:pPr>
              <a:endParaRPr lang="en-US" altLang="en-US">
                <a:solidFill>
                  <a:srgbClr val="FFFFFF"/>
                </a:solidFill>
                <a:cs typeface="Arial" charset="0"/>
              </a:endParaRPr>
            </a:p>
          </p:txBody>
        </p:sp>
        <p:sp>
          <p:nvSpPr>
            <p:cNvPr id="23" name="Oval 11">
              <a:extLst>
                <a:ext uri="{FF2B5EF4-FFF2-40B4-BE49-F238E27FC236}">
                  <a16:creationId xmlns:a16="http://schemas.microsoft.com/office/drawing/2014/main" id="{898687C6-D75C-C78A-CFBC-69FAAC5C6A9A}"/>
                </a:ext>
              </a:extLst>
            </p:cNvPr>
            <p:cNvSpPr>
              <a:spLocks noChangeArrowheads="1"/>
            </p:cNvSpPr>
            <p:nvPr/>
          </p:nvSpPr>
          <p:spPr bwMode="auto">
            <a:xfrm>
              <a:off x="8133235" y="3655357"/>
              <a:ext cx="238125" cy="238125"/>
            </a:xfrm>
            <a:prstGeom prst="ellipse">
              <a:avLst/>
            </a:prstGeom>
            <a:gradFill rotWithShape="1">
              <a:gsLst>
                <a:gs pos="0">
                  <a:srgbClr val="66FF66"/>
                </a:gs>
                <a:gs pos="100000">
                  <a:srgbClr val="2F762F"/>
                </a:gs>
              </a:gsLst>
              <a:path path="shape">
                <a:fillToRect l="50000" t="50000" r="50000" b="50000"/>
              </a:path>
            </a:gradFill>
            <a:ln w="9525" algn="ctr">
              <a:solidFill>
                <a:schemeClr val="tx1"/>
              </a:solidFill>
              <a:round/>
              <a:headEnd/>
              <a:tailEnd/>
            </a:ln>
          </p:spPr>
          <p:txBody>
            <a:bodyPr wrap="none"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defTabSz="914400" eaLnBrk="1" fontAlgn="base" hangingPunct="1">
                <a:spcBef>
                  <a:spcPct val="0"/>
                </a:spcBef>
                <a:spcAft>
                  <a:spcPct val="0"/>
                </a:spcAft>
              </a:pPr>
              <a:endParaRPr lang="en-US" altLang="en-US">
                <a:solidFill>
                  <a:srgbClr val="FFFFFF"/>
                </a:solidFill>
                <a:cs typeface="Arial" charset="0"/>
              </a:endParaRPr>
            </a:p>
          </p:txBody>
        </p:sp>
        <p:sp>
          <p:nvSpPr>
            <p:cNvPr id="24" name="Oval 12">
              <a:extLst>
                <a:ext uri="{FF2B5EF4-FFF2-40B4-BE49-F238E27FC236}">
                  <a16:creationId xmlns:a16="http://schemas.microsoft.com/office/drawing/2014/main" id="{C6E19860-20DF-F662-565F-0BFE42C49407}"/>
                </a:ext>
              </a:extLst>
            </p:cNvPr>
            <p:cNvSpPr>
              <a:spLocks noChangeArrowheads="1"/>
            </p:cNvSpPr>
            <p:nvPr/>
          </p:nvSpPr>
          <p:spPr bwMode="auto">
            <a:xfrm>
              <a:off x="7604597" y="3655357"/>
              <a:ext cx="238125" cy="238125"/>
            </a:xfrm>
            <a:prstGeom prst="ellipse">
              <a:avLst/>
            </a:prstGeom>
            <a:gradFill rotWithShape="1">
              <a:gsLst>
                <a:gs pos="0">
                  <a:srgbClr val="66FF66"/>
                </a:gs>
                <a:gs pos="100000">
                  <a:srgbClr val="2F762F"/>
                </a:gs>
              </a:gsLst>
              <a:path path="shape">
                <a:fillToRect l="50000" t="50000" r="50000" b="50000"/>
              </a:path>
            </a:gradFill>
            <a:ln w="9525" algn="ctr">
              <a:solidFill>
                <a:schemeClr val="tx1"/>
              </a:solidFill>
              <a:round/>
              <a:headEnd/>
              <a:tailEnd/>
            </a:ln>
          </p:spPr>
          <p:txBody>
            <a:bodyPr wrap="none"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defTabSz="914400" eaLnBrk="1" fontAlgn="base" hangingPunct="1">
                <a:spcBef>
                  <a:spcPct val="0"/>
                </a:spcBef>
                <a:spcAft>
                  <a:spcPct val="0"/>
                </a:spcAft>
              </a:pPr>
              <a:endParaRPr lang="en-US" altLang="en-US">
                <a:solidFill>
                  <a:srgbClr val="FFFFFF"/>
                </a:solidFill>
                <a:cs typeface="Arial" charset="0"/>
              </a:endParaRPr>
            </a:p>
          </p:txBody>
        </p:sp>
        <p:sp>
          <p:nvSpPr>
            <p:cNvPr id="25" name="Freeform 13">
              <a:extLst>
                <a:ext uri="{FF2B5EF4-FFF2-40B4-BE49-F238E27FC236}">
                  <a16:creationId xmlns:a16="http://schemas.microsoft.com/office/drawing/2014/main" id="{3F011D2F-D027-C249-0A8B-FB9AFDAC278F}"/>
                </a:ext>
              </a:extLst>
            </p:cNvPr>
            <p:cNvSpPr>
              <a:spLocks/>
            </p:cNvSpPr>
            <p:nvPr/>
          </p:nvSpPr>
          <p:spPr bwMode="auto">
            <a:xfrm>
              <a:off x="7788747" y="3137832"/>
              <a:ext cx="163513" cy="547687"/>
            </a:xfrm>
            <a:custGeom>
              <a:avLst/>
              <a:gdLst>
                <a:gd name="T0" fmla="*/ 25400 w 103"/>
                <a:gd name="T1" fmla="*/ 547687 h 345"/>
                <a:gd name="T2" fmla="*/ 158750 w 103"/>
                <a:gd name="T3" fmla="*/ 280987 h 345"/>
                <a:gd name="T4" fmla="*/ 0 w 103"/>
                <a:gd name="T5" fmla="*/ 0 h 345"/>
                <a:gd name="T6" fmla="*/ 0 60000 65536"/>
                <a:gd name="T7" fmla="*/ 0 60000 65536"/>
                <a:gd name="T8" fmla="*/ 0 60000 65536"/>
                <a:gd name="T9" fmla="*/ 0 w 103"/>
                <a:gd name="T10" fmla="*/ 0 h 345"/>
                <a:gd name="T11" fmla="*/ 103 w 103"/>
                <a:gd name="T12" fmla="*/ 345 h 345"/>
              </a:gdLst>
              <a:ahLst/>
              <a:cxnLst>
                <a:cxn ang="T6">
                  <a:pos x="T0" y="T1"/>
                </a:cxn>
                <a:cxn ang="T7">
                  <a:pos x="T2" y="T3"/>
                </a:cxn>
                <a:cxn ang="T8">
                  <a:pos x="T4" y="T5"/>
                </a:cxn>
              </a:cxnLst>
              <a:rect l="T9" t="T10" r="T11" b="T12"/>
              <a:pathLst>
                <a:path w="103" h="345">
                  <a:moveTo>
                    <a:pt x="16" y="345"/>
                  </a:moveTo>
                  <a:cubicBezTo>
                    <a:pt x="58" y="287"/>
                    <a:pt x="103" y="234"/>
                    <a:pt x="100" y="177"/>
                  </a:cubicBezTo>
                  <a:cubicBezTo>
                    <a:pt x="97" y="120"/>
                    <a:pt x="21" y="37"/>
                    <a:pt x="0" y="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1600">
                <a:solidFill>
                  <a:srgbClr val="FFFFFF"/>
                </a:solidFill>
                <a:latin typeface="Arial" charset="0"/>
                <a:cs typeface="Arial" charset="0"/>
              </a:endParaRPr>
            </a:p>
          </p:txBody>
        </p:sp>
        <p:sp>
          <p:nvSpPr>
            <p:cNvPr id="26" name="Line 14">
              <a:extLst>
                <a:ext uri="{FF2B5EF4-FFF2-40B4-BE49-F238E27FC236}">
                  <a16:creationId xmlns:a16="http://schemas.microsoft.com/office/drawing/2014/main" id="{D2F3DEB2-BC48-9690-1783-1DC41E9E30BC}"/>
                </a:ext>
              </a:extLst>
            </p:cNvPr>
            <p:cNvSpPr>
              <a:spLocks noChangeShapeType="1"/>
            </p:cNvSpPr>
            <p:nvPr/>
          </p:nvSpPr>
          <p:spPr bwMode="auto">
            <a:xfrm flipV="1">
              <a:off x="7726835" y="3556932"/>
              <a:ext cx="0" cy="433387"/>
            </a:xfrm>
            <a:prstGeom prst="line">
              <a:avLst/>
            </a:prstGeom>
            <a:noFill/>
            <a:ln w="190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600">
                <a:solidFill>
                  <a:srgbClr val="FFFFFF"/>
                </a:solidFill>
                <a:latin typeface="Arial" charset="0"/>
                <a:cs typeface="Arial" charset="0"/>
              </a:endParaRPr>
            </a:p>
          </p:txBody>
        </p:sp>
        <p:sp>
          <p:nvSpPr>
            <p:cNvPr id="27" name="Line 15">
              <a:extLst>
                <a:ext uri="{FF2B5EF4-FFF2-40B4-BE49-F238E27FC236}">
                  <a16:creationId xmlns:a16="http://schemas.microsoft.com/office/drawing/2014/main" id="{4E43688E-5B69-AB33-DED3-2B2B8D30D177}"/>
                </a:ext>
              </a:extLst>
            </p:cNvPr>
            <p:cNvSpPr>
              <a:spLocks noChangeShapeType="1"/>
            </p:cNvSpPr>
            <p:nvPr/>
          </p:nvSpPr>
          <p:spPr bwMode="auto">
            <a:xfrm flipV="1">
              <a:off x="8250710" y="3558519"/>
              <a:ext cx="0" cy="433387"/>
            </a:xfrm>
            <a:prstGeom prst="line">
              <a:avLst/>
            </a:prstGeom>
            <a:noFill/>
            <a:ln w="190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600">
                <a:solidFill>
                  <a:srgbClr val="FFFFFF"/>
                </a:solidFill>
                <a:latin typeface="Arial" charset="0"/>
                <a:cs typeface="Arial" charset="0"/>
              </a:endParaRPr>
            </a:p>
          </p:txBody>
        </p:sp>
        <p:sp>
          <p:nvSpPr>
            <p:cNvPr id="28" name="Freeform 16">
              <a:extLst>
                <a:ext uri="{FF2B5EF4-FFF2-40B4-BE49-F238E27FC236}">
                  <a16:creationId xmlns:a16="http://schemas.microsoft.com/office/drawing/2014/main" id="{DB1047C6-4052-A936-A3FC-C6D2C1B76978}"/>
                </a:ext>
              </a:extLst>
            </p:cNvPr>
            <p:cNvSpPr>
              <a:spLocks/>
            </p:cNvSpPr>
            <p:nvPr/>
          </p:nvSpPr>
          <p:spPr bwMode="auto">
            <a:xfrm flipH="1">
              <a:off x="8012585" y="3137832"/>
              <a:ext cx="163513" cy="547687"/>
            </a:xfrm>
            <a:custGeom>
              <a:avLst/>
              <a:gdLst>
                <a:gd name="T0" fmla="*/ 25400 w 103"/>
                <a:gd name="T1" fmla="*/ 547687 h 345"/>
                <a:gd name="T2" fmla="*/ 158750 w 103"/>
                <a:gd name="T3" fmla="*/ 280987 h 345"/>
                <a:gd name="T4" fmla="*/ 0 w 103"/>
                <a:gd name="T5" fmla="*/ 0 h 345"/>
                <a:gd name="T6" fmla="*/ 0 60000 65536"/>
                <a:gd name="T7" fmla="*/ 0 60000 65536"/>
                <a:gd name="T8" fmla="*/ 0 60000 65536"/>
                <a:gd name="T9" fmla="*/ 0 w 103"/>
                <a:gd name="T10" fmla="*/ 0 h 345"/>
                <a:gd name="T11" fmla="*/ 103 w 103"/>
                <a:gd name="T12" fmla="*/ 345 h 345"/>
              </a:gdLst>
              <a:ahLst/>
              <a:cxnLst>
                <a:cxn ang="T6">
                  <a:pos x="T0" y="T1"/>
                </a:cxn>
                <a:cxn ang="T7">
                  <a:pos x="T2" y="T3"/>
                </a:cxn>
                <a:cxn ang="T8">
                  <a:pos x="T4" y="T5"/>
                </a:cxn>
              </a:cxnLst>
              <a:rect l="T9" t="T10" r="T11" b="T12"/>
              <a:pathLst>
                <a:path w="103" h="345">
                  <a:moveTo>
                    <a:pt x="16" y="345"/>
                  </a:moveTo>
                  <a:cubicBezTo>
                    <a:pt x="58" y="287"/>
                    <a:pt x="103" y="234"/>
                    <a:pt x="100" y="177"/>
                  </a:cubicBezTo>
                  <a:cubicBezTo>
                    <a:pt x="97" y="120"/>
                    <a:pt x="21" y="37"/>
                    <a:pt x="0" y="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1600">
                <a:solidFill>
                  <a:srgbClr val="FFFFFF"/>
                </a:solidFill>
                <a:latin typeface="Arial" charset="0"/>
                <a:cs typeface="Arial" charset="0"/>
              </a:endParaRPr>
            </a:p>
          </p:txBody>
        </p:sp>
        <p:sp>
          <p:nvSpPr>
            <p:cNvPr id="29" name="Oval 17">
              <a:extLst>
                <a:ext uri="{FF2B5EF4-FFF2-40B4-BE49-F238E27FC236}">
                  <a16:creationId xmlns:a16="http://schemas.microsoft.com/office/drawing/2014/main" id="{A243C252-828A-407C-BD10-627B92B07A5B}"/>
                </a:ext>
              </a:extLst>
            </p:cNvPr>
            <p:cNvSpPr>
              <a:spLocks noChangeArrowheads="1"/>
            </p:cNvSpPr>
            <p:nvPr/>
          </p:nvSpPr>
          <p:spPr bwMode="auto">
            <a:xfrm>
              <a:off x="8144347" y="2921932"/>
              <a:ext cx="238125" cy="238125"/>
            </a:xfrm>
            <a:prstGeom prst="ellipse">
              <a:avLst/>
            </a:prstGeom>
            <a:gradFill rotWithShape="1">
              <a:gsLst>
                <a:gs pos="0">
                  <a:srgbClr val="66FF66"/>
                </a:gs>
                <a:gs pos="100000">
                  <a:srgbClr val="2F762F"/>
                </a:gs>
              </a:gsLst>
              <a:path path="shape">
                <a:fillToRect l="50000" t="50000" r="50000" b="50000"/>
              </a:path>
            </a:gradFill>
            <a:ln w="9525" algn="ctr">
              <a:solidFill>
                <a:schemeClr val="tx1"/>
              </a:solidFill>
              <a:round/>
              <a:headEnd/>
              <a:tailEnd/>
            </a:ln>
          </p:spPr>
          <p:txBody>
            <a:bodyPr wrap="none"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defTabSz="914400" eaLnBrk="1" fontAlgn="base" hangingPunct="1">
                <a:spcBef>
                  <a:spcPct val="0"/>
                </a:spcBef>
                <a:spcAft>
                  <a:spcPct val="0"/>
                </a:spcAft>
              </a:pPr>
              <a:endParaRPr lang="en-US" altLang="en-US">
                <a:solidFill>
                  <a:srgbClr val="FFFFFF"/>
                </a:solidFill>
                <a:cs typeface="Arial" charset="0"/>
              </a:endParaRPr>
            </a:p>
          </p:txBody>
        </p:sp>
        <p:sp>
          <p:nvSpPr>
            <p:cNvPr id="30" name="Line 18">
              <a:extLst>
                <a:ext uri="{FF2B5EF4-FFF2-40B4-BE49-F238E27FC236}">
                  <a16:creationId xmlns:a16="http://schemas.microsoft.com/office/drawing/2014/main" id="{D672C986-60A5-35AA-92A2-8FDE726648B2}"/>
                </a:ext>
              </a:extLst>
            </p:cNvPr>
            <p:cNvSpPr>
              <a:spLocks noChangeShapeType="1"/>
            </p:cNvSpPr>
            <p:nvPr/>
          </p:nvSpPr>
          <p:spPr bwMode="auto">
            <a:xfrm rot="1224593" flipV="1">
              <a:off x="8261822" y="2825094"/>
              <a:ext cx="0" cy="433387"/>
            </a:xfrm>
            <a:prstGeom prst="line">
              <a:avLst/>
            </a:prstGeom>
            <a:noFill/>
            <a:ln w="190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600">
                <a:solidFill>
                  <a:srgbClr val="FFFFFF"/>
                </a:solidFill>
                <a:latin typeface="Arial" charset="0"/>
                <a:cs typeface="Arial" charset="0"/>
              </a:endParaRPr>
            </a:p>
          </p:txBody>
        </p:sp>
        <p:sp>
          <p:nvSpPr>
            <p:cNvPr id="31" name="Line 19">
              <a:extLst>
                <a:ext uri="{FF2B5EF4-FFF2-40B4-BE49-F238E27FC236}">
                  <a16:creationId xmlns:a16="http://schemas.microsoft.com/office/drawing/2014/main" id="{703303D4-4FC5-0FCB-A782-A88D590E1C38}"/>
                </a:ext>
              </a:extLst>
            </p:cNvPr>
            <p:cNvSpPr>
              <a:spLocks noChangeShapeType="1"/>
            </p:cNvSpPr>
            <p:nvPr/>
          </p:nvSpPr>
          <p:spPr bwMode="auto">
            <a:xfrm rot="20375407" flipH="1" flipV="1">
              <a:off x="7704610" y="2825094"/>
              <a:ext cx="0" cy="433387"/>
            </a:xfrm>
            <a:prstGeom prst="line">
              <a:avLst/>
            </a:prstGeom>
            <a:noFill/>
            <a:ln w="190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600">
                <a:solidFill>
                  <a:srgbClr val="FFFFFF"/>
                </a:solidFill>
                <a:latin typeface="Arial" charset="0"/>
                <a:cs typeface="Arial" charset="0"/>
              </a:endParaRPr>
            </a:p>
          </p:txBody>
        </p:sp>
        <p:pic>
          <p:nvPicPr>
            <p:cNvPr id="32" name="Picture 20" descr="MCDD00942_0000[1]">
              <a:extLst>
                <a:ext uri="{FF2B5EF4-FFF2-40B4-BE49-F238E27FC236}">
                  <a16:creationId xmlns:a16="http://schemas.microsoft.com/office/drawing/2014/main" id="{FA7A49BF-0794-33CF-910C-940310E300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4460" y="3245782"/>
              <a:ext cx="47307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Oval 21">
              <a:extLst>
                <a:ext uri="{FF2B5EF4-FFF2-40B4-BE49-F238E27FC236}">
                  <a16:creationId xmlns:a16="http://schemas.microsoft.com/office/drawing/2014/main" id="{D7E34E0A-C72E-EC9C-E796-B70668C9C0D0}"/>
                </a:ext>
              </a:extLst>
            </p:cNvPr>
            <p:cNvSpPr>
              <a:spLocks noChangeArrowheads="1"/>
            </p:cNvSpPr>
            <p:nvPr/>
          </p:nvSpPr>
          <p:spPr bwMode="auto">
            <a:xfrm>
              <a:off x="7150572" y="2734607"/>
              <a:ext cx="238125" cy="238125"/>
            </a:xfrm>
            <a:prstGeom prst="ellipse">
              <a:avLst/>
            </a:prstGeom>
            <a:gradFill rotWithShape="1">
              <a:gsLst>
                <a:gs pos="0">
                  <a:srgbClr val="FF3300"/>
                </a:gs>
                <a:gs pos="100000">
                  <a:srgbClr val="761800"/>
                </a:gs>
              </a:gsLst>
              <a:path path="shape">
                <a:fillToRect l="50000" t="50000" r="50000" b="50000"/>
              </a:path>
            </a:gradFill>
            <a:ln w="9525" algn="ctr">
              <a:solidFill>
                <a:schemeClr val="tx1"/>
              </a:solidFill>
              <a:round/>
              <a:headEnd/>
              <a:tailEnd/>
            </a:ln>
          </p:spPr>
          <p:txBody>
            <a:bodyPr wrap="none"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defTabSz="914400" eaLnBrk="1" fontAlgn="base" hangingPunct="1">
                <a:spcBef>
                  <a:spcPct val="0"/>
                </a:spcBef>
                <a:spcAft>
                  <a:spcPct val="0"/>
                </a:spcAft>
              </a:pPr>
              <a:endParaRPr lang="en-US" altLang="en-US">
                <a:solidFill>
                  <a:srgbClr val="FFFFFF"/>
                </a:solidFill>
                <a:cs typeface="Arial" charset="0"/>
              </a:endParaRPr>
            </a:p>
          </p:txBody>
        </p:sp>
        <p:sp>
          <p:nvSpPr>
            <p:cNvPr id="34" name="Oval 22">
              <a:extLst>
                <a:ext uri="{FF2B5EF4-FFF2-40B4-BE49-F238E27FC236}">
                  <a16:creationId xmlns:a16="http://schemas.microsoft.com/office/drawing/2014/main" id="{847E2D02-AD15-2E5B-F2B1-E4071680CAD1}"/>
                </a:ext>
              </a:extLst>
            </p:cNvPr>
            <p:cNvSpPr>
              <a:spLocks noChangeArrowheads="1"/>
            </p:cNvSpPr>
            <p:nvPr/>
          </p:nvSpPr>
          <p:spPr bwMode="auto">
            <a:xfrm>
              <a:off x="8636472" y="2696507"/>
              <a:ext cx="238125" cy="238125"/>
            </a:xfrm>
            <a:prstGeom prst="ellipse">
              <a:avLst/>
            </a:prstGeom>
            <a:gradFill rotWithShape="1">
              <a:gsLst>
                <a:gs pos="0">
                  <a:srgbClr val="66FF66"/>
                </a:gs>
                <a:gs pos="100000">
                  <a:srgbClr val="2F762F"/>
                </a:gs>
              </a:gsLst>
              <a:path path="shape">
                <a:fillToRect l="50000" t="50000" r="50000" b="50000"/>
              </a:path>
            </a:gradFill>
            <a:ln w="9525" algn="ctr">
              <a:solidFill>
                <a:schemeClr val="tx1"/>
              </a:solidFill>
              <a:round/>
              <a:headEnd/>
              <a:tailEnd/>
            </a:ln>
          </p:spPr>
          <p:txBody>
            <a:bodyPr wrap="none"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defTabSz="914400" eaLnBrk="1" fontAlgn="base" hangingPunct="1">
                <a:spcBef>
                  <a:spcPct val="0"/>
                </a:spcBef>
                <a:spcAft>
                  <a:spcPct val="0"/>
                </a:spcAft>
              </a:pPr>
              <a:endParaRPr lang="en-US" altLang="en-US">
                <a:solidFill>
                  <a:srgbClr val="FFFFFF"/>
                </a:solidFill>
                <a:cs typeface="Arial" charset="0"/>
              </a:endParaRPr>
            </a:p>
          </p:txBody>
        </p:sp>
        <p:sp>
          <p:nvSpPr>
            <p:cNvPr id="35" name="Line 23">
              <a:extLst>
                <a:ext uri="{FF2B5EF4-FFF2-40B4-BE49-F238E27FC236}">
                  <a16:creationId xmlns:a16="http://schemas.microsoft.com/office/drawing/2014/main" id="{171638F7-48B3-7E3C-DE06-26404D772EE2}"/>
                </a:ext>
              </a:extLst>
            </p:cNvPr>
            <p:cNvSpPr>
              <a:spLocks noChangeShapeType="1"/>
            </p:cNvSpPr>
            <p:nvPr/>
          </p:nvSpPr>
          <p:spPr bwMode="auto">
            <a:xfrm rot="2953240" flipV="1">
              <a:off x="8753947" y="2599669"/>
              <a:ext cx="1587" cy="433388"/>
            </a:xfrm>
            <a:prstGeom prst="line">
              <a:avLst/>
            </a:prstGeom>
            <a:noFill/>
            <a:ln w="190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600">
                <a:solidFill>
                  <a:srgbClr val="FFFFFF"/>
                </a:solidFill>
                <a:latin typeface="Arial" charset="0"/>
                <a:cs typeface="Arial" charset="0"/>
              </a:endParaRPr>
            </a:p>
          </p:txBody>
        </p:sp>
        <p:sp>
          <p:nvSpPr>
            <p:cNvPr id="36" name="Line 25">
              <a:extLst>
                <a:ext uri="{FF2B5EF4-FFF2-40B4-BE49-F238E27FC236}">
                  <a16:creationId xmlns:a16="http://schemas.microsoft.com/office/drawing/2014/main" id="{FF7B94C8-BEC6-C226-F053-18A6801F1D3A}"/>
                </a:ext>
              </a:extLst>
            </p:cNvPr>
            <p:cNvSpPr>
              <a:spLocks noChangeShapeType="1"/>
            </p:cNvSpPr>
            <p:nvPr/>
          </p:nvSpPr>
          <p:spPr bwMode="auto">
            <a:xfrm flipV="1">
              <a:off x="8379297" y="2858432"/>
              <a:ext cx="236538" cy="1111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600">
                <a:solidFill>
                  <a:srgbClr val="FFFFFF"/>
                </a:solidFill>
                <a:latin typeface="Arial" charset="0"/>
                <a:cs typeface="Arial" charset="0"/>
              </a:endParaRPr>
            </a:p>
          </p:txBody>
        </p:sp>
        <p:sp>
          <p:nvSpPr>
            <p:cNvPr id="37" name="Line 26">
              <a:extLst>
                <a:ext uri="{FF2B5EF4-FFF2-40B4-BE49-F238E27FC236}">
                  <a16:creationId xmlns:a16="http://schemas.microsoft.com/office/drawing/2014/main" id="{30AA574E-A99B-1FE9-2649-1440FA8096FF}"/>
                </a:ext>
              </a:extLst>
            </p:cNvPr>
            <p:cNvSpPr>
              <a:spLocks noChangeShapeType="1"/>
            </p:cNvSpPr>
            <p:nvPr/>
          </p:nvSpPr>
          <p:spPr bwMode="auto">
            <a:xfrm flipH="1" flipV="1">
              <a:off x="7379172" y="2898119"/>
              <a:ext cx="196850" cy="8731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600">
                <a:solidFill>
                  <a:srgbClr val="FFFFFF"/>
                </a:solidFill>
                <a:latin typeface="Arial" charset="0"/>
                <a:cs typeface="Arial" charset="0"/>
              </a:endParaRPr>
            </a:p>
          </p:txBody>
        </p:sp>
        <p:sp>
          <p:nvSpPr>
            <p:cNvPr id="21" name="Line 24">
              <a:extLst>
                <a:ext uri="{FF2B5EF4-FFF2-40B4-BE49-F238E27FC236}">
                  <a16:creationId xmlns:a16="http://schemas.microsoft.com/office/drawing/2014/main" id="{4797CC22-A490-82DF-CE83-72A00DAB2FD2}"/>
                </a:ext>
              </a:extLst>
            </p:cNvPr>
            <p:cNvSpPr>
              <a:spLocks noChangeShapeType="1"/>
            </p:cNvSpPr>
            <p:nvPr/>
          </p:nvSpPr>
          <p:spPr bwMode="auto">
            <a:xfrm rot="18538393" flipH="1" flipV="1">
              <a:off x="7267108" y="2641738"/>
              <a:ext cx="1587" cy="433388"/>
            </a:xfrm>
            <a:prstGeom prst="line">
              <a:avLst/>
            </a:prstGeom>
            <a:noFill/>
            <a:ln w="190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600">
                <a:solidFill>
                  <a:srgbClr val="FFFFFF"/>
                </a:solidFill>
                <a:latin typeface="Arial" charset="0"/>
                <a:cs typeface="Arial" charset="0"/>
              </a:endParaRPr>
            </a:p>
          </p:txBody>
        </p:sp>
      </p:grpSp>
      <p:sp>
        <p:nvSpPr>
          <p:cNvPr id="79" name="TextBox 78">
            <a:extLst>
              <a:ext uri="{FF2B5EF4-FFF2-40B4-BE49-F238E27FC236}">
                <a16:creationId xmlns:a16="http://schemas.microsoft.com/office/drawing/2014/main" id="{978EF523-0124-97AD-3B0A-3436E013A8F1}"/>
              </a:ext>
            </a:extLst>
          </p:cNvPr>
          <p:cNvSpPr txBox="1"/>
          <p:nvPr/>
        </p:nvSpPr>
        <p:spPr>
          <a:xfrm>
            <a:off x="7913124" y="5742479"/>
            <a:ext cx="4202671" cy="415498"/>
          </a:xfrm>
          <a:prstGeom prst="rect">
            <a:avLst/>
          </a:prstGeom>
          <a:noFill/>
        </p:spPr>
        <p:txBody>
          <a:bodyPr wrap="square">
            <a:spAutoFit/>
          </a:bodyPr>
          <a:lstStyle/>
          <a:p>
            <a:r>
              <a:rPr lang="en-US" sz="1050" dirty="0" err="1"/>
              <a:t>Twarge</a:t>
            </a:r>
            <a:r>
              <a:rPr lang="en-US" sz="1050" dirty="0"/>
              <a:t>, CC BY-SA 4.0, https://creativecommons.org/licenses/by-sa/4.0, via Wikimedia Commons</a:t>
            </a:r>
          </a:p>
        </p:txBody>
      </p:sp>
      <p:pic>
        <p:nvPicPr>
          <p:cNvPr id="81" name="Picture 80">
            <a:extLst>
              <a:ext uri="{FF2B5EF4-FFF2-40B4-BE49-F238E27FC236}">
                <a16:creationId xmlns:a16="http://schemas.microsoft.com/office/drawing/2014/main" id="{C8D26D4D-BE72-5787-A96B-3246E421C5E1}"/>
              </a:ext>
            </a:extLst>
          </p:cNvPr>
          <p:cNvPicPr>
            <a:picLocks noChangeAspect="1"/>
          </p:cNvPicPr>
          <p:nvPr/>
        </p:nvPicPr>
        <p:blipFill>
          <a:blip r:embed="rId4"/>
          <a:stretch>
            <a:fillRect/>
          </a:stretch>
        </p:blipFill>
        <p:spPr>
          <a:xfrm>
            <a:off x="7650764" y="2778001"/>
            <a:ext cx="4288387" cy="2884610"/>
          </a:xfrm>
          <a:prstGeom prst="rect">
            <a:avLst/>
          </a:prstGeom>
        </p:spPr>
      </p:pic>
      <mc:AlternateContent xmlns:mc="http://schemas.openxmlformats.org/markup-compatibility/2006" xmlns:a14="http://schemas.microsoft.com/office/drawing/2010/main">
        <mc:Choice Requires="a14">
          <p:sp>
            <p:nvSpPr>
              <p:cNvPr id="84" name="Object 9">
                <a:extLst>
                  <a:ext uri="{FF2B5EF4-FFF2-40B4-BE49-F238E27FC236}">
                    <a16:creationId xmlns:a16="http://schemas.microsoft.com/office/drawing/2014/main" id="{A0D11385-F439-C383-8894-A5CA15AD6F6E}"/>
                  </a:ext>
                </a:extLst>
              </p:cNvPr>
              <p:cNvSpPr txBox="1"/>
              <p:nvPr/>
            </p:nvSpPr>
            <p:spPr bwMode="auto">
              <a:xfrm>
                <a:off x="9571038" y="1019175"/>
                <a:ext cx="1585912" cy="8032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𝛿</m:t>
                      </m:r>
                      <m:r>
                        <a:rPr lang="en-US" i="1">
                          <a:solidFill>
                            <a:srgbClr val="000000"/>
                          </a:solidFill>
                          <a:latin typeface="Cambria Math" panose="02040503050406030204" pitchFamily="18" charset="0"/>
                        </a:rPr>
                        <m:t>𝐵</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r>
                            <a:rPr lang="en-US" i="1">
                              <a:solidFill>
                                <a:srgbClr val="000000"/>
                              </a:solidFill>
                              <a:latin typeface="Cambria Math" panose="02040503050406030204" pitchFamily="18" charset="0"/>
                            </a:rPr>
                            <m:t>𝛾</m:t>
                          </m:r>
                          <m:rad>
                            <m:radPr>
                              <m:degHide m:val="on"/>
                              <m:ctrlPr>
                                <a:rPr lang="en-US" i="1">
                                  <a:solidFill>
                                    <a:srgbClr val="000000"/>
                                  </a:solidFill>
                                  <a:latin typeface="Cambria Math" panose="02040503050406030204" pitchFamily="18" charset="0"/>
                                </a:rPr>
                              </m:ctrlPr>
                            </m:radPr>
                            <m:deg/>
                            <m:e>
                              <m:r>
                                <a:rPr lang="en-US" i="1">
                                  <a:solidFill>
                                    <a:srgbClr val="000000"/>
                                  </a:solidFill>
                                  <a:latin typeface="Cambria Math" panose="02040503050406030204" pitchFamily="18" charset="0"/>
                                </a:rPr>
                                <m:t>𝑁</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𝑇</m:t>
                                  </m:r>
                                </m:e>
                                <m:sub>
                                  <m:r>
                                    <a:rPr lang="en-US" i="1">
                                      <a:solidFill>
                                        <a:srgbClr val="000000"/>
                                      </a:solidFill>
                                      <a:latin typeface="Cambria Math" panose="02040503050406030204" pitchFamily="18" charset="0"/>
                                    </a:rPr>
                                    <m:t>2</m:t>
                                  </m:r>
                                </m:sub>
                              </m:sSub>
                              <m:r>
                                <a:rPr lang="en-US" i="1">
                                  <a:solidFill>
                                    <a:srgbClr val="000000"/>
                                  </a:solidFill>
                                  <a:latin typeface="Cambria Math" panose="02040503050406030204" pitchFamily="18" charset="0"/>
                                </a:rPr>
                                <m:t>𝜏</m:t>
                              </m:r>
                            </m:e>
                          </m:rad>
                        </m:den>
                      </m:f>
                    </m:oMath>
                  </m:oMathPara>
                </a14:m>
                <a:endParaRPr lang="en-US" dirty="0"/>
              </a:p>
            </p:txBody>
          </p:sp>
        </mc:Choice>
        <mc:Fallback xmlns="">
          <p:sp>
            <p:nvSpPr>
              <p:cNvPr id="84" name="Object 9">
                <a:extLst>
                  <a:ext uri="{FF2B5EF4-FFF2-40B4-BE49-F238E27FC236}">
                    <a16:creationId xmlns:a16="http://schemas.microsoft.com/office/drawing/2014/main" id="{A0D11385-F439-C383-8894-A5CA15AD6F6E}"/>
                  </a:ext>
                </a:extLst>
              </p:cNvPr>
              <p:cNvSpPr txBox="1">
                <a:spLocks noRot="1" noChangeAspect="1" noMove="1" noResize="1" noEditPoints="1" noAdjustHandles="1" noChangeArrowheads="1" noChangeShapeType="1" noTextEdit="1"/>
              </p:cNvSpPr>
              <p:nvPr/>
            </p:nvSpPr>
            <p:spPr bwMode="auto">
              <a:xfrm>
                <a:off x="9571038" y="1019175"/>
                <a:ext cx="1585912" cy="803275"/>
              </a:xfrm>
              <a:prstGeom prst="rect">
                <a:avLst/>
              </a:prstGeom>
              <a:blipFill>
                <a:blip r:embed="rId5"/>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 Box 13">
                <a:extLst>
                  <a:ext uri="{FF2B5EF4-FFF2-40B4-BE49-F238E27FC236}">
                    <a16:creationId xmlns:a16="http://schemas.microsoft.com/office/drawing/2014/main" id="{BF5B0E99-89C4-6C4D-2E5F-5B06A7A19C1F}"/>
                  </a:ext>
                </a:extLst>
              </p:cNvPr>
              <p:cNvSpPr txBox="1">
                <a:spLocks noChangeArrowheads="1"/>
              </p:cNvSpPr>
              <p:nvPr/>
            </p:nvSpPr>
            <p:spPr bwMode="auto">
              <a:xfrm>
                <a:off x="8891144" y="1770826"/>
                <a:ext cx="3365364" cy="108760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defTabSz="914400" eaLnBrk="1" fontAlgn="base" hangingPunct="1">
                  <a:spcBef>
                    <a:spcPct val="0"/>
                  </a:spcBef>
                  <a:spcAft>
                    <a:spcPct val="0"/>
                  </a:spcAft>
                </a:pPr>
                <a:r>
                  <a:rPr lang="en-US" altLang="en-US" sz="1400" i="1" dirty="0">
                    <a:solidFill>
                      <a:srgbClr val="000000"/>
                    </a:solidFill>
                    <a:latin typeface="Symbol" pitchFamily="18" charset="2"/>
                  </a:rPr>
                  <a:t>g</a:t>
                </a:r>
                <a:r>
                  <a:rPr lang="en-US" altLang="en-US" sz="1400" dirty="0">
                    <a:solidFill>
                      <a:srgbClr val="000000"/>
                    </a:solidFill>
                  </a:rPr>
                  <a:t>  = gyromagnetic ratio </a:t>
                </a:r>
              </a:p>
              <a:p>
                <a:pPr defTabSz="914400" eaLnBrk="1" fontAlgn="base" hangingPunct="1">
                  <a:spcBef>
                    <a:spcPct val="0"/>
                  </a:spcBef>
                  <a:spcAft>
                    <a:spcPct val="0"/>
                  </a:spcAft>
                </a:pPr>
                <a14:m>
                  <m:oMath xmlns:m="http://schemas.openxmlformats.org/officeDocument/2006/math">
                    <m:sSub>
                      <m:sSubPr>
                        <m:ctrlPr>
                          <a:rPr lang="en-US" sz="1600" i="1" smtClean="0">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𝑇</m:t>
                        </m:r>
                      </m:e>
                      <m:sub>
                        <m:r>
                          <a:rPr lang="en-US" sz="1600" i="1">
                            <a:solidFill>
                              <a:srgbClr val="000000"/>
                            </a:solidFill>
                            <a:latin typeface="Cambria Math" panose="02040503050406030204" pitchFamily="18" charset="0"/>
                          </a:rPr>
                          <m:t>2</m:t>
                        </m:r>
                      </m:sub>
                    </m:sSub>
                    <m:r>
                      <a:rPr lang="en-US" sz="1600" b="0" i="1" smtClean="0">
                        <a:solidFill>
                          <a:srgbClr val="000000"/>
                        </a:solidFill>
                        <a:latin typeface="Cambria Math" panose="02040503050406030204" pitchFamily="18" charset="0"/>
                      </a:rPr>
                      <m:t>=</m:t>
                    </m:r>
                    <m:f>
                      <m:fPr>
                        <m:ctrlPr>
                          <a:rPr lang="en-US" sz="1600" b="0" i="1" smtClean="0">
                            <a:solidFill>
                              <a:srgbClr val="000000"/>
                            </a:solidFill>
                            <a:latin typeface="Cambria Math" panose="02040503050406030204" pitchFamily="18" charset="0"/>
                          </a:rPr>
                        </m:ctrlPr>
                      </m:fPr>
                      <m:num>
                        <m:r>
                          <a:rPr lang="en-US" sz="1600" b="0" i="1" smtClean="0">
                            <a:solidFill>
                              <a:srgbClr val="000000"/>
                            </a:solidFill>
                            <a:latin typeface="Cambria Math" panose="02040503050406030204" pitchFamily="18" charset="0"/>
                          </a:rPr>
                          <m:t>1</m:t>
                        </m:r>
                      </m:num>
                      <m:den>
                        <m:r>
                          <a:rPr lang="en-US" sz="1600" b="0" i="1" smtClean="0">
                            <a:solidFill>
                              <a:srgbClr val="000000"/>
                            </a:solidFill>
                            <a:latin typeface="Cambria Math" panose="02040503050406030204" pitchFamily="18" charset="0"/>
                          </a:rPr>
                          <m:t>𝜋</m:t>
                        </m:r>
                        <m:r>
                          <a:rPr lang="en-US" sz="1600" b="0" i="0" smtClean="0">
                            <a:solidFill>
                              <a:srgbClr val="000000"/>
                            </a:solidFill>
                            <a:latin typeface="Cambria Math" panose="02040503050406030204" pitchFamily="18" charset="0"/>
                          </a:rPr>
                          <m:t> </m:t>
                        </m:r>
                        <m:r>
                          <m:rPr>
                            <m:sty m:val="p"/>
                          </m:rPr>
                          <a:rPr lang="en-US" sz="1600" b="0" i="0" smtClean="0">
                            <a:solidFill>
                              <a:srgbClr val="000000"/>
                            </a:solidFill>
                            <a:latin typeface="Cambria Math" panose="02040503050406030204" pitchFamily="18" charset="0"/>
                          </a:rPr>
                          <m:t>Δ</m:t>
                        </m:r>
                        <m:r>
                          <a:rPr lang="en-US" sz="1600" b="0" i="1" smtClean="0">
                            <a:solidFill>
                              <a:srgbClr val="000000"/>
                            </a:solidFill>
                            <a:latin typeface="Cambria Math" panose="02040503050406030204" pitchFamily="18" charset="0"/>
                          </a:rPr>
                          <m:t>𝜈</m:t>
                        </m:r>
                      </m:den>
                    </m:f>
                  </m:oMath>
                </a14:m>
                <a:r>
                  <a:rPr lang="en-US" altLang="en-US" sz="1400" dirty="0">
                    <a:solidFill>
                      <a:srgbClr val="000000"/>
                    </a:solidFill>
                  </a:rPr>
                  <a:t> = transverse coherence time</a:t>
                </a:r>
              </a:p>
              <a:p>
                <a:pPr defTabSz="914400" eaLnBrk="1" fontAlgn="base" hangingPunct="1">
                  <a:spcBef>
                    <a:spcPct val="0"/>
                  </a:spcBef>
                  <a:spcAft>
                    <a:spcPct val="0"/>
                  </a:spcAft>
                </a:pPr>
                <a:r>
                  <a:rPr lang="en-US" altLang="en-US" sz="1400" i="1" dirty="0">
                    <a:solidFill>
                      <a:srgbClr val="000000"/>
                    </a:solidFill>
                  </a:rPr>
                  <a:t>N</a:t>
                </a:r>
                <a:r>
                  <a:rPr lang="en-US" altLang="en-US" sz="1400" dirty="0">
                    <a:solidFill>
                      <a:srgbClr val="000000"/>
                    </a:solidFill>
                  </a:rPr>
                  <a:t> = number of atoms</a:t>
                </a:r>
              </a:p>
              <a:p>
                <a:pPr defTabSz="914400" eaLnBrk="1" fontAlgn="base" hangingPunct="1">
                  <a:spcBef>
                    <a:spcPct val="0"/>
                  </a:spcBef>
                  <a:spcAft>
                    <a:spcPct val="0"/>
                  </a:spcAft>
                </a:pPr>
                <a:r>
                  <a:rPr lang="en-US" altLang="en-US" sz="1400" i="1" dirty="0">
                    <a:solidFill>
                      <a:srgbClr val="000000"/>
                    </a:solidFill>
                    <a:latin typeface="Symbol" pitchFamily="18" charset="2"/>
                  </a:rPr>
                  <a:t>t</a:t>
                </a:r>
                <a:r>
                  <a:rPr lang="en-US" altLang="en-US" sz="1400" dirty="0">
                    <a:solidFill>
                      <a:srgbClr val="000000"/>
                    </a:solidFill>
                  </a:rPr>
                  <a:t>  = measurement time</a:t>
                </a:r>
              </a:p>
            </p:txBody>
          </p:sp>
        </mc:Choice>
        <mc:Fallback xmlns="">
          <p:sp>
            <p:nvSpPr>
              <p:cNvPr id="85" name="Text Box 13">
                <a:extLst>
                  <a:ext uri="{FF2B5EF4-FFF2-40B4-BE49-F238E27FC236}">
                    <a16:creationId xmlns:a16="http://schemas.microsoft.com/office/drawing/2014/main" id="{BF5B0E99-89C4-6C4D-2E5F-5B06A7A19C1F}"/>
                  </a:ext>
                </a:extLst>
              </p:cNvPr>
              <p:cNvSpPr txBox="1">
                <a:spLocks noRot="1" noChangeAspect="1" noMove="1" noResize="1" noEditPoints="1" noAdjustHandles="1" noChangeArrowheads="1" noChangeShapeType="1" noTextEdit="1"/>
              </p:cNvSpPr>
              <p:nvPr/>
            </p:nvSpPr>
            <p:spPr bwMode="auto">
              <a:xfrm>
                <a:off x="8891144" y="1770826"/>
                <a:ext cx="3365364" cy="1087605"/>
              </a:xfrm>
              <a:prstGeom prst="rect">
                <a:avLst/>
              </a:prstGeom>
              <a:blipFill>
                <a:blip r:embed="rId6"/>
                <a:stretch>
                  <a:fillRect l="-543" t="-1117" b="-502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99230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EF7CBA-A605-4663-8769-546E67435BCA}"/>
              </a:ext>
            </a:extLst>
          </p:cNvPr>
          <p:cNvSpPr>
            <a:spLocks noGrp="1"/>
          </p:cNvSpPr>
          <p:nvPr>
            <p:ph type="title"/>
          </p:nvPr>
        </p:nvSpPr>
        <p:spPr/>
        <p:txBody>
          <a:bodyPr/>
          <a:lstStyle/>
          <a:p>
            <a:r>
              <a:rPr lang="en-US" dirty="0"/>
              <a:t>OPMs for MEG: Early work was all SERF</a:t>
            </a:r>
          </a:p>
        </p:txBody>
      </p:sp>
      <p:sp>
        <p:nvSpPr>
          <p:cNvPr id="3" name="Slide Number Placeholder 2">
            <a:extLst>
              <a:ext uri="{FF2B5EF4-FFF2-40B4-BE49-F238E27FC236}">
                <a16:creationId xmlns:a16="http://schemas.microsoft.com/office/drawing/2014/main" id="{801452A1-C15A-44EF-84A8-D08DAFC73E41}"/>
              </a:ext>
            </a:extLst>
          </p:cNvPr>
          <p:cNvSpPr>
            <a:spLocks noGrp="1"/>
          </p:cNvSpPr>
          <p:nvPr>
            <p:ph type="sldNum" sz="quarter" idx="12"/>
          </p:nvPr>
        </p:nvSpPr>
        <p:spPr/>
        <p:txBody>
          <a:bodyPr/>
          <a:lstStyle/>
          <a:p>
            <a:fld id="{A5E55A7B-7854-E145-92D9-B491DF4BAE2D}" type="slidenum">
              <a:rPr lang="en-US" smtClean="0"/>
              <a:pPr/>
              <a:t>14</a:t>
            </a:fld>
            <a:endParaRPr lang="en-US"/>
          </a:p>
        </p:txBody>
      </p:sp>
      <p:pic>
        <p:nvPicPr>
          <p:cNvPr id="6" name="Picture 2" descr="http://physics.princeton.edu/romalis/medical/pictures/Micah%20Brain.jpg">
            <a:extLst>
              <a:ext uri="{FF2B5EF4-FFF2-40B4-BE49-F238E27FC236}">
                <a16:creationId xmlns:a16="http://schemas.microsoft.com/office/drawing/2014/main" id="{7EEE12D1-5F94-45D4-AAF4-669987B9AC5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1225"/>
          <a:stretch/>
        </p:blipFill>
        <p:spPr bwMode="auto">
          <a:xfrm>
            <a:off x="1621817" y="829207"/>
            <a:ext cx="2890082" cy="34234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6CFE808-620D-4B3C-9471-355D6912E8ED}"/>
              </a:ext>
            </a:extLst>
          </p:cNvPr>
          <p:cNvSpPr txBox="1"/>
          <p:nvPr/>
        </p:nvSpPr>
        <p:spPr>
          <a:xfrm>
            <a:off x="2523460" y="826216"/>
            <a:ext cx="2018622" cy="830997"/>
          </a:xfrm>
          <a:prstGeom prst="rect">
            <a:avLst/>
          </a:prstGeom>
          <a:solidFill>
            <a:srgbClr val="FFFFFF">
              <a:alpha val="40000"/>
            </a:srgbClr>
          </a:solidFill>
          <a:ln>
            <a:noFill/>
          </a:ln>
        </p:spPr>
        <p:txBody>
          <a:bodyPr wrap="square" rtlCol="0">
            <a:spAutoFit/>
          </a:bodyPr>
          <a:lstStyle/>
          <a:p>
            <a:pPr algn="ctr"/>
            <a:r>
              <a:rPr lang="en-US" sz="1600" b="1" dirty="0"/>
              <a:t>Princeton/Twinleaf OPM MEG System</a:t>
            </a:r>
          </a:p>
          <a:p>
            <a:pPr algn="r"/>
            <a:r>
              <a:rPr lang="en-US" sz="1600" b="1" dirty="0"/>
              <a:t>2006</a:t>
            </a:r>
          </a:p>
        </p:txBody>
      </p:sp>
      <p:pic>
        <p:nvPicPr>
          <p:cNvPr id="8" name="Picture 2">
            <a:extLst>
              <a:ext uri="{FF2B5EF4-FFF2-40B4-BE49-F238E27FC236}">
                <a16:creationId xmlns:a16="http://schemas.microsoft.com/office/drawing/2014/main" id="{E766C854-19C3-4A05-AFD3-D0C23ECE4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562" y="829207"/>
            <a:ext cx="5037870" cy="2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1C794589-A6F6-4421-9033-10FCBCA61D64}"/>
              </a:ext>
            </a:extLst>
          </p:cNvPr>
          <p:cNvSpPr txBox="1"/>
          <p:nvPr/>
        </p:nvSpPr>
        <p:spPr>
          <a:xfrm>
            <a:off x="5477811" y="926368"/>
            <a:ext cx="4083169" cy="646331"/>
          </a:xfrm>
          <a:prstGeom prst="rect">
            <a:avLst/>
          </a:prstGeom>
          <a:noFill/>
        </p:spPr>
        <p:txBody>
          <a:bodyPr wrap="none" rtlCol="0">
            <a:spAutoFit/>
          </a:bodyPr>
          <a:lstStyle/>
          <a:p>
            <a:r>
              <a:rPr lang="en-US" b="1" dirty="0"/>
              <a:t>NIST Miniature Magnetometer  2012</a:t>
            </a:r>
          </a:p>
          <a:p>
            <a:r>
              <a:rPr lang="en-US" b="1" dirty="0"/>
              <a:t>-now </a:t>
            </a:r>
            <a:r>
              <a:rPr lang="en-US" b="1" dirty="0" err="1"/>
              <a:t>FieldLine</a:t>
            </a:r>
            <a:r>
              <a:rPr lang="en-US" b="1" dirty="0"/>
              <a:t> Inc.</a:t>
            </a:r>
          </a:p>
        </p:txBody>
      </p:sp>
      <p:pic>
        <p:nvPicPr>
          <p:cNvPr id="10" name="Content Placeholder 4" descr="DSC02952.JPG">
            <a:extLst>
              <a:ext uri="{FF2B5EF4-FFF2-40B4-BE49-F238E27FC236}">
                <a16:creationId xmlns:a16="http://schemas.microsoft.com/office/drawing/2014/main" id="{75F309C6-7350-453F-84AF-216C54C7F6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501"/>
          <a:stretch/>
        </p:blipFill>
        <p:spPr bwMode="auto">
          <a:xfrm>
            <a:off x="6043418" y="3640236"/>
            <a:ext cx="4445984" cy="2817611"/>
          </a:xfrm>
          <a:prstGeom prst="rect">
            <a:avLst/>
          </a:prstGeom>
          <a:noFill/>
          <a:ln w="9525">
            <a:noFill/>
            <a:miter lim="800000"/>
            <a:headEnd/>
            <a:tailEnd/>
          </a:ln>
        </p:spPr>
      </p:pic>
      <p:sp>
        <p:nvSpPr>
          <p:cNvPr id="11" name="TextBox 10">
            <a:extLst>
              <a:ext uri="{FF2B5EF4-FFF2-40B4-BE49-F238E27FC236}">
                <a16:creationId xmlns:a16="http://schemas.microsoft.com/office/drawing/2014/main" id="{394D861F-B0B6-4B43-B630-30791C091187}"/>
              </a:ext>
            </a:extLst>
          </p:cNvPr>
          <p:cNvSpPr txBox="1"/>
          <p:nvPr/>
        </p:nvSpPr>
        <p:spPr>
          <a:xfrm>
            <a:off x="8810224" y="5249372"/>
            <a:ext cx="1768497" cy="923330"/>
          </a:xfrm>
          <a:prstGeom prst="rect">
            <a:avLst/>
          </a:prstGeom>
          <a:noFill/>
        </p:spPr>
        <p:txBody>
          <a:bodyPr wrap="none" rtlCol="0">
            <a:spAutoFit/>
          </a:bodyPr>
          <a:lstStyle/>
          <a:p>
            <a:r>
              <a:rPr lang="en-US" b="1" dirty="0"/>
              <a:t>Sandia Atomic </a:t>
            </a:r>
          </a:p>
          <a:p>
            <a:r>
              <a:rPr lang="en-US" b="1" dirty="0"/>
              <a:t>Magnetometer</a:t>
            </a:r>
          </a:p>
          <a:p>
            <a:pPr algn="ctr"/>
            <a:r>
              <a:rPr lang="en-US" b="1" dirty="0"/>
              <a:t>2010</a:t>
            </a:r>
          </a:p>
        </p:txBody>
      </p:sp>
      <p:pic>
        <p:nvPicPr>
          <p:cNvPr id="12" name="Picture 2">
            <a:extLst>
              <a:ext uri="{FF2B5EF4-FFF2-40B4-BE49-F238E27FC236}">
                <a16:creationId xmlns:a16="http://schemas.microsoft.com/office/drawing/2014/main" id="{703156A5-4E6F-43C2-A1BB-6D67E2A82D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938" t="1605" r="769" b="1417"/>
          <a:stretch/>
        </p:blipFill>
        <p:spPr bwMode="auto">
          <a:xfrm>
            <a:off x="3133344" y="3641465"/>
            <a:ext cx="2713939" cy="2855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a16="http://schemas.microsoft.com/office/drawing/2014/main" id="{A93BC914-92B3-4EC0-BAD4-72941464F6EE}"/>
              </a:ext>
            </a:extLst>
          </p:cNvPr>
          <p:cNvSpPr txBox="1"/>
          <p:nvPr/>
        </p:nvSpPr>
        <p:spPr>
          <a:xfrm>
            <a:off x="2978191" y="6132211"/>
            <a:ext cx="3041217" cy="369332"/>
          </a:xfrm>
          <a:prstGeom prst="rect">
            <a:avLst/>
          </a:prstGeom>
          <a:noFill/>
        </p:spPr>
        <p:txBody>
          <a:bodyPr wrap="none" rtlCol="0">
            <a:spAutoFit/>
          </a:bodyPr>
          <a:lstStyle/>
          <a:p>
            <a:r>
              <a:rPr lang="en-US" b="1" dirty="0" err="1"/>
              <a:t>QuSpin</a:t>
            </a:r>
            <a:r>
              <a:rPr lang="en-US" b="1" dirty="0"/>
              <a:t> Inc. Magnetometer</a:t>
            </a:r>
          </a:p>
        </p:txBody>
      </p:sp>
      <p:sp>
        <p:nvSpPr>
          <p:cNvPr id="14" name="TextBox 13">
            <a:extLst>
              <a:ext uri="{FF2B5EF4-FFF2-40B4-BE49-F238E27FC236}">
                <a16:creationId xmlns:a16="http://schemas.microsoft.com/office/drawing/2014/main" id="{54486B3A-0AA9-4571-9C43-FBDE05B0B05E}"/>
              </a:ext>
            </a:extLst>
          </p:cNvPr>
          <p:cNvSpPr txBox="1"/>
          <p:nvPr/>
        </p:nvSpPr>
        <p:spPr>
          <a:xfrm>
            <a:off x="5066904" y="5905013"/>
            <a:ext cx="723275" cy="369332"/>
          </a:xfrm>
          <a:prstGeom prst="rect">
            <a:avLst/>
          </a:prstGeom>
          <a:noFill/>
        </p:spPr>
        <p:txBody>
          <a:bodyPr wrap="none" rtlCol="0">
            <a:spAutoFit/>
          </a:bodyPr>
          <a:lstStyle/>
          <a:p>
            <a:r>
              <a:rPr lang="en-US" b="1" dirty="0"/>
              <a:t>2013</a:t>
            </a:r>
          </a:p>
        </p:txBody>
      </p:sp>
    </p:spTree>
    <p:extLst>
      <p:ext uri="{BB962C8B-B14F-4D97-AF65-F5344CB8AC3E}">
        <p14:creationId xmlns:p14="http://schemas.microsoft.com/office/powerpoint/2010/main" val="119382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C47BD-9913-4D35-A908-9949DAE472CE}"/>
              </a:ext>
            </a:extLst>
          </p:cNvPr>
          <p:cNvSpPr>
            <a:spLocks noGrp="1"/>
          </p:cNvSpPr>
          <p:nvPr>
            <p:ph type="title"/>
          </p:nvPr>
        </p:nvSpPr>
        <p:spPr/>
        <p:txBody>
          <a:bodyPr/>
          <a:lstStyle/>
          <a:p>
            <a:r>
              <a:rPr lang="en-US" dirty="0"/>
              <a:t>Emerging Companies Using Zero-Field/SERF OPM</a:t>
            </a:r>
          </a:p>
        </p:txBody>
      </p:sp>
      <p:sp>
        <p:nvSpPr>
          <p:cNvPr id="4" name="Slide Number Placeholder 3">
            <a:extLst>
              <a:ext uri="{FF2B5EF4-FFF2-40B4-BE49-F238E27FC236}">
                <a16:creationId xmlns:a16="http://schemas.microsoft.com/office/drawing/2014/main" id="{F3124DD0-8989-4F7C-A42A-53CC5E45123A}"/>
              </a:ext>
            </a:extLst>
          </p:cNvPr>
          <p:cNvSpPr>
            <a:spLocks noGrp="1"/>
          </p:cNvSpPr>
          <p:nvPr>
            <p:ph type="sldNum" sz="quarter" idx="12"/>
          </p:nvPr>
        </p:nvSpPr>
        <p:spPr/>
        <p:txBody>
          <a:bodyPr/>
          <a:lstStyle/>
          <a:p>
            <a:fld id="{6113E31D-E2AB-40D1-8B51-AFA5AFEF393A}" type="slidenum">
              <a:rPr lang="en-US" smtClean="0"/>
              <a:t>15</a:t>
            </a:fld>
            <a:endParaRPr lang="en-US" dirty="0"/>
          </a:p>
        </p:txBody>
      </p:sp>
      <p:pic>
        <p:nvPicPr>
          <p:cNvPr id="6" name="Picture 5">
            <a:extLst>
              <a:ext uri="{FF2B5EF4-FFF2-40B4-BE49-F238E27FC236}">
                <a16:creationId xmlns:a16="http://schemas.microsoft.com/office/drawing/2014/main" id="{9DF4951B-B5CE-4BFB-ABE7-45CBA4AED6B3}"/>
              </a:ext>
            </a:extLst>
          </p:cNvPr>
          <p:cNvPicPr>
            <a:picLocks noChangeAspect="1"/>
          </p:cNvPicPr>
          <p:nvPr/>
        </p:nvPicPr>
        <p:blipFill>
          <a:blip r:embed="rId2"/>
          <a:stretch>
            <a:fillRect/>
          </a:stretch>
        </p:blipFill>
        <p:spPr>
          <a:xfrm>
            <a:off x="484348" y="1426891"/>
            <a:ext cx="4476750" cy="1104900"/>
          </a:xfrm>
          <a:prstGeom prst="rect">
            <a:avLst/>
          </a:prstGeom>
          <a:solidFill>
            <a:schemeClr val="tx1"/>
          </a:solidFill>
          <a:ln>
            <a:solidFill>
              <a:schemeClr val="tx1"/>
            </a:solidFill>
          </a:ln>
        </p:spPr>
      </p:pic>
      <p:pic>
        <p:nvPicPr>
          <p:cNvPr id="8" name="Picture 7">
            <a:extLst>
              <a:ext uri="{FF2B5EF4-FFF2-40B4-BE49-F238E27FC236}">
                <a16:creationId xmlns:a16="http://schemas.microsoft.com/office/drawing/2014/main" id="{65D8E9A0-4CC0-4A7B-BAC5-D4C3545501D5}"/>
              </a:ext>
            </a:extLst>
          </p:cNvPr>
          <p:cNvPicPr>
            <a:picLocks noChangeAspect="1"/>
          </p:cNvPicPr>
          <p:nvPr/>
        </p:nvPicPr>
        <p:blipFill>
          <a:blip r:embed="rId3"/>
          <a:stretch>
            <a:fillRect/>
          </a:stretch>
        </p:blipFill>
        <p:spPr>
          <a:xfrm>
            <a:off x="7263158" y="954245"/>
            <a:ext cx="3196685" cy="1911618"/>
          </a:xfrm>
          <a:prstGeom prst="rect">
            <a:avLst/>
          </a:prstGeom>
          <a:solidFill>
            <a:schemeClr val="tx1"/>
          </a:solidFill>
          <a:ln>
            <a:solidFill>
              <a:schemeClr val="tx1"/>
            </a:solidFill>
          </a:ln>
        </p:spPr>
      </p:pic>
      <p:pic>
        <p:nvPicPr>
          <p:cNvPr id="10" name="Picture 9">
            <a:extLst>
              <a:ext uri="{FF2B5EF4-FFF2-40B4-BE49-F238E27FC236}">
                <a16:creationId xmlns:a16="http://schemas.microsoft.com/office/drawing/2014/main" id="{E3013332-402C-40DA-8E19-B6788839CF9D}"/>
              </a:ext>
            </a:extLst>
          </p:cNvPr>
          <p:cNvPicPr>
            <a:picLocks noChangeAspect="1"/>
          </p:cNvPicPr>
          <p:nvPr/>
        </p:nvPicPr>
        <p:blipFill rotWithShape="1">
          <a:blip r:embed="rId4"/>
          <a:srcRect l="33523" t="14024" r="28176" b="17298"/>
          <a:stretch/>
        </p:blipFill>
        <p:spPr>
          <a:xfrm>
            <a:off x="5196468" y="963915"/>
            <a:ext cx="1591053" cy="1901948"/>
          </a:xfrm>
          <a:prstGeom prst="rect">
            <a:avLst/>
          </a:prstGeom>
        </p:spPr>
      </p:pic>
      <p:pic>
        <p:nvPicPr>
          <p:cNvPr id="12" name="Picture 11">
            <a:extLst>
              <a:ext uri="{FF2B5EF4-FFF2-40B4-BE49-F238E27FC236}">
                <a16:creationId xmlns:a16="http://schemas.microsoft.com/office/drawing/2014/main" id="{A03D55E1-EF64-4B1B-9714-C94B7F4ABE82}"/>
              </a:ext>
            </a:extLst>
          </p:cNvPr>
          <p:cNvPicPr>
            <a:picLocks noChangeAspect="1"/>
          </p:cNvPicPr>
          <p:nvPr/>
        </p:nvPicPr>
        <p:blipFill>
          <a:blip r:embed="rId5"/>
          <a:stretch>
            <a:fillRect/>
          </a:stretch>
        </p:blipFill>
        <p:spPr>
          <a:xfrm>
            <a:off x="1233091" y="2572192"/>
            <a:ext cx="2458381" cy="2458381"/>
          </a:xfrm>
          <a:prstGeom prst="rect">
            <a:avLst/>
          </a:prstGeom>
        </p:spPr>
      </p:pic>
      <p:pic>
        <p:nvPicPr>
          <p:cNvPr id="14" name="Picture 13">
            <a:extLst>
              <a:ext uri="{FF2B5EF4-FFF2-40B4-BE49-F238E27FC236}">
                <a16:creationId xmlns:a16="http://schemas.microsoft.com/office/drawing/2014/main" id="{F3918400-674A-4740-B2E2-DE8BFFB78B3D}"/>
              </a:ext>
            </a:extLst>
          </p:cNvPr>
          <p:cNvPicPr>
            <a:picLocks noChangeAspect="1"/>
          </p:cNvPicPr>
          <p:nvPr/>
        </p:nvPicPr>
        <p:blipFill>
          <a:blip r:embed="rId6"/>
          <a:stretch>
            <a:fillRect/>
          </a:stretch>
        </p:blipFill>
        <p:spPr>
          <a:xfrm>
            <a:off x="169543" y="5216629"/>
            <a:ext cx="4354955" cy="616952"/>
          </a:xfrm>
          <a:prstGeom prst="rect">
            <a:avLst/>
          </a:prstGeom>
        </p:spPr>
      </p:pic>
      <p:pic>
        <p:nvPicPr>
          <p:cNvPr id="3" name="Picture 2">
            <a:extLst>
              <a:ext uri="{FF2B5EF4-FFF2-40B4-BE49-F238E27FC236}">
                <a16:creationId xmlns:a16="http://schemas.microsoft.com/office/drawing/2014/main" id="{DDC1C807-F7E0-6550-8671-51ECF9370F75}"/>
              </a:ext>
            </a:extLst>
          </p:cNvPr>
          <p:cNvPicPr>
            <a:picLocks noChangeAspect="1"/>
          </p:cNvPicPr>
          <p:nvPr/>
        </p:nvPicPr>
        <p:blipFill>
          <a:blip r:embed="rId7"/>
          <a:stretch>
            <a:fillRect/>
          </a:stretch>
        </p:blipFill>
        <p:spPr>
          <a:xfrm>
            <a:off x="5196468" y="3118239"/>
            <a:ext cx="6413500" cy="1747798"/>
          </a:xfrm>
          <a:prstGeom prst="rect">
            <a:avLst/>
          </a:prstGeom>
        </p:spPr>
      </p:pic>
      <p:sp>
        <p:nvSpPr>
          <p:cNvPr id="7" name="TextBox 6">
            <a:extLst>
              <a:ext uri="{FF2B5EF4-FFF2-40B4-BE49-F238E27FC236}">
                <a16:creationId xmlns:a16="http://schemas.microsoft.com/office/drawing/2014/main" id="{CFDA4A03-4F9B-D24C-D39E-DA23D8098C27}"/>
              </a:ext>
            </a:extLst>
          </p:cNvPr>
          <p:cNvSpPr txBox="1"/>
          <p:nvPr/>
        </p:nvSpPr>
        <p:spPr>
          <a:xfrm>
            <a:off x="11311491" y="4168540"/>
            <a:ext cx="316112" cy="523220"/>
          </a:xfrm>
          <a:prstGeom prst="rect">
            <a:avLst/>
          </a:prstGeom>
          <a:noFill/>
        </p:spPr>
        <p:txBody>
          <a:bodyPr wrap="none" rtlCol="0">
            <a:spAutoFit/>
          </a:bodyPr>
          <a:lstStyle/>
          <a:p>
            <a:r>
              <a:rPr lang="en-US" sz="2800" dirty="0"/>
              <a:t>*</a:t>
            </a:r>
          </a:p>
        </p:txBody>
      </p:sp>
      <p:sp>
        <p:nvSpPr>
          <p:cNvPr id="9" name="TextBox 8">
            <a:extLst>
              <a:ext uri="{FF2B5EF4-FFF2-40B4-BE49-F238E27FC236}">
                <a16:creationId xmlns:a16="http://schemas.microsoft.com/office/drawing/2014/main" id="{87BACC36-B8B1-AE2B-C9D6-C0CE1E3C1F81}"/>
              </a:ext>
            </a:extLst>
          </p:cNvPr>
          <p:cNvSpPr txBox="1"/>
          <p:nvPr/>
        </p:nvSpPr>
        <p:spPr>
          <a:xfrm>
            <a:off x="6377997" y="6516603"/>
            <a:ext cx="4286751" cy="369332"/>
          </a:xfrm>
          <a:prstGeom prst="rect">
            <a:avLst/>
          </a:prstGeom>
          <a:noFill/>
        </p:spPr>
        <p:txBody>
          <a:bodyPr wrap="none" rtlCol="0">
            <a:spAutoFit/>
          </a:bodyPr>
          <a:lstStyle/>
          <a:p>
            <a:r>
              <a:rPr lang="en-US" dirty="0"/>
              <a:t>*Assuming this is a zero-field/SERF OPM</a:t>
            </a:r>
          </a:p>
        </p:txBody>
      </p:sp>
      <p:pic>
        <p:nvPicPr>
          <p:cNvPr id="13" name="Picture 12">
            <a:extLst>
              <a:ext uri="{FF2B5EF4-FFF2-40B4-BE49-F238E27FC236}">
                <a16:creationId xmlns:a16="http://schemas.microsoft.com/office/drawing/2014/main" id="{CB442183-C356-3F34-7DB4-134D5503CE36}"/>
              </a:ext>
            </a:extLst>
          </p:cNvPr>
          <p:cNvPicPr>
            <a:picLocks noChangeAspect="1"/>
          </p:cNvPicPr>
          <p:nvPr/>
        </p:nvPicPr>
        <p:blipFill rotWithShape="1">
          <a:blip r:embed="rId8"/>
          <a:srcRect r="16985" b="20861"/>
          <a:stretch/>
        </p:blipFill>
        <p:spPr>
          <a:xfrm>
            <a:off x="7069757" y="4837964"/>
            <a:ext cx="2213944" cy="1660264"/>
          </a:xfrm>
          <a:prstGeom prst="rect">
            <a:avLst/>
          </a:prstGeom>
        </p:spPr>
      </p:pic>
    </p:spTree>
    <p:extLst>
      <p:ext uri="{BB962C8B-B14F-4D97-AF65-F5344CB8AC3E}">
        <p14:creationId xmlns:p14="http://schemas.microsoft.com/office/powerpoint/2010/main" val="60877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AB41E-9256-0698-3757-DF59D9BAD1CE}"/>
              </a:ext>
            </a:extLst>
          </p:cNvPr>
          <p:cNvSpPr>
            <a:spLocks noGrp="1"/>
          </p:cNvSpPr>
          <p:nvPr>
            <p:ph type="title"/>
          </p:nvPr>
        </p:nvSpPr>
        <p:spPr/>
        <p:txBody>
          <a:bodyPr/>
          <a:lstStyle/>
          <a:p>
            <a:r>
              <a:rPr lang="en-US" dirty="0"/>
              <a:t>Other types of OPM</a:t>
            </a:r>
          </a:p>
        </p:txBody>
      </p:sp>
      <p:pic>
        <p:nvPicPr>
          <p:cNvPr id="7" name="Content Placeholder 6">
            <a:extLst>
              <a:ext uri="{FF2B5EF4-FFF2-40B4-BE49-F238E27FC236}">
                <a16:creationId xmlns:a16="http://schemas.microsoft.com/office/drawing/2014/main" id="{DEC6C727-34AD-B9C0-AFE5-A66B10F4D614}"/>
              </a:ext>
            </a:extLst>
          </p:cNvPr>
          <p:cNvPicPr>
            <a:picLocks noGrp="1" noChangeAspect="1"/>
          </p:cNvPicPr>
          <p:nvPr>
            <p:ph idx="1"/>
          </p:nvPr>
        </p:nvPicPr>
        <p:blipFill>
          <a:blip r:embed="rId2">
            <a:extLst>
              <a:ext uri="{96DAC541-7B7A-43D3-8B79-37D633B846F1}">
                <asvg:svgBlip xmlns="" xmlns:asvg="http://schemas.microsoft.com/office/drawing/2016/SVG/main" r:embed="rId3"/>
              </a:ext>
            </a:extLst>
          </a:blip>
          <a:stretch>
            <a:fillRect/>
          </a:stretch>
        </p:blipFill>
        <p:spPr>
          <a:xfrm>
            <a:off x="5787243" y="5632661"/>
            <a:ext cx="2636322" cy="663200"/>
          </a:xfrm>
        </p:spPr>
      </p:pic>
      <p:sp>
        <p:nvSpPr>
          <p:cNvPr id="4" name="Slide Number Placeholder 3">
            <a:extLst>
              <a:ext uri="{FF2B5EF4-FFF2-40B4-BE49-F238E27FC236}">
                <a16:creationId xmlns:a16="http://schemas.microsoft.com/office/drawing/2014/main" id="{6A3536BA-75C4-3025-C647-C1A36E10A1F5}"/>
              </a:ext>
            </a:extLst>
          </p:cNvPr>
          <p:cNvSpPr>
            <a:spLocks noGrp="1"/>
          </p:cNvSpPr>
          <p:nvPr>
            <p:ph type="sldNum" sz="quarter" idx="12"/>
          </p:nvPr>
        </p:nvSpPr>
        <p:spPr/>
        <p:txBody>
          <a:bodyPr/>
          <a:lstStyle/>
          <a:p>
            <a:fld id="{6113E31D-E2AB-40D1-8B51-AFA5AFEF393A}" type="slidenum">
              <a:rPr lang="en-US" smtClean="0"/>
              <a:t>16</a:t>
            </a:fld>
            <a:endParaRPr lang="en-US" dirty="0"/>
          </a:p>
        </p:txBody>
      </p:sp>
      <p:pic>
        <p:nvPicPr>
          <p:cNvPr id="5" name="Picture 4">
            <a:extLst>
              <a:ext uri="{FF2B5EF4-FFF2-40B4-BE49-F238E27FC236}">
                <a16:creationId xmlns:a16="http://schemas.microsoft.com/office/drawing/2014/main" id="{FB908E5F-1CC3-D3A8-E3C0-50159EB48A10}"/>
              </a:ext>
            </a:extLst>
          </p:cNvPr>
          <p:cNvPicPr>
            <a:picLocks noChangeAspect="1"/>
          </p:cNvPicPr>
          <p:nvPr/>
        </p:nvPicPr>
        <p:blipFill>
          <a:blip r:embed="rId4"/>
          <a:stretch>
            <a:fillRect/>
          </a:stretch>
        </p:blipFill>
        <p:spPr>
          <a:xfrm>
            <a:off x="1125615" y="5327829"/>
            <a:ext cx="2888244" cy="1204624"/>
          </a:xfrm>
          <a:prstGeom prst="rect">
            <a:avLst/>
          </a:prstGeom>
        </p:spPr>
      </p:pic>
      <p:pic>
        <p:nvPicPr>
          <p:cNvPr id="9" name="Picture 8">
            <a:extLst>
              <a:ext uri="{FF2B5EF4-FFF2-40B4-BE49-F238E27FC236}">
                <a16:creationId xmlns:a16="http://schemas.microsoft.com/office/drawing/2014/main" id="{0F5F16A2-8BA3-C5C1-ACF4-5F7FDB327F19}"/>
              </a:ext>
            </a:extLst>
          </p:cNvPr>
          <p:cNvPicPr>
            <a:picLocks noChangeAspect="1"/>
          </p:cNvPicPr>
          <p:nvPr/>
        </p:nvPicPr>
        <p:blipFill>
          <a:blip r:embed="rId5"/>
          <a:stretch>
            <a:fillRect/>
          </a:stretch>
        </p:blipFill>
        <p:spPr>
          <a:xfrm>
            <a:off x="6044550" y="2273365"/>
            <a:ext cx="5639989" cy="3135834"/>
          </a:xfrm>
          <a:prstGeom prst="rect">
            <a:avLst/>
          </a:prstGeom>
        </p:spPr>
      </p:pic>
      <p:pic>
        <p:nvPicPr>
          <p:cNvPr id="11" name="Picture 10">
            <a:extLst>
              <a:ext uri="{FF2B5EF4-FFF2-40B4-BE49-F238E27FC236}">
                <a16:creationId xmlns:a16="http://schemas.microsoft.com/office/drawing/2014/main" id="{ADBDADCA-0CCE-5A1C-BDDF-3BD8263FA264}"/>
              </a:ext>
            </a:extLst>
          </p:cNvPr>
          <p:cNvPicPr>
            <a:picLocks noChangeAspect="1"/>
          </p:cNvPicPr>
          <p:nvPr/>
        </p:nvPicPr>
        <p:blipFill>
          <a:blip r:embed="rId6"/>
          <a:stretch>
            <a:fillRect/>
          </a:stretch>
        </p:blipFill>
        <p:spPr>
          <a:xfrm>
            <a:off x="10413401" y="5730541"/>
            <a:ext cx="1716365" cy="679158"/>
          </a:xfrm>
          <a:prstGeom prst="rect">
            <a:avLst/>
          </a:prstGeom>
        </p:spPr>
      </p:pic>
      <p:pic>
        <p:nvPicPr>
          <p:cNvPr id="13" name="Picture 12">
            <a:extLst>
              <a:ext uri="{FF2B5EF4-FFF2-40B4-BE49-F238E27FC236}">
                <a16:creationId xmlns:a16="http://schemas.microsoft.com/office/drawing/2014/main" id="{D34F67DD-1C33-D5FC-0F76-650A4CC3916F}"/>
              </a:ext>
            </a:extLst>
          </p:cNvPr>
          <p:cNvPicPr>
            <a:picLocks noChangeAspect="1"/>
          </p:cNvPicPr>
          <p:nvPr/>
        </p:nvPicPr>
        <p:blipFill>
          <a:blip r:embed="rId7"/>
          <a:stretch>
            <a:fillRect/>
          </a:stretch>
        </p:blipFill>
        <p:spPr>
          <a:xfrm>
            <a:off x="8530153" y="5674709"/>
            <a:ext cx="1776660" cy="659627"/>
          </a:xfrm>
          <a:prstGeom prst="rect">
            <a:avLst/>
          </a:prstGeom>
        </p:spPr>
      </p:pic>
      <p:sp>
        <p:nvSpPr>
          <p:cNvPr id="14" name="TextBox 13">
            <a:extLst>
              <a:ext uri="{FF2B5EF4-FFF2-40B4-BE49-F238E27FC236}">
                <a16:creationId xmlns:a16="http://schemas.microsoft.com/office/drawing/2014/main" id="{7CE3745E-0276-C799-2521-12290F222C35}"/>
              </a:ext>
            </a:extLst>
          </p:cNvPr>
          <p:cNvSpPr txBox="1"/>
          <p:nvPr/>
        </p:nvSpPr>
        <p:spPr>
          <a:xfrm>
            <a:off x="6095999" y="892359"/>
            <a:ext cx="5537093" cy="523220"/>
          </a:xfrm>
          <a:prstGeom prst="rect">
            <a:avLst/>
          </a:prstGeom>
          <a:noFill/>
        </p:spPr>
        <p:txBody>
          <a:bodyPr wrap="none" rtlCol="0">
            <a:spAutoFit/>
          </a:bodyPr>
          <a:lstStyle/>
          <a:p>
            <a:r>
              <a:rPr lang="en-US" sz="2800" dirty="0"/>
              <a:t>Unshielded MEG using scalar OPM</a:t>
            </a:r>
          </a:p>
        </p:txBody>
      </p:sp>
      <p:pic>
        <p:nvPicPr>
          <p:cNvPr id="16" name="Picture 15">
            <a:extLst>
              <a:ext uri="{FF2B5EF4-FFF2-40B4-BE49-F238E27FC236}">
                <a16:creationId xmlns:a16="http://schemas.microsoft.com/office/drawing/2014/main" id="{546CBE93-A62D-EC2E-3D07-2F09F1E305C1}"/>
              </a:ext>
            </a:extLst>
          </p:cNvPr>
          <p:cNvPicPr>
            <a:picLocks noChangeAspect="1"/>
          </p:cNvPicPr>
          <p:nvPr/>
        </p:nvPicPr>
        <p:blipFill rotWithShape="1">
          <a:blip r:embed="rId8"/>
          <a:srcRect l="46008"/>
          <a:stretch/>
        </p:blipFill>
        <p:spPr>
          <a:xfrm>
            <a:off x="2766949" y="2261473"/>
            <a:ext cx="2888244" cy="3154762"/>
          </a:xfrm>
          <a:prstGeom prst="rect">
            <a:avLst/>
          </a:prstGeom>
        </p:spPr>
      </p:pic>
      <p:pic>
        <p:nvPicPr>
          <p:cNvPr id="18" name="Picture 17">
            <a:extLst>
              <a:ext uri="{FF2B5EF4-FFF2-40B4-BE49-F238E27FC236}">
                <a16:creationId xmlns:a16="http://schemas.microsoft.com/office/drawing/2014/main" id="{D614B987-9EC7-9980-6EEA-83B1FA3E4387}"/>
              </a:ext>
            </a:extLst>
          </p:cNvPr>
          <p:cNvPicPr>
            <a:picLocks noChangeAspect="1"/>
          </p:cNvPicPr>
          <p:nvPr/>
        </p:nvPicPr>
        <p:blipFill rotWithShape="1">
          <a:blip r:embed="rId9"/>
          <a:srcRect r="51830"/>
          <a:stretch/>
        </p:blipFill>
        <p:spPr>
          <a:xfrm>
            <a:off x="64951" y="2279296"/>
            <a:ext cx="2535745" cy="3135834"/>
          </a:xfrm>
          <a:prstGeom prst="rect">
            <a:avLst/>
          </a:prstGeom>
        </p:spPr>
      </p:pic>
      <p:sp>
        <p:nvSpPr>
          <p:cNvPr id="19" name="TextBox 18">
            <a:extLst>
              <a:ext uri="{FF2B5EF4-FFF2-40B4-BE49-F238E27FC236}">
                <a16:creationId xmlns:a16="http://schemas.microsoft.com/office/drawing/2014/main" id="{2319FB79-5B26-4CC2-1BB6-C39B9BF2937A}"/>
              </a:ext>
            </a:extLst>
          </p:cNvPr>
          <p:cNvSpPr txBox="1"/>
          <p:nvPr/>
        </p:nvSpPr>
        <p:spPr>
          <a:xfrm>
            <a:off x="1769377" y="898519"/>
            <a:ext cx="2441694" cy="523220"/>
          </a:xfrm>
          <a:prstGeom prst="rect">
            <a:avLst/>
          </a:prstGeom>
          <a:noFill/>
        </p:spPr>
        <p:txBody>
          <a:bodyPr wrap="none" rtlCol="0">
            <a:spAutoFit/>
          </a:bodyPr>
          <a:lstStyle/>
          <a:p>
            <a:r>
              <a:rPr lang="en-US" sz="2800" dirty="0"/>
              <a:t>Helium-4 OPM</a:t>
            </a:r>
          </a:p>
        </p:txBody>
      </p:sp>
      <p:sp>
        <p:nvSpPr>
          <p:cNvPr id="20" name="TextBox 19">
            <a:extLst>
              <a:ext uri="{FF2B5EF4-FFF2-40B4-BE49-F238E27FC236}">
                <a16:creationId xmlns:a16="http://schemas.microsoft.com/office/drawing/2014/main" id="{3F89CDE1-1096-E9AB-5593-6A79F030BBC1}"/>
              </a:ext>
            </a:extLst>
          </p:cNvPr>
          <p:cNvSpPr txBox="1"/>
          <p:nvPr/>
        </p:nvSpPr>
        <p:spPr>
          <a:xfrm>
            <a:off x="1125615" y="1421739"/>
            <a:ext cx="3974165" cy="923330"/>
          </a:xfrm>
          <a:prstGeom prst="rect">
            <a:avLst/>
          </a:prstGeom>
          <a:noFill/>
        </p:spPr>
        <p:txBody>
          <a:bodyPr wrap="none" rtlCol="0">
            <a:spAutoFit/>
          </a:bodyPr>
          <a:lstStyle/>
          <a:p>
            <a:r>
              <a:rPr lang="en-US" dirty="0"/>
              <a:t>Sensitivity: 50 </a:t>
            </a:r>
            <a:r>
              <a:rPr lang="en-US" dirty="0" err="1"/>
              <a:t>fT</a:t>
            </a:r>
            <a:r>
              <a:rPr lang="en-US" dirty="0"/>
              <a:t>/rt-Hz</a:t>
            </a:r>
          </a:p>
          <a:p>
            <a:r>
              <a:rPr lang="en-US" dirty="0"/>
              <a:t>Closed-loop, triaxial operation</a:t>
            </a:r>
          </a:p>
          <a:p>
            <a:r>
              <a:rPr lang="en-US" dirty="0"/>
              <a:t>No cell heating: 10 </a:t>
            </a:r>
            <a:r>
              <a:rPr lang="en-US" dirty="0" err="1"/>
              <a:t>mW</a:t>
            </a:r>
            <a:r>
              <a:rPr lang="en-US" dirty="0"/>
              <a:t> RF discharge</a:t>
            </a:r>
          </a:p>
        </p:txBody>
      </p:sp>
      <p:sp>
        <p:nvSpPr>
          <p:cNvPr id="21" name="TextBox 20">
            <a:extLst>
              <a:ext uri="{FF2B5EF4-FFF2-40B4-BE49-F238E27FC236}">
                <a16:creationId xmlns:a16="http://schemas.microsoft.com/office/drawing/2014/main" id="{C1D2F418-05D6-B654-0A57-E5B81BE04E4A}"/>
              </a:ext>
            </a:extLst>
          </p:cNvPr>
          <p:cNvSpPr txBox="1"/>
          <p:nvPr/>
        </p:nvSpPr>
        <p:spPr>
          <a:xfrm>
            <a:off x="6095999" y="1372552"/>
            <a:ext cx="5402441" cy="1200329"/>
          </a:xfrm>
          <a:prstGeom prst="rect">
            <a:avLst/>
          </a:prstGeom>
          <a:noFill/>
        </p:spPr>
        <p:txBody>
          <a:bodyPr wrap="none" rtlCol="0">
            <a:spAutoFit/>
          </a:bodyPr>
          <a:lstStyle/>
          <a:p>
            <a:r>
              <a:rPr lang="en-US" dirty="0"/>
              <a:t>Gradiometric Sensitivity: 15 </a:t>
            </a:r>
            <a:r>
              <a:rPr lang="en-US" dirty="0" err="1"/>
              <a:t>fT</a:t>
            </a:r>
            <a:r>
              <a:rPr lang="en-US" dirty="0"/>
              <a:t>/cm/rt-Hz</a:t>
            </a:r>
          </a:p>
          <a:p>
            <a:r>
              <a:rPr lang="en-US" dirty="0"/>
              <a:t>Measure field component parallel to ambient field</a:t>
            </a:r>
          </a:p>
          <a:p>
            <a:r>
              <a:rPr lang="en-US" dirty="0"/>
              <a:t>No crosstalk / magnetically silent</a:t>
            </a:r>
          </a:p>
          <a:p>
            <a:endParaRPr lang="en-US" dirty="0"/>
          </a:p>
        </p:txBody>
      </p:sp>
      <p:sp>
        <p:nvSpPr>
          <p:cNvPr id="22" name="TextBox 21">
            <a:extLst>
              <a:ext uri="{FF2B5EF4-FFF2-40B4-BE49-F238E27FC236}">
                <a16:creationId xmlns:a16="http://schemas.microsoft.com/office/drawing/2014/main" id="{D40808CB-B00A-E4F5-6CB8-99FD5DF61FF2}"/>
              </a:ext>
            </a:extLst>
          </p:cNvPr>
          <p:cNvSpPr txBox="1"/>
          <p:nvPr/>
        </p:nvSpPr>
        <p:spPr>
          <a:xfrm>
            <a:off x="274649" y="6469485"/>
            <a:ext cx="4487851" cy="276999"/>
          </a:xfrm>
          <a:prstGeom prst="rect">
            <a:avLst/>
          </a:prstGeom>
          <a:noFill/>
        </p:spPr>
        <p:txBody>
          <a:bodyPr wrap="square" rtlCol="0">
            <a:spAutoFit/>
          </a:bodyPr>
          <a:lstStyle/>
          <a:p>
            <a:r>
              <a:rPr lang="en-US" sz="1200" dirty="0"/>
              <a:t>William </a:t>
            </a:r>
            <a:r>
              <a:rPr lang="en-US" sz="1200" dirty="0" err="1"/>
              <a:t>Fourcault</a:t>
            </a:r>
            <a:r>
              <a:rPr lang="en-US" sz="1200" dirty="0"/>
              <a:t>, et al., </a:t>
            </a:r>
            <a:r>
              <a:rPr lang="en-US" sz="1200" i="1" dirty="0"/>
              <a:t>Opt. Express</a:t>
            </a:r>
            <a:r>
              <a:rPr lang="en-US" sz="1200" dirty="0"/>
              <a:t> </a:t>
            </a:r>
            <a:r>
              <a:rPr lang="en-US" sz="1200" b="1" dirty="0"/>
              <a:t>29</a:t>
            </a:r>
            <a:r>
              <a:rPr lang="en-US" sz="1200" dirty="0"/>
              <a:t>, 14467-14475 (2021) </a:t>
            </a:r>
          </a:p>
        </p:txBody>
      </p:sp>
      <p:sp>
        <p:nvSpPr>
          <p:cNvPr id="23" name="TextBox 22">
            <a:extLst>
              <a:ext uri="{FF2B5EF4-FFF2-40B4-BE49-F238E27FC236}">
                <a16:creationId xmlns:a16="http://schemas.microsoft.com/office/drawing/2014/main" id="{C7F34AD4-5DCF-7A22-231B-CDCFAD7BA491}"/>
              </a:ext>
            </a:extLst>
          </p:cNvPr>
          <p:cNvSpPr txBox="1"/>
          <p:nvPr/>
        </p:nvSpPr>
        <p:spPr>
          <a:xfrm>
            <a:off x="6005292" y="6469485"/>
            <a:ext cx="3980705" cy="276999"/>
          </a:xfrm>
          <a:prstGeom prst="rect">
            <a:avLst/>
          </a:prstGeom>
          <a:noFill/>
        </p:spPr>
        <p:txBody>
          <a:bodyPr wrap="none" rtlCol="0">
            <a:spAutoFit/>
          </a:bodyPr>
          <a:lstStyle/>
          <a:p>
            <a:r>
              <a:rPr lang="en-US" sz="1200" dirty="0"/>
              <a:t>Limes, M.E., et al., </a:t>
            </a:r>
            <a:r>
              <a:rPr lang="en-US" sz="1200" i="1" dirty="0"/>
              <a:t>Phys. Rev. Appl</a:t>
            </a:r>
            <a:r>
              <a:rPr lang="en-US" sz="1200" b="1" dirty="0"/>
              <a:t>.</a:t>
            </a:r>
            <a:r>
              <a:rPr lang="en-US" sz="1200" dirty="0"/>
              <a:t> </a:t>
            </a:r>
            <a:r>
              <a:rPr lang="en-US" sz="1200" b="1" dirty="0"/>
              <a:t>14</a:t>
            </a:r>
            <a:r>
              <a:rPr lang="en-US" sz="1200" dirty="0"/>
              <a:t>, 011002 (2020)</a:t>
            </a:r>
          </a:p>
        </p:txBody>
      </p:sp>
    </p:spTree>
    <p:extLst>
      <p:ext uri="{BB962C8B-B14F-4D97-AF65-F5344CB8AC3E}">
        <p14:creationId xmlns:p14="http://schemas.microsoft.com/office/powerpoint/2010/main" val="120934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PlaceHolder 1"/>
          <p:cNvSpPr>
            <a:spLocks noGrp="1"/>
          </p:cNvSpPr>
          <p:nvPr>
            <p:ph type="title"/>
          </p:nvPr>
        </p:nvSpPr>
        <p:spPr>
          <a:xfrm>
            <a:off x="281473" y="174155"/>
            <a:ext cx="11540352" cy="1144195"/>
          </a:xfrm>
          <a:prstGeom prst="rect">
            <a:avLst/>
          </a:prstGeom>
          <a:noFill/>
          <a:ln w="0">
            <a:noFill/>
          </a:ln>
        </p:spPr>
        <p:txBody>
          <a:bodyPr lIns="0" tIns="0" rIns="0" bIns="0" anchor="ctr">
            <a:noAutofit/>
          </a:bodyPr>
          <a:lstStyle/>
          <a:p>
            <a:pPr algn="ctr">
              <a:lnSpc>
                <a:spcPct val="100000"/>
              </a:lnSpc>
              <a:buNone/>
            </a:pPr>
            <a:r>
              <a:rPr lang="en-US" sz="5321" spc="-1" dirty="0">
                <a:latin typeface="Georgia"/>
              </a:rPr>
              <a:t>Helium-4 OPM - principle</a:t>
            </a:r>
            <a:endParaRPr lang="en-US" sz="5321" spc="-1" dirty="0">
              <a:latin typeface="Arial"/>
            </a:endParaRPr>
          </a:p>
        </p:txBody>
      </p:sp>
      <p:sp>
        <p:nvSpPr>
          <p:cNvPr id="249" name="Cylindre 1"/>
          <p:cNvSpPr/>
          <p:nvPr/>
        </p:nvSpPr>
        <p:spPr>
          <a:xfrm rot="5400000">
            <a:off x="5321888" y="1874338"/>
            <a:ext cx="734497" cy="1314431"/>
          </a:xfrm>
          <a:prstGeom prst="can">
            <a:avLst>
              <a:gd name="adj" fmla="val 45877"/>
            </a:avLst>
          </a:prstGeom>
          <a:solidFill>
            <a:srgbClr val="DF97E1">
              <a:alpha val="60000"/>
            </a:srgbClr>
          </a:solidFill>
          <a:ln w="6480">
            <a:solidFill>
              <a:srgbClr val="000000"/>
            </a:solidFill>
            <a:round/>
          </a:ln>
        </p:spPr>
        <p:style>
          <a:lnRef idx="0">
            <a:scrgbClr r="0" g="0" b="0"/>
          </a:lnRef>
          <a:fillRef idx="0">
            <a:scrgbClr r="0" g="0" b="0"/>
          </a:fillRef>
          <a:effectRef idx="0">
            <a:scrgbClr r="0" g="0" b="0"/>
          </a:effectRef>
          <a:fontRef idx="minor"/>
        </p:style>
      </p:sp>
      <p:sp>
        <p:nvSpPr>
          <p:cNvPr id="250" name="Flèche droite 2"/>
          <p:cNvSpPr/>
          <p:nvPr/>
        </p:nvSpPr>
        <p:spPr>
          <a:xfrm>
            <a:off x="1004162" y="2399849"/>
            <a:ext cx="7678038" cy="240769"/>
          </a:xfrm>
          <a:prstGeom prst="rightArrow">
            <a:avLst>
              <a:gd name="adj1" fmla="val 23469"/>
              <a:gd name="adj2" fmla="val 134030"/>
            </a:avLst>
          </a:prstGeom>
          <a:solidFill>
            <a:srgbClr val="FFA6A6"/>
          </a:solidFill>
          <a:ln w="25560">
            <a:solidFill>
              <a:srgbClr val="FFA6A6"/>
            </a:solidFill>
            <a:round/>
          </a:ln>
        </p:spPr>
        <p:style>
          <a:lnRef idx="0">
            <a:scrgbClr r="0" g="0" b="0"/>
          </a:lnRef>
          <a:fillRef idx="0">
            <a:scrgbClr r="0" g="0" b="0"/>
          </a:fillRef>
          <a:effectRef idx="0">
            <a:scrgbClr r="0" g="0" b="0"/>
          </a:effectRef>
          <a:fontRef idx="minor"/>
        </p:style>
      </p:sp>
      <p:sp>
        <p:nvSpPr>
          <p:cNvPr id="251" name="Connecteur droit avec flèche 9"/>
          <p:cNvSpPr/>
          <p:nvPr/>
        </p:nvSpPr>
        <p:spPr>
          <a:xfrm>
            <a:off x="6732975" y="2535690"/>
            <a:ext cx="3590196" cy="3483"/>
          </a:xfrm>
          <a:custGeom>
            <a:avLst/>
            <a:gdLst/>
            <a:ahLst/>
            <a:cxnLst/>
            <a:rect l="l" t="t" r="r" b="b"/>
            <a:pathLst>
              <a:path w="21600" h="21600">
                <a:moveTo>
                  <a:pt x="0" y="0"/>
                </a:moveTo>
                <a:lnTo>
                  <a:pt x="21600" y="21600"/>
                </a:lnTo>
              </a:path>
            </a:pathLst>
          </a:custGeom>
          <a:noFill/>
          <a:ln w="9360">
            <a:solidFill>
              <a:srgbClr val="000000"/>
            </a:solidFill>
            <a:round/>
            <a:tailEnd type="triangle" w="med" len="med"/>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252" name="ZoneTexte 36"/>
              <p:cNvSpPr txBox="1"/>
              <p:nvPr/>
            </p:nvSpPr>
            <p:spPr>
              <a:xfrm>
                <a:off x="9879077" y="2522193"/>
                <a:ext cx="444529" cy="337424"/>
              </a:xfrm>
              <a:prstGeom prst="rect">
                <a:avLst/>
              </a:prstGeom>
            </p:spPr>
            <p:txBody>
              <a:bodyPr/>
              <a:lstStyle/>
              <a:p>
                <a:pPr/>
                <a14:m>
                  <m:oMathPara xmlns:m="http://schemas.openxmlformats.org/officeDocument/2006/math">
                    <m:oMathParaPr>
                      <m:jc m:val="centerGroup"/>
                    </m:oMathParaPr>
                    <m:oMath xmlns:m="http://schemas.openxmlformats.org/officeDocument/2006/math">
                      <m:r>
                        <a:rPr sz="2177">
                          <a:latin typeface="Cambria Math" panose="02040503050406030204" pitchFamily="18" charset="0"/>
                        </a:rPr>
                        <m:t>𝑧</m:t>
                      </m:r>
                    </m:oMath>
                  </m:oMathPara>
                </a14:m>
                <a:endParaRPr sz="2177"/>
              </a:p>
            </p:txBody>
          </p:sp>
        </mc:Choice>
        <mc:Fallback xmlns="">
          <p:sp>
            <p:nvSpPr>
              <p:cNvPr id="252" name="ZoneTexte 36"/>
              <p:cNvSpPr txBox="1">
                <a:spLocks noRot="1" noChangeAspect="1" noMove="1" noResize="1" noEditPoints="1" noAdjustHandles="1" noChangeArrowheads="1" noChangeShapeType="1" noTextEdit="1"/>
              </p:cNvSpPr>
              <p:nvPr/>
            </p:nvSpPr>
            <p:spPr>
              <a:xfrm>
                <a:off x="9879077" y="2522193"/>
                <a:ext cx="444529" cy="337424"/>
              </a:xfrm>
              <a:prstGeom prst="rect">
                <a:avLst/>
              </a:prstGeom>
              <a:blipFill>
                <a:blip r:embed="rId2"/>
                <a:stretch>
                  <a:fillRect b="-14545"/>
                </a:stretch>
              </a:blipFill>
            </p:spPr>
            <p:txBody>
              <a:bodyPr/>
              <a:lstStyle/>
              <a:p>
                <a:r>
                  <a:rPr lang="en-US">
                    <a:noFill/>
                  </a:rPr>
                  <a:t> </a:t>
                </a:r>
              </a:p>
            </p:txBody>
          </p:sp>
        </mc:Fallback>
      </mc:AlternateContent>
      <p:sp>
        <p:nvSpPr>
          <p:cNvPr id="253" name="Connecteur droit avec flèche 14"/>
          <p:cNvSpPr/>
          <p:nvPr/>
        </p:nvSpPr>
        <p:spPr>
          <a:xfrm flipV="1">
            <a:off x="5686742" y="1536043"/>
            <a:ext cx="435" cy="622602"/>
          </a:xfrm>
          <a:custGeom>
            <a:avLst/>
            <a:gdLst/>
            <a:ahLst/>
            <a:cxnLst/>
            <a:rect l="l" t="t" r="r" b="b"/>
            <a:pathLst>
              <a:path w="21600" h="21600">
                <a:moveTo>
                  <a:pt x="0" y="0"/>
                </a:moveTo>
                <a:lnTo>
                  <a:pt x="21600" y="21600"/>
                </a:lnTo>
              </a:path>
            </a:pathLst>
          </a:custGeom>
          <a:noFill/>
          <a:ln w="9360">
            <a:solidFill>
              <a:srgbClr val="000000"/>
            </a:solidFill>
            <a:round/>
            <a:tailEnd type="triangle" w="med" len="med"/>
          </a:ln>
        </p:spPr>
        <p:style>
          <a:lnRef idx="0">
            <a:scrgbClr r="0" g="0" b="0"/>
          </a:lnRef>
          <a:fillRef idx="0">
            <a:scrgbClr r="0" g="0" b="0"/>
          </a:fillRef>
          <a:effectRef idx="0">
            <a:scrgbClr r="0" g="0" b="0"/>
          </a:effectRef>
          <a:fontRef idx="minor"/>
        </p:style>
      </p:sp>
      <p:sp>
        <p:nvSpPr>
          <p:cNvPr id="254" name="Connecteur droit 10"/>
          <p:cNvSpPr/>
          <p:nvPr/>
        </p:nvSpPr>
        <p:spPr>
          <a:xfrm>
            <a:off x="5686307" y="2897932"/>
            <a:ext cx="1742" cy="358758"/>
          </a:xfrm>
          <a:prstGeom prst="line">
            <a:avLst/>
          </a:prstGeom>
          <a:ln w="9360">
            <a:solidFill>
              <a:srgbClr val="000000"/>
            </a:solidFill>
            <a:round/>
          </a:ln>
        </p:spPr>
        <p:style>
          <a:lnRef idx="0">
            <a:scrgbClr r="0" g="0" b="0"/>
          </a:lnRef>
          <a:fillRef idx="0">
            <a:scrgbClr r="0" g="0" b="0"/>
          </a:fillRef>
          <a:effectRef idx="0">
            <a:scrgbClr r="0" g="0" b="0"/>
          </a:effectRef>
          <a:fontRef idx="minor"/>
        </p:style>
      </p:sp>
      <p:sp>
        <p:nvSpPr>
          <p:cNvPr id="255" name="Connecteur droit 11"/>
          <p:cNvSpPr/>
          <p:nvPr/>
        </p:nvSpPr>
        <p:spPr>
          <a:xfrm flipH="1">
            <a:off x="5254403" y="2202619"/>
            <a:ext cx="957415" cy="602575"/>
          </a:xfrm>
          <a:prstGeom prst="line">
            <a:avLst/>
          </a:prstGeom>
          <a:ln w="9360">
            <a:solidFill>
              <a:srgbClr val="000000"/>
            </a:solidFill>
            <a:prstDash val="dashDot"/>
            <a:round/>
          </a:ln>
        </p:spPr>
        <p:style>
          <a:lnRef idx="0">
            <a:scrgbClr r="0" g="0" b="0"/>
          </a:lnRef>
          <a:fillRef idx="0">
            <a:scrgbClr r="0" g="0" b="0"/>
          </a:fillRef>
          <a:effectRef idx="0">
            <a:scrgbClr r="0" g="0" b="0"/>
          </a:effectRef>
          <a:fontRef idx="minor"/>
        </p:style>
      </p:sp>
      <p:sp>
        <p:nvSpPr>
          <p:cNvPr id="256" name="Connecteur droit 12"/>
          <p:cNvSpPr/>
          <p:nvPr/>
        </p:nvSpPr>
        <p:spPr>
          <a:xfrm>
            <a:off x="5686307" y="2164741"/>
            <a:ext cx="1742" cy="734497"/>
          </a:xfrm>
          <a:prstGeom prst="line">
            <a:avLst/>
          </a:prstGeom>
          <a:ln w="9360">
            <a:solidFill>
              <a:srgbClr val="000000"/>
            </a:solidFill>
            <a:prstDash val="dashDot"/>
            <a:round/>
          </a:ln>
        </p:spPr>
        <p:style>
          <a:lnRef idx="0">
            <a:scrgbClr r="0" g="0" b="0"/>
          </a:lnRef>
          <a:fillRef idx="0">
            <a:scrgbClr r="0" g="0" b="0"/>
          </a:fillRef>
          <a:effectRef idx="0">
            <a:scrgbClr r="0" g="0" b="0"/>
          </a:effectRef>
          <a:fontRef idx="minor"/>
        </p:style>
      </p:sp>
      <p:sp>
        <p:nvSpPr>
          <p:cNvPr id="257" name="Connecteur droit 13"/>
          <p:cNvSpPr/>
          <p:nvPr/>
        </p:nvSpPr>
        <p:spPr>
          <a:xfrm flipH="1" flipV="1">
            <a:off x="4953987" y="2534819"/>
            <a:ext cx="1202102" cy="871"/>
          </a:xfrm>
          <a:prstGeom prst="line">
            <a:avLst/>
          </a:prstGeom>
          <a:ln w="9360">
            <a:solidFill>
              <a:srgbClr val="000000"/>
            </a:solidFill>
            <a:prstDash val="dashDot"/>
            <a:round/>
          </a:ln>
        </p:spPr>
        <p:style>
          <a:lnRef idx="0">
            <a:scrgbClr r="0" g="0" b="0"/>
          </a:lnRef>
          <a:fillRef idx="0">
            <a:scrgbClr r="0" g="0" b="0"/>
          </a:fillRef>
          <a:effectRef idx="0">
            <a:scrgbClr r="0" g="0" b="0"/>
          </a:effectRef>
          <a:fontRef idx="minor"/>
        </p:style>
      </p:sp>
      <p:sp>
        <p:nvSpPr>
          <p:cNvPr id="258" name="Connecteur droit 14"/>
          <p:cNvSpPr/>
          <p:nvPr/>
        </p:nvSpPr>
        <p:spPr>
          <a:xfrm>
            <a:off x="5806909" y="2535690"/>
            <a:ext cx="1341425" cy="435"/>
          </a:xfrm>
          <a:prstGeom prst="line">
            <a:avLst/>
          </a:prstGeom>
          <a:ln w="9360">
            <a:solidFill>
              <a:srgbClr val="000000"/>
            </a:solidFill>
            <a:round/>
          </a:ln>
        </p:spPr>
        <p:style>
          <a:lnRef idx="0">
            <a:scrgbClr r="0" g="0" b="0"/>
          </a:lnRef>
          <a:fillRef idx="0">
            <a:scrgbClr r="0" g="0" b="0"/>
          </a:fillRef>
          <a:effectRef idx="0">
            <a:scrgbClr r="0" g="0" b="0"/>
          </a:effectRef>
          <a:fontRef idx="minor"/>
        </p:style>
      </p:sp>
      <p:sp>
        <p:nvSpPr>
          <p:cNvPr id="259" name="Connecteur droit 15"/>
          <p:cNvSpPr/>
          <p:nvPr/>
        </p:nvSpPr>
        <p:spPr>
          <a:xfrm>
            <a:off x="1009822" y="2518710"/>
            <a:ext cx="3968111" cy="16980"/>
          </a:xfrm>
          <a:prstGeom prst="line">
            <a:avLst/>
          </a:prstGeom>
          <a:ln w="9360">
            <a:solidFill>
              <a:srgbClr val="000000"/>
            </a:solidFill>
            <a:round/>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260" name="ZoneTexte 41"/>
              <p:cNvSpPr txBox="1"/>
              <p:nvPr/>
            </p:nvSpPr>
            <p:spPr>
              <a:xfrm>
                <a:off x="5310133" y="1293533"/>
                <a:ext cx="464993" cy="337424"/>
              </a:xfrm>
              <a:prstGeom prst="rect">
                <a:avLst/>
              </a:prstGeom>
            </p:spPr>
            <p:txBody>
              <a:bodyPr/>
              <a:lstStyle/>
              <a:p>
                <a:pPr/>
                <a14:m>
                  <m:oMathPara xmlns:m="http://schemas.openxmlformats.org/officeDocument/2006/math">
                    <m:oMathParaPr>
                      <m:jc m:val="centerGroup"/>
                    </m:oMathParaPr>
                    <m:oMath xmlns:m="http://schemas.openxmlformats.org/officeDocument/2006/math">
                      <m:r>
                        <a:rPr sz="2177">
                          <a:latin typeface="Cambria Math" panose="02040503050406030204" pitchFamily="18" charset="0"/>
                        </a:rPr>
                        <m:t>𝑥</m:t>
                      </m:r>
                    </m:oMath>
                  </m:oMathPara>
                </a14:m>
                <a:endParaRPr sz="2177"/>
              </a:p>
            </p:txBody>
          </p:sp>
        </mc:Choice>
        <mc:Fallback xmlns="">
          <p:sp>
            <p:nvSpPr>
              <p:cNvPr id="260" name="ZoneTexte 41"/>
              <p:cNvSpPr txBox="1">
                <a:spLocks noRot="1" noChangeAspect="1" noMove="1" noResize="1" noEditPoints="1" noAdjustHandles="1" noChangeArrowheads="1" noChangeShapeType="1" noTextEdit="1"/>
              </p:cNvSpPr>
              <p:nvPr/>
            </p:nvSpPr>
            <p:spPr>
              <a:xfrm>
                <a:off x="5310133" y="1293533"/>
                <a:ext cx="464993" cy="337424"/>
              </a:xfrm>
              <a:prstGeom prst="rect">
                <a:avLst/>
              </a:prstGeom>
              <a:blipFill>
                <a:blip r:embed="rId3"/>
                <a:stretch>
                  <a:fillRect b="-12500"/>
                </a:stretch>
              </a:blipFill>
            </p:spPr>
            <p:txBody>
              <a:bodyPr/>
              <a:lstStyle/>
              <a:p>
                <a:r>
                  <a:rPr lang="en-US">
                    <a:noFill/>
                  </a:rPr>
                  <a:t> </a:t>
                </a:r>
              </a:p>
            </p:txBody>
          </p:sp>
        </mc:Fallback>
      </mc:AlternateContent>
      <p:sp>
        <p:nvSpPr>
          <p:cNvPr id="261" name="ZoneTexte 42"/>
          <p:cNvSpPr/>
          <p:nvPr/>
        </p:nvSpPr>
        <p:spPr>
          <a:xfrm>
            <a:off x="7986454" y="1907428"/>
            <a:ext cx="1846676" cy="407683"/>
          </a:xfrm>
          <a:prstGeom prst="rect">
            <a:avLst/>
          </a:prstGeom>
          <a:noFill/>
          <a:ln w="0">
            <a:noFill/>
          </a:ln>
        </p:spPr>
        <p:style>
          <a:lnRef idx="0">
            <a:scrgbClr r="0" g="0" b="0"/>
          </a:lnRef>
          <a:fillRef idx="0">
            <a:scrgbClr r="0" g="0" b="0"/>
          </a:fillRef>
          <a:effectRef idx="0">
            <a:scrgbClr r="0" g="0" b="0"/>
          </a:effectRef>
          <a:fontRef idx="minor"/>
        </p:style>
        <p:txBody>
          <a:bodyPr wrap="none" lIns="108847" tIns="54423" rIns="108847" bIns="54423" anchor="t">
            <a:spAutoFit/>
          </a:bodyPr>
          <a:lstStyle/>
          <a:p>
            <a:pPr>
              <a:lnSpc>
                <a:spcPct val="100000"/>
              </a:lnSpc>
              <a:buNone/>
            </a:pPr>
            <a:r>
              <a:rPr lang="en-US" sz="1935" spc="-1">
                <a:solidFill>
                  <a:srgbClr val="000000"/>
                </a:solidFill>
                <a:latin typeface="Georgia"/>
                <a:ea typeface="DejaVu Sans"/>
              </a:rPr>
              <a:t>photo-detector</a:t>
            </a:r>
            <a:endParaRPr lang="en-US" sz="1935" spc="-1">
              <a:latin typeface="Arial"/>
            </a:endParaRPr>
          </a:p>
        </p:txBody>
      </p:sp>
      <p:sp>
        <p:nvSpPr>
          <p:cNvPr id="262" name="ZoneTexte 43"/>
          <p:cNvSpPr/>
          <p:nvPr/>
        </p:nvSpPr>
        <p:spPr>
          <a:xfrm>
            <a:off x="427253" y="1856923"/>
            <a:ext cx="1613150" cy="705457"/>
          </a:xfrm>
          <a:prstGeom prst="rect">
            <a:avLst/>
          </a:prstGeom>
          <a:noFill/>
          <a:ln w="0">
            <a:noFill/>
          </a:ln>
        </p:spPr>
        <p:style>
          <a:lnRef idx="0">
            <a:scrgbClr r="0" g="0" b="0"/>
          </a:lnRef>
          <a:fillRef idx="0">
            <a:scrgbClr r="0" g="0" b="0"/>
          </a:fillRef>
          <a:effectRef idx="0">
            <a:scrgbClr r="0" g="0" b="0"/>
          </a:effectRef>
          <a:fontRef idx="minor"/>
        </p:style>
        <p:txBody>
          <a:bodyPr wrap="none" lIns="108847" tIns="54423" rIns="108847" bIns="54423" anchor="t">
            <a:spAutoFit/>
          </a:bodyPr>
          <a:lstStyle/>
          <a:p>
            <a:pPr algn="ctr">
              <a:lnSpc>
                <a:spcPct val="100000"/>
              </a:lnSpc>
              <a:buNone/>
            </a:pPr>
            <a:r>
              <a:rPr lang="en-US" sz="1935" spc="-1">
                <a:solidFill>
                  <a:srgbClr val="FFA6A6"/>
                </a:solidFill>
                <a:latin typeface="Georgia"/>
                <a:ea typeface="DejaVu Sans"/>
              </a:rPr>
              <a:t>pump/probe</a:t>
            </a:r>
            <a:endParaRPr lang="en-US" sz="1935" spc="-1">
              <a:latin typeface="Arial"/>
            </a:endParaRPr>
          </a:p>
          <a:p>
            <a:pPr algn="ctr">
              <a:lnSpc>
                <a:spcPct val="100000"/>
              </a:lnSpc>
              <a:buNone/>
            </a:pPr>
            <a:r>
              <a:rPr lang="en-US" sz="1935" spc="-1">
                <a:solidFill>
                  <a:srgbClr val="FFA6A6"/>
                </a:solidFill>
                <a:latin typeface="Georgia"/>
                <a:ea typeface="DejaVu Sans"/>
              </a:rPr>
              <a:t>laser beam</a:t>
            </a:r>
            <a:endParaRPr lang="en-US" sz="1935" spc="-1">
              <a:latin typeface="Arial"/>
            </a:endParaRPr>
          </a:p>
        </p:txBody>
      </p:sp>
      <p:sp>
        <p:nvSpPr>
          <p:cNvPr id="263" name="Connecteur droit 16"/>
          <p:cNvSpPr/>
          <p:nvPr/>
        </p:nvSpPr>
        <p:spPr>
          <a:xfrm>
            <a:off x="2420039" y="2047187"/>
            <a:ext cx="1306" cy="979619"/>
          </a:xfrm>
          <a:prstGeom prst="line">
            <a:avLst/>
          </a:prstGeom>
          <a:ln w="9360">
            <a:solidFill>
              <a:srgbClr val="000000"/>
            </a:solidFill>
            <a:prstDash val="dashDot"/>
            <a:round/>
          </a:ln>
        </p:spPr>
        <p:style>
          <a:lnRef idx="0">
            <a:scrgbClr r="0" g="0" b="0"/>
          </a:lnRef>
          <a:fillRef idx="0">
            <a:scrgbClr r="0" g="0" b="0"/>
          </a:fillRef>
          <a:effectRef idx="0">
            <a:scrgbClr r="0" g="0" b="0"/>
          </a:effectRef>
          <a:fontRef idx="minor"/>
        </p:style>
      </p:sp>
      <p:sp>
        <p:nvSpPr>
          <p:cNvPr id="264" name="Connecteur droit 17"/>
          <p:cNvSpPr/>
          <p:nvPr/>
        </p:nvSpPr>
        <p:spPr>
          <a:xfrm flipH="1">
            <a:off x="2032544" y="2308418"/>
            <a:ext cx="755831" cy="475442"/>
          </a:xfrm>
          <a:prstGeom prst="line">
            <a:avLst/>
          </a:prstGeom>
          <a:ln w="9360">
            <a:solidFill>
              <a:srgbClr val="000000"/>
            </a:solidFill>
            <a:prstDash val="dashDot"/>
            <a:round/>
          </a:ln>
        </p:spPr>
        <p:style>
          <a:lnRef idx="0">
            <a:scrgbClr r="0" g="0" b="0"/>
          </a:lnRef>
          <a:fillRef idx="0">
            <a:scrgbClr r="0" g="0" b="0"/>
          </a:fillRef>
          <a:effectRef idx="0">
            <a:scrgbClr r="0" g="0" b="0"/>
          </a:effectRef>
          <a:fontRef idx="minor"/>
        </p:style>
      </p:sp>
      <p:sp>
        <p:nvSpPr>
          <p:cNvPr id="265" name="Connecteur droit avec flèche 15"/>
          <p:cNvSpPr/>
          <p:nvPr/>
        </p:nvSpPr>
        <p:spPr>
          <a:xfrm>
            <a:off x="2415249" y="2041962"/>
            <a:ext cx="435" cy="978748"/>
          </a:xfrm>
          <a:custGeom>
            <a:avLst/>
            <a:gdLst/>
            <a:ahLst/>
            <a:cxnLst/>
            <a:rect l="l" t="t" r="r" b="b"/>
            <a:pathLst>
              <a:path w="21600" h="21600">
                <a:moveTo>
                  <a:pt x="0" y="0"/>
                </a:moveTo>
                <a:lnTo>
                  <a:pt x="21600" y="21600"/>
                </a:lnTo>
              </a:path>
            </a:pathLst>
          </a:custGeom>
          <a:noFill/>
          <a:ln w="19080">
            <a:solidFill>
              <a:srgbClr val="FFA6A6"/>
            </a:solidFill>
            <a:round/>
            <a:headEnd type="triangle" w="med" len="med"/>
            <a:tailEnd type="triangle" w="med" len="med"/>
          </a:ln>
        </p:spPr>
        <p:style>
          <a:lnRef idx="0">
            <a:scrgbClr r="0" g="0" b="0"/>
          </a:lnRef>
          <a:fillRef idx="0">
            <a:scrgbClr r="0" g="0" b="0"/>
          </a:fillRef>
          <a:effectRef idx="0">
            <a:scrgbClr r="0" g="0" b="0"/>
          </a:effectRef>
          <a:fontRef idx="minor"/>
        </p:style>
      </p:sp>
      <p:sp>
        <p:nvSpPr>
          <p:cNvPr id="266" name="Forme libre 2"/>
          <p:cNvSpPr/>
          <p:nvPr/>
        </p:nvSpPr>
        <p:spPr>
          <a:xfrm>
            <a:off x="9320477" y="2314949"/>
            <a:ext cx="1205149" cy="223789"/>
          </a:xfrm>
          <a:custGeom>
            <a:avLst/>
            <a:gdLst/>
            <a:ahLst/>
            <a:cxnLst/>
            <a:rect l="l" t="t" r="r" b="b"/>
            <a:pathLst>
              <a:path w="905070" h="224969">
                <a:moveTo>
                  <a:pt x="0" y="224969"/>
                </a:moveTo>
                <a:cubicBezTo>
                  <a:pt x="87863" y="120000"/>
                  <a:pt x="175727" y="15031"/>
                  <a:pt x="270588" y="1035"/>
                </a:cubicBezTo>
                <a:cubicBezTo>
                  <a:pt x="365449" y="-12961"/>
                  <a:pt x="463421" y="119223"/>
                  <a:pt x="569168" y="140994"/>
                </a:cubicBezTo>
                <a:cubicBezTo>
                  <a:pt x="674915" y="162765"/>
                  <a:pt x="570723" y="-5186"/>
                  <a:pt x="905070" y="131663"/>
                </a:cubicBezTo>
              </a:path>
            </a:pathLst>
          </a:custGeom>
          <a:noFill/>
          <a:ln w="25560">
            <a:solidFill>
              <a:srgbClr val="000000"/>
            </a:solidFill>
            <a:round/>
          </a:ln>
        </p:spPr>
        <p:style>
          <a:lnRef idx="0">
            <a:scrgbClr r="0" g="0" b="0"/>
          </a:lnRef>
          <a:fillRef idx="0">
            <a:scrgbClr r="0" g="0" b="0"/>
          </a:fillRef>
          <a:effectRef idx="0">
            <a:scrgbClr r="0" g="0" b="0"/>
          </a:effectRef>
          <a:fontRef idx="minor"/>
        </p:style>
      </p:sp>
      <p:sp>
        <p:nvSpPr>
          <p:cNvPr id="267" name="Corde 2"/>
          <p:cNvSpPr/>
          <p:nvPr/>
        </p:nvSpPr>
        <p:spPr>
          <a:xfrm>
            <a:off x="8425758" y="2261832"/>
            <a:ext cx="913005" cy="544233"/>
          </a:xfrm>
          <a:prstGeom prst="chord">
            <a:avLst>
              <a:gd name="adj1" fmla="val 15392449"/>
              <a:gd name="adj2" fmla="val 6214305"/>
            </a:avLst>
          </a:prstGeom>
          <a:solidFill>
            <a:srgbClr val="808080"/>
          </a:solidFill>
          <a:ln w="25560">
            <a:solidFill>
              <a:srgbClr val="808080"/>
            </a:solidFill>
            <a:round/>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268" name="ZoneTexte 267"/>
              <p:cNvSpPr txBox="1"/>
              <p:nvPr/>
            </p:nvSpPr>
            <p:spPr>
              <a:xfrm>
                <a:off x="2366921" y="1767668"/>
                <a:ext cx="693135" cy="539444"/>
              </a:xfrm>
              <a:prstGeom prst="rect">
                <a:avLst/>
              </a:prstGeom>
            </p:spPr>
            <p:txBody>
              <a:bodyPr/>
              <a:lstStyle/>
              <a:p>
                <a:pPr/>
                <a14:m>
                  <m:oMathPara xmlns:m="http://schemas.openxmlformats.org/officeDocument/2006/math">
                    <m:oMathParaPr>
                      <m:jc m:val="centerGroup"/>
                    </m:oMathParaPr>
                    <m:oMath xmlns:m="http://schemas.openxmlformats.org/officeDocument/2006/math">
                      <m:acc>
                        <m:accPr>
                          <m:chr m:val="⃗"/>
                          <m:ctrlPr>
                            <a:rPr sz="2177" i="1">
                              <a:latin typeface="Cambria Math" panose="02040503050406030204" pitchFamily="18" charset="0"/>
                            </a:rPr>
                          </m:ctrlPr>
                        </m:accPr>
                        <m:e>
                          <m:r>
                            <a:rPr sz="2177">
                              <a:latin typeface="Cambria Math" panose="02040503050406030204" pitchFamily="18" charset="0"/>
                            </a:rPr>
                            <m:t>𝐸</m:t>
                          </m:r>
                        </m:e>
                      </m:acc>
                    </m:oMath>
                  </m:oMathPara>
                </a14:m>
                <a:endParaRPr sz="2177"/>
              </a:p>
            </p:txBody>
          </p:sp>
        </mc:Choice>
        <mc:Fallback xmlns="">
          <p:sp>
            <p:nvSpPr>
              <p:cNvPr id="268" name="ZoneTexte 267"/>
              <p:cNvSpPr txBox="1">
                <a:spLocks noRot="1" noChangeAspect="1" noMove="1" noResize="1" noEditPoints="1" noAdjustHandles="1" noChangeArrowheads="1" noChangeShapeType="1" noTextEdit="1"/>
              </p:cNvSpPr>
              <p:nvPr/>
            </p:nvSpPr>
            <p:spPr>
              <a:xfrm>
                <a:off x="2366921" y="1767668"/>
                <a:ext cx="693135" cy="539444"/>
              </a:xfrm>
              <a:prstGeom prst="rect">
                <a:avLst/>
              </a:prstGeom>
              <a:blipFill>
                <a:blip r:embed="rId4"/>
                <a:stretch>
                  <a:fillRect/>
                </a:stretch>
              </a:blipFill>
            </p:spPr>
            <p:txBody>
              <a:bodyPr/>
              <a:lstStyle/>
              <a:p>
                <a:r>
                  <a:rPr lang="en-US">
                    <a:noFill/>
                  </a:rPr>
                  <a:t> </a:t>
                </a:r>
              </a:p>
            </p:txBody>
          </p:sp>
        </mc:Fallback>
      </mc:AlternateContent>
      <p:sp>
        <p:nvSpPr>
          <p:cNvPr id="269" name="ZoneTexte 268"/>
          <p:cNvSpPr txBox="1"/>
          <p:nvPr/>
        </p:nvSpPr>
        <p:spPr>
          <a:xfrm>
            <a:off x="5089392" y="2113801"/>
            <a:ext cx="656998" cy="391412"/>
          </a:xfrm>
          <a:prstGeom prst="rect">
            <a:avLst/>
          </a:prstGeom>
        </p:spPr>
        <p:txBody>
          <a:bodyPr/>
          <a:lstStyle/>
          <a:p>
            <a:endParaRPr sz="2177"/>
          </a:p>
        </p:txBody>
      </p:sp>
      <p:grpSp>
        <p:nvGrpSpPr>
          <p:cNvPr id="270" name="Groupe 269"/>
          <p:cNvGrpSpPr/>
          <p:nvPr/>
        </p:nvGrpSpPr>
        <p:grpSpPr>
          <a:xfrm>
            <a:off x="4080637" y="3058154"/>
            <a:ext cx="1351439" cy="885576"/>
            <a:chOff x="3490920" y="2528640"/>
            <a:chExt cx="1117440" cy="732240"/>
          </a:xfrm>
        </p:grpSpPr>
        <p:sp>
          <p:nvSpPr>
            <p:cNvPr id="271" name="Connecteur droit avec flèche 10"/>
            <p:cNvSpPr/>
            <p:nvPr/>
          </p:nvSpPr>
          <p:spPr>
            <a:xfrm>
              <a:off x="3899520" y="2975040"/>
              <a:ext cx="595080" cy="360"/>
            </a:xfrm>
            <a:custGeom>
              <a:avLst/>
              <a:gdLst/>
              <a:ahLst/>
              <a:cxnLst/>
              <a:rect l="l" t="t" r="r" b="b"/>
              <a:pathLst>
                <a:path w="21600" h="21600">
                  <a:moveTo>
                    <a:pt x="0" y="0"/>
                  </a:moveTo>
                  <a:lnTo>
                    <a:pt x="21600" y="21600"/>
                  </a:lnTo>
                </a:path>
              </a:pathLst>
            </a:custGeom>
            <a:noFill/>
            <a:ln w="19080">
              <a:solidFill>
                <a:srgbClr val="1752B1"/>
              </a:solidFill>
              <a:round/>
              <a:tailEnd type="triangle" w="med" len="med"/>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272" name="ZoneTexte 271"/>
                <p:cNvSpPr txBox="1"/>
                <p:nvPr/>
              </p:nvSpPr>
              <p:spPr>
                <a:xfrm>
                  <a:off x="3979080" y="3005280"/>
                  <a:ext cx="356760" cy="255600"/>
                </a:xfrm>
                <a:prstGeom prst="rect">
                  <a:avLst/>
                </a:prstGeom>
              </p:spPr>
              <p:txBody>
                <a:bodyPr/>
                <a:lstStyle/>
                <a:p>
                  <a:pPr/>
                  <a14:m>
                    <m:oMathPara xmlns:m="http://schemas.openxmlformats.org/officeDocument/2006/math">
                      <m:oMathParaPr>
                        <m:jc m:val="centerGroup"/>
                      </m:oMathParaPr>
                      <m:oMath xmlns:m="http://schemas.openxmlformats.org/officeDocument/2006/math">
                        <m:acc>
                          <m:accPr>
                            <m:chr m:val="⃗"/>
                            <m:ctrlPr>
                              <a:rPr sz="2177" i="1">
                                <a:latin typeface="Cambria Math" panose="02040503050406030204" pitchFamily="18" charset="0"/>
                              </a:rPr>
                            </m:ctrlPr>
                          </m:accPr>
                          <m:e>
                            <m:sSub>
                              <m:sSubPr>
                                <m:ctrlPr>
                                  <a:rPr sz="2177" i="1">
                                    <a:latin typeface="Cambria Math" panose="02040503050406030204" pitchFamily="18" charset="0"/>
                                  </a:rPr>
                                </m:ctrlPr>
                              </m:sSubPr>
                              <m:e>
                                <m:r>
                                  <a:rPr sz="2177">
                                    <a:latin typeface="Cambria Math" panose="02040503050406030204" pitchFamily="18" charset="0"/>
                                  </a:rPr>
                                  <m:t>𝐵</m:t>
                                </m:r>
                              </m:e>
                              <m:sub>
                                <m:r>
                                  <a:rPr sz="2177">
                                    <a:latin typeface="Cambria Math" panose="02040503050406030204" pitchFamily="18" charset="0"/>
                                  </a:rPr>
                                  <m:t>𝑧</m:t>
                                </m:r>
                              </m:sub>
                            </m:sSub>
                          </m:e>
                        </m:acc>
                      </m:oMath>
                    </m:oMathPara>
                  </a14:m>
                  <a:endParaRPr sz="2177"/>
                </a:p>
              </p:txBody>
            </p:sp>
          </mc:Choice>
          <mc:Fallback xmlns:p15="http://schemas.microsoft.com/office/powerpoint/2012/main" xmlns:p14="http://schemas.microsoft.com/office/powerpoint/2010/main" xmlns=""/>
        </mc:AlternateContent>
        <p:sp>
          <p:nvSpPr>
            <p:cNvPr id="273" name="Connecteur droit avec flèche 1"/>
            <p:cNvSpPr/>
            <p:nvPr/>
          </p:nvSpPr>
          <p:spPr>
            <a:xfrm flipV="1">
              <a:off x="3894480" y="2528280"/>
              <a:ext cx="4680" cy="446040"/>
            </a:xfrm>
            <a:custGeom>
              <a:avLst/>
              <a:gdLst/>
              <a:ahLst/>
              <a:cxnLst/>
              <a:rect l="l" t="t" r="r" b="b"/>
              <a:pathLst>
                <a:path w="21600" h="21600">
                  <a:moveTo>
                    <a:pt x="0" y="0"/>
                  </a:moveTo>
                  <a:lnTo>
                    <a:pt x="21600" y="21600"/>
                  </a:lnTo>
                </a:path>
              </a:pathLst>
            </a:custGeom>
            <a:noFill/>
            <a:ln w="19080">
              <a:solidFill>
                <a:srgbClr val="069A2E"/>
              </a:solidFill>
              <a:round/>
              <a:tailEnd type="triangle" w="med" len="med"/>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274" name="ZoneTexte 273"/>
                <p:cNvSpPr txBox="1"/>
                <p:nvPr/>
              </p:nvSpPr>
              <p:spPr>
                <a:xfrm>
                  <a:off x="3490920" y="2588400"/>
                  <a:ext cx="356760" cy="240840"/>
                </a:xfrm>
                <a:prstGeom prst="rect">
                  <a:avLst/>
                </a:prstGeom>
              </p:spPr>
              <p:txBody>
                <a:bodyPr/>
                <a:lstStyle/>
                <a:p>
                  <a:pPr/>
                  <a14:m>
                    <m:oMathPara xmlns:m="http://schemas.openxmlformats.org/officeDocument/2006/math">
                      <m:oMathParaPr>
                        <m:jc m:val="centerGroup"/>
                      </m:oMathParaPr>
                      <m:oMath xmlns:m="http://schemas.openxmlformats.org/officeDocument/2006/math">
                        <m:acc>
                          <m:accPr>
                            <m:chr m:val="⃗"/>
                            <m:ctrlPr>
                              <a:rPr sz="2177" i="1">
                                <a:latin typeface="Cambria Math" panose="02040503050406030204" pitchFamily="18" charset="0"/>
                              </a:rPr>
                            </m:ctrlPr>
                          </m:accPr>
                          <m:e>
                            <m:sSub>
                              <m:sSubPr>
                                <m:ctrlPr>
                                  <a:rPr sz="2177" i="1">
                                    <a:latin typeface="Cambria Math" panose="02040503050406030204" pitchFamily="18" charset="0"/>
                                  </a:rPr>
                                </m:ctrlPr>
                              </m:sSubPr>
                              <m:e>
                                <m:r>
                                  <a:rPr sz="2177">
                                    <a:latin typeface="Cambria Math" panose="02040503050406030204" pitchFamily="18" charset="0"/>
                                  </a:rPr>
                                  <m:t>𝐵</m:t>
                                </m:r>
                              </m:e>
                              <m:sub>
                                <m:r>
                                  <a:rPr sz="2177">
                                    <a:latin typeface="Cambria Math" panose="02040503050406030204" pitchFamily="18" charset="0"/>
                                  </a:rPr>
                                  <m:t>𝑦</m:t>
                                </m:r>
                              </m:sub>
                            </m:sSub>
                          </m:e>
                        </m:acc>
                      </m:oMath>
                    </m:oMathPara>
                  </a14:m>
                  <a:endParaRPr sz="2177"/>
                </a:p>
              </p:txBody>
            </p:sp>
          </mc:Choice>
          <mc:Fallback xmlns:p15="http://schemas.microsoft.com/office/powerpoint/2012/main" xmlns:p14="http://schemas.microsoft.com/office/powerpoint/2010/main" xmlns=""/>
        </mc:AlternateContent>
        <p:sp>
          <p:nvSpPr>
            <p:cNvPr id="275" name="Connecteur droit 2"/>
            <p:cNvSpPr/>
            <p:nvPr/>
          </p:nvSpPr>
          <p:spPr>
            <a:xfrm flipH="1">
              <a:off x="3894480" y="2715120"/>
              <a:ext cx="396720" cy="249840"/>
            </a:xfrm>
            <a:prstGeom prst="line">
              <a:avLst/>
            </a:prstGeom>
            <a:ln w="18000">
              <a:solidFill>
                <a:srgbClr val="FF860D"/>
              </a:solidFill>
              <a:round/>
              <a:headEnd type="triangle" w="med" len="med"/>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276" name="ZoneTexte 275"/>
                <p:cNvSpPr txBox="1"/>
                <p:nvPr/>
              </p:nvSpPr>
              <p:spPr>
                <a:xfrm>
                  <a:off x="4251600" y="2554200"/>
                  <a:ext cx="356760" cy="249840"/>
                </a:xfrm>
                <a:prstGeom prst="rect">
                  <a:avLst/>
                </a:prstGeom>
              </p:spPr>
              <p:txBody>
                <a:bodyPr/>
                <a:lstStyle/>
                <a:p>
                  <a:pPr/>
                  <a14:m>
                    <m:oMathPara xmlns:m="http://schemas.openxmlformats.org/officeDocument/2006/math">
                      <m:oMathParaPr>
                        <m:jc m:val="centerGroup"/>
                      </m:oMathParaPr>
                      <m:oMath xmlns:m="http://schemas.openxmlformats.org/officeDocument/2006/math">
                        <m:acc>
                          <m:accPr>
                            <m:chr m:val="⃗"/>
                            <m:ctrlPr>
                              <a:rPr sz="2177" i="1">
                                <a:latin typeface="Cambria Math" panose="02040503050406030204" pitchFamily="18" charset="0"/>
                              </a:rPr>
                            </m:ctrlPr>
                          </m:accPr>
                          <m:e>
                            <m:sSub>
                              <m:sSubPr>
                                <m:ctrlPr>
                                  <a:rPr sz="2177" i="1">
                                    <a:latin typeface="Cambria Math" panose="02040503050406030204" pitchFamily="18" charset="0"/>
                                  </a:rPr>
                                </m:ctrlPr>
                              </m:sSubPr>
                              <m:e>
                                <m:r>
                                  <a:rPr sz="2177">
                                    <a:latin typeface="Cambria Math" panose="02040503050406030204" pitchFamily="18" charset="0"/>
                                  </a:rPr>
                                  <m:t>𝐵</m:t>
                                </m:r>
                              </m:e>
                              <m:sub>
                                <m:r>
                                  <a:rPr sz="2177">
                                    <a:latin typeface="Cambria Math" panose="02040503050406030204" pitchFamily="18" charset="0"/>
                                  </a:rPr>
                                  <m:t>𝑥</m:t>
                                </m:r>
                              </m:sub>
                            </m:sSub>
                          </m:e>
                        </m:acc>
                      </m:oMath>
                    </m:oMathPara>
                  </a14:m>
                  <a:endParaRPr sz="2177"/>
                </a:p>
              </p:txBody>
            </p:sp>
          </mc:Choice>
          <mc:Fallback xmlns:p15="http://schemas.microsoft.com/office/powerpoint/2012/main" xmlns:p14="http://schemas.microsoft.com/office/powerpoint/2010/main" xmlns=""/>
        </mc:AlternateContent>
      </p:grpSp>
      <p:grpSp>
        <p:nvGrpSpPr>
          <p:cNvPr id="277" name="Groupe 276"/>
          <p:cNvGrpSpPr/>
          <p:nvPr/>
        </p:nvGrpSpPr>
        <p:grpSpPr>
          <a:xfrm>
            <a:off x="5631448" y="1785084"/>
            <a:ext cx="2014533" cy="1444176"/>
            <a:chOff x="5097240" y="1476000"/>
            <a:chExt cx="1665720" cy="1194120"/>
          </a:xfrm>
        </p:grpSpPr>
        <p:sp>
          <p:nvSpPr>
            <p:cNvPr id="278" name="Connecteur droit avec flèche 10"/>
            <p:cNvSpPr/>
            <p:nvPr/>
          </p:nvSpPr>
          <p:spPr>
            <a:xfrm>
              <a:off x="5101920" y="2090880"/>
              <a:ext cx="595080" cy="360"/>
            </a:xfrm>
            <a:custGeom>
              <a:avLst/>
              <a:gdLst/>
              <a:ahLst/>
              <a:cxnLst/>
              <a:rect l="l" t="t" r="r" b="b"/>
              <a:pathLst>
                <a:path w="21600" h="21600">
                  <a:moveTo>
                    <a:pt x="0" y="0"/>
                  </a:moveTo>
                  <a:lnTo>
                    <a:pt x="21600" y="21600"/>
                  </a:lnTo>
                </a:path>
              </a:pathLst>
            </a:custGeom>
            <a:noFill/>
            <a:ln w="36000">
              <a:solidFill>
                <a:srgbClr val="1752B1"/>
              </a:solidFill>
              <a:round/>
              <a:tailEnd type="triangle" w="med" len="med"/>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279" name="ZoneTexte 278"/>
                <p:cNvSpPr txBox="1"/>
                <p:nvPr/>
              </p:nvSpPr>
              <p:spPr>
                <a:xfrm>
                  <a:off x="5379840" y="2409480"/>
                  <a:ext cx="1383120" cy="260640"/>
                </a:xfrm>
                <a:prstGeom prst="rect">
                  <a:avLst/>
                </a:prstGeom>
              </p:spPr>
              <p:txBody>
                <a:bodyPr/>
                <a:lstStyle/>
                <a:p>
                  <a:pPr/>
                  <a14:m>
                    <m:oMathPara xmlns:m="http://schemas.openxmlformats.org/officeDocument/2006/math">
                      <m:oMathParaPr>
                        <m:jc m:val="centerGroup"/>
                      </m:oMathParaPr>
                      <m:oMath xmlns:m="http://schemas.openxmlformats.org/officeDocument/2006/math">
                        <m:acc>
                          <m:accPr>
                            <m:chr m:val="⃗"/>
                            <m:ctrlPr>
                              <a:rPr sz="2177" i="1">
                                <a:latin typeface="Cambria Math" panose="02040503050406030204" pitchFamily="18" charset="0"/>
                              </a:rPr>
                            </m:ctrlPr>
                          </m:accPr>
                          <m:e>
                            <m:sSub>
                              <m:sSubPr>
                                <m:ctrlPr>
                                  <a:rPr sz="2177" i="1">
                                    <a:latin typeface="Cambria Math" panose="02040503050406030204" pitchFamily="18" charset="0"/>
                                  </a:rPr>
                                </m:ctrlPr>
                              </m:sSubPr>
                              <m:e>
                                <m:r>
                                  <a:rPr sz="2177">
                                    <a:latin typeface="Cambria Math" panose="02040503050406030204" pitchFamily="18" charset="0"/>
                                  </a:rPr>
                                  <m:t>𝑒</m:t>
                                </m:r>
                              </m:e>
                              <m:sub>
                                <m:r>
                                  <a:rPr sz="2177">
                                    <a:latin typeface="Cambria Math" panose="02040503050406030204" pitchFamily="18" charset="0"/>
                                  </a:rPr>
                                  <m:t>𝑧</m:t>
                                </m:r>
                              </m:sub>
                            </m:sSub>
                          </m:e>
                        </m:acc>
                        <m:sSub>
                          <m:sSubPr>
                            <m:ctrlPr>
                              <a:rPr sz="2177" i="1">
                                <a:latin typeface="Cambria Math" panose="02040503050406030204" pitchFamily="18" charset="0"/>
                              </a:rPr>
                            </m:ctrlPr>
                          </m:sSubPr>
                          <m:e>
                            <m:r>
                              <a:rPr sz="2177">
                                <a:latin typeface="Cambria Math" panose="02040503050406030204" pitchFamily="18" charset="0"/>
                              </a:rPr>
                              <m:t>𝑏</m:t>
                            </m:r>
                          </m:e>
                          <m:sub>
                            <m:r>
                              <a:rPr sz="2177">
                                <a:latin typeface="Cambria Math" panose="02040503050406030204" pitchFamily="18" charset="0"/>
                              </a:rPr>
                              <m:t>𝑧</m:t>
                            </m:r>
                          </m:sub>
                        </m:sSub>
                        <m:r>
                          <a:rPr sz="2177">
                            <a:latin typeface="Cambria Math" panose="02040503050406030204" pitchFamily="18" charset="0"/>
                          </a:rPr>
                          <m:t>𝑐𝑜𝑠</m:t>
                        </m:r>
                        <m:d>
                          <m:dPr>
                            <m:ctrlPr>
                              <a:rPr sz="2177" i="1">
                                <a:latin typeface="Cambria Math" panose="02040503050406030204" pitchFamily="18" charset="0"/>
                              </a:rPr>
                            </m:ctrlPr>
                          </m:dPr>
                          <m:e>
                            <m:r>
                              <a:rPr sz="2177">
                                <a:latin typeface="Cambria Math" panose="02040503050406030204" pitchFamily="18" charset="0"/>
                              </a:rPr>
                              <m:t>𝜔</m:t>
                            </m:r>
                            <m:r>
                              <a:rPr sz="2177">
                                <a:latin typeface="Cambria Math" panose="02040503050406030204" pitchFamily="18" charset="0"/>
                              </a:rPr>
                              <m:t>𝑡</m:t>
                            </m:r>
                          </m:e>
                        </m:d>
                      </m:oMath>
                    </m:oMathPara>
                  </a14:m>
                  <a:endParaRPr sz="2177"/>
                </a:p>
              </p:txBody>
            </p:sp>
          </mc:Choice>
          <mc:Fallback xmlns:p15="http://schemas.microsoft.com/office/powerpoint/2012/main" xmlns:p14="http://schemas.microsoft.com/office/powerpoint/2010/main" xmlns=""/>
        </mc:AlternateContent>
        <p:sp>
          <p:nvSpPr>
            <p:cNvPr id="280" name="Connecteur droit 2"/>
            <p:cNvSpPr/>
            <p:nvPr/>
          </p:nvSpPr>
          <p:spPr>
            <a:xfrm flipH="1">
              <a:off x="5097240" y="1812960"/>
              <a:ext cx="396720" cy="267120"/>
            </a:xfrm>
            <a:prstGeom prst="line">
              <a:avLst/>
            </a:prstGeom>
            <a:ln w="36000">
              <a:solidFill>
                <a:srgbClr val="FF860D"/>
              </a:solidFill>
              <a:round/>
              <a:headEnd type="triangle" w="med" len="med"/>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281" name="ZoneTexte 280"/>
                <p:cNvSpPr txBox="1"/>
                <p:nvPr/>
              </p:nvSpPr>
              <p:spPr>
                <a:xfrm>
                  <a:off x="5269680" y="1476000"/>
                  <a:ext cx="1357560" cy="254160"/>
                </a:xfrm>
                <a:prstGeom prst="rect">
                  <a:avLst/>
                </a:prstGeom>
              </p:spPr>
              <p:txBody>
                <a:bodyPr/>
                <a:lstStyle/>
                <a:p>
                  <a:pPr/>
                  <a14:m>
                    <m:oMathPara xmlns:m="http://schemas.openxmlformats.org/officeDocument/2006/math">
                      <m:oMathParaPr>
                        <m:jc m:val="centerGroup"/>
                      </m:oMathParaPr>
                      <m:oMath xmlns:m="http://schemas.openxmlformats.org/officeDocument/2006/math">
                        <m:acc>
                          <m:accPr>
                            <m:chr m:val="⃗"/>
                            <m:ctrlPr>
                              <a:rPr sz="2177" i="1">
                                <a:latin typeface="Cambria Math" panose="02040503050406030204" pitchFamily="18" charset="0"/>
                              </a:rPr>
                            </m:ctrlPr>
                          </m:accPr>
                          <m:e>
                            <m:sSub>
                              <m:sSubPr>
                                <m:ctrlPr>
                                  <a:rPr sz="2177" i="1">
                                    <a:latin typeface="Cambria Math" panose="02040503050406030204" pitchFamily="18" charset="0"/>
                                  </a:rPr>
                                </m:ctrlPr>
                              </m:sSubPr>
                              <m:e>
                                <m:r>
                                  <a:rPr sz="2177">
                                    <a:latin typeface="Cambria Math" panose="02040503050406030204" pitchFamily="18" charset="0"/>
                                  </a:rPr>
                                  <m:t>𝑒</m:t>
                                </m:r>
                              </m:e>
                              <m:sub>
                                <m:r>
                                  <a:rPr sz="2177">
                                    <a:latin typeface="Cambria Math" panose="02040503050406030204" pitchFamily="18" charset="0"/>
                                  </a:rPr>
                                  <m:t>𝑥</m:t>
                                </m:r>
                              </m:sub>
                            </m:sSub>
                          </m:e>
                        </m:acc>
                        <m:sSub>
                          <m:sSubPr>
                            <m:ctrlPr>
                              <a:rPr sz="2177" i="1">
                                <a:latin typeface="Cambria Math" panose="02040503050406030204" pitchFamily="18" charset="0"/>
                              </a:rPr>
                            </m:ctrlPr>
                          </m:sSubPr>
                          <m:e>
                            <m:r>
                              <a:rPr sz="2177">
                                <a:latin typeface="Cambria Math" panose="02040503050406030204" pitchFamily="18" charset="0"/>
                              </a:rPr>
                              <m:t>𝑏</m:t>
                            </m:r>
                          </m:e>
                          <m:sub>
                            <m:r>
                              <a:rPr sz="2177">
                                <a:latin typeface="Cambria Math" panose="02040503050406030204" pitchFamily="18" charset="0"/>
                              </a:rPr>
                              <m:t>𝑥</m:t>
                            </m:r>
                          </m:sub>
                        </m:sSub>
                        <m:r>
                          <a:rPr sz="2177">
                            <a:latin typeface="Cambria Math" panose="02040503050406030204" pitchFamily="18" charset="0"/>
                          </a:rPr>
                          <m:t>𝑐𝑜𝑠</m:t>
                        </m:r>
                        <m:d>
                          <m:dPr>
                            <m:ctrlPr>
                              <a:rPr sz="2177" i="1">
                                <a:latin typeface="Cambria Math" panose="02040503050406030204" pitchFamily="18" charset="0"/>
                              </a:rPr>
                            </m:ctrlPr>
                          </m:dPr>
                          <m:e>
                            <m:r>
                              <a:rPr sz="2177">
                                <a:latin typeface="Cambria Math" panose="02040503050406030204" pitchFamily="18" charset="0"/>
                              </a:rPr>
                              <m:t>𝛺</m:t>
                            </m:r>
                            <m:r>
                              <a:rPr sz="2177">
                                <a:latin typeface="Cambria Math" panose="02040503050406030204" pitchFamily="18" charset="0"/>
                              </a:rPr>
                              <m:t>𝑡</m:t>
                            </m:r>
                          </m:e>
                        </m:d>
                      </m:oMath>
                    </m:oMathPara>
                  </a14:m>
                  <a:endParaRPr sz="2177"/>
                </a:p>
              </p:txBody>
            </p:sp>
          </mc:Choice>
          <mc:Fallback xmlns:p15="http://schemas.microsoft.com/office/powerpoint/2012/main" xmlns:p14="http://schemas.microsoft.com/office/powerpoint/2010/main" xmlns=""/>
        </mc:AlternateContent>
      </p:grpSp>
      <p:sp>
        <p:nvSpPr>
          <p:cNvPr id="282" name="ZoneTexte 44"/>
          <p:cNvSpPr/>
          <p:nvPr/>
        </p:nvSpPr>
        <p:spPr>
          <a:xfrm>
            <a:off x="1403152" y="4900709"/>
            <a:ext cx="2555909" cy="1226625"/>
          </a:xfrm>
          <a:prstGeom prst="rect">
            <a:avLst/>
          </a:prstGeom>
          <a:noFill/>
          <a:ln w="0">
            <a:noFill/>
          </a:ln>
        </p:spPr>
        <p:style>
          <a:lnRef idx="0">
            <a:scrgbClr r="0" g="0" b="0"/>
          </a:lnRef>
          <a:fillRef idx="0">
            <a:scrgbClr r="0" g="0" b="0"/>
          </a:fillRef>
          <a:effectRef idx="0">
            <a:scrgbClr r="0" g="0" b="0"/>
          </a:effectRef>
          <a:fontRef idx="minor"/>
        </p:style>
        <p:txBody>
          <a:bodyPr wrap="none" lIns="108847" tIns="54423" rIns="108847" bIns="54423" anchor="t">
            <a:spAutoFit/>
          </a:bodyPr>
          <a:lstStyle/>
          <a:p>
            <a:pPr algn="ctr">
              <a:lnSpc>
                <a:spcPct val="100000"/>
              </a:lnSpc>
              <a:buNone/>
            </a:pPr>
            <a:r>
              <a:rPr lang="en-US" sz="1814" spc="-1" dirty="0">
                <a:solidFill>
                  <a:srgbClr val="000000"/>
                </a:solidFill>
                <a:latin typeface="Georgia"/>
                <a:ea typeface="DejaVu Sans"/>
              </a:rPr>
              <a:t>Parametric resonances</a:t>
            </a:r>
            <a:endParaRPr lang="en-US" sz="1814" spc="-1" dirty="0">
              <a:latin typeface="Arial"/>
            </a:endParaRPr>
          </a:p>
          <a:p>
            <a:pPr algn="ctr">
              <a:lnSpc>
                <a:spcPct val="100000"/>
              </a:lnSpc>
              <a:buNone/>
            </a:pPr>
            <a:r>
              <a:rPr lang="en-US" sz="1814" spc="-1" dirty="0">
                <a:solidFill>
                  <a:srgbClr val="000000"/>
                </a:solidFill>
                <a:latin typeface="Georgia"/>
                <a:ea typeface="DejaVu Sans"/>
              </a:rPr>
              <a:t>along each direction</a:t>
            </a:r>
            <a:endParaRPr lang="en-US" sz="1814" spc="-1" dirty="0">
              <a:latin typeface="Arial"/>
            </a:endParaRPr>
          </a:p>
          <a:p>
            <a:pPr algn="ctr">
              <a:lnSpc>
                <a:spcPct val="100000"/>
              </a:lnSpc>
              <a:buNone/>
            </a:pPr>
            <a:r>
              <a:rPr lang="en-US" sz="1814" spc="-1" dirty="0">
                <a:solidFill>
                  <a:srgbClr val="000000"/>
                </a:solidFill>
                <a:latin typeface="Georgia"/>
                <a:ea typeface="DejaVu Sans"/>
              </a:rPr>
              <a:t>with 2 rf fields </a:t>
            </a:r>
            <a:endParaRPr lang="en-US" sz="1814" spc="-1" dirty="0">
              <a:latin typeface="Arial"/>
            </a:endParaRPr>
          </a:p>
          <a:p>
            <a:pPr algn="ctr">
              <a:lnSpc>
                <a:spcPct val="100000"/>
              </a:lnSpc>
              <a:buNone/>
            </a:pPr>
            <a:r>
              <a:rPr lang="en-US" sz="1814" spc="-1" dirty="0">
                <a:solidFill>
                  <a:srgbClr val="000000"/>
                </a:solidFill>
                <a:latin typeface="Georgia"/>
                <a:ea typeface="DejaVu Sans"/>
              </a:rPr>
              <a:t>and 1 laser beam </a:t>
            </a:r>
            <a:endParaRPr lang="en-US" sz="1814" spc="-1" dirty="0">
              <a:latin typeface="Arial"/>
            </a:endParaRPr>
          </a:p>
        </p:txBody>
      </p:sp>
      <p:grpSp>
        <p:nvGrpSpPr>
          <p:cNvPr id="283" name="Groupe 282"/>
          <p:cNvGrpSpPr/>
          <p:nvPr/>
        </p:nvGrpSpPr>
        <p:grpSpPr>
          <a:xfrm>
            <a:off x="439519" y="3231442"/>
            <a:ext cx="3412746" cy="1276770"/>
            <a:chOff x="363240" y="2671920"/>
            <a:chExt cx="2821835" cy="1055698"/>
          </a:xfrm>
        </p:grpSpPr>
        <p:sp>
          <p:nvSpPr>
            <p:cNvPr id="284" name="Connecteur droit avec flèche 10"/>
            <p:cNvSpPr/>
            <p:nvPr/>
          </p:nvSpPr>
          <p:spPr>
            <a:xfrm>
              <a:off x="363240" y="3421800"/>
              <a:ext cx="2579040" cy="360"/>
            </a:xfrm>
            <a:custGeom>
              <a:avLst/>
              <a:gdLst/>
              <a:ahLst/>
              <a:cxnLst/>
              <a:rect l="l" t="t" r="r" b="b"/>
              <a:pathLst>
                <a:path w="21600" h="21600">
                  <a:moveTo>
                    <a:pt x="0" y="0"/>
                  </a:moveTo>
                  <a:lnTo>
                    <a:pt x="21600" y="21600"/>
                  </a:lnTo>
                </a:path>
              </a:pathLst>
            </a:custGeom>
            <a:noFill/>
            <a:ln w="19080">
              <a:solidFill>
                <a:srgbClr val="000000"/>
              </a:solidFill>
              <a:round/>
              <a:tailEnd type="triangle" w="med" len="med"/>
            </a:ln>
          </p:spPr>
          <p:style>
            <a:lnRef idx="0">
              <a:scrgbClr r="0" g="0" b="0"/>
            </a:lnRef>
            <a:fillRef idx="0">
              <a:scrgbClr r="0" g="0" b="0"/>
            </a:fillRef>
            <a:effectRef idx="0">
              <a:scrgbClr r="0" g="0" b="0"/>
            </a:effectRef>
            <a:fontRef idx="minor"/>
          </p:style>
        </p:sp>
        <p:sp>
          <p:nvSpPr>
            <p:cNvPr id="285" name="Connecteur droit avec flèche 1"/>
            <p:cNvSpPr/>
            <p:nvPr/>
          </p:nvSpPr>
          <p:spPr>
            <a:xfrm flipV="1">
              <a:off x="363240" y="2671920"/>
              <a:ext cx="11520" cy="743760"/>
            </a:xfrm>
            <a:custGeom>
              <a:avLst/>
              <a:gdLst/>
              <a:ahLst/>
              <a:cxnLst/>
              <a:rect l="l" t="t" r="r" b="b"/>
              <a:pathLst>
                <a:path w="21600" h="21600">
                  <a:moveTo>
                    <a:pt x="0" y="0"/>
                  </a:moveTo>
                  <a:lnTo>
                    <a:pt x="21600" y="21600"/>
                  </a:lnTo>
                </a:path>
              </a:pathLst>
            </a:custGeom>
            <a:noFill/>
            <a:ln w="19080">
              <a:solidFill>
                <a:srgbClr val="000000"/>
              </a:solidFill>
              <a:round/>
              <a:tailEnd type="triangle" w="med" len="med"/>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286" name="ZoneTexte 285"/>
                <p:cNvSpPr txBox="1"/>
                <p:nvPr/>
              </p:nvSpPr>
              <p:spPr>
                <a:xfrm>
                  <a:off x="641160" y="2784960"/>
                  <a:ext cx="467640" cy="226440"/>
                </a:xfrm>
                <a:prstGeom prst="rect">
                  <a:avLst/>
                </a:prstGeom>
              </p:spPr>
              <p:txBody>
                <a:bodyPr/>
                <a:lstStyle/>
                <a:p>
                  <a:pPr/>
                  <a14:m>
                    <m:oMathPara xmlns:m="http://schemas.openxmlformats.org/officeDocument/2006/math">
                      <m:oMathParaPr>
                        <m:jc m:val="centerGroup"/>
                      </m:oMathParaPr>
                      <m:oMath xmlns:m="http://schemas.openxmlformats.org/officeDocument/2006/math">
                        <m:r>
                          <a:rPr sz="2177">
                            <a:latin typeface="Cambria Math" panose="02040503050406030204" pitchFamily="18" charset="0"/>
                          </a:rPr>
                          <m:t>∝</m:t>
                        </m:r>
                        <m:sSub>
                          <m:sSubPr>
                            <m:ctrlPr>
                              <a:rPr sz="2177" i="1">
                                <a:latin typeface="Cambria Math" panose="02040503050406030204" pitchFamily="18" charset="0"/>
                              </a:rPr>
                            </m:ctrlPr>
                          </m:sSubPr>
                          <m:e>
                            <m:r>
                              <a:rPr sz="2177">
                                <a:latin typeface="Cambria Math" panose="02040503050406030204" pitchFamily="18" charset="0"/>
                              </a:rPr>
                              <m:t>𝐵</m:t>
                            </m:r>
                          </m:e>
                          <m:sub>
                            <m:r>
                              <a:rPr sz="2177">
                                <a:latin typeface="Cambria Math" panose="02040503050406030204" pitchFamily="18" charset="0"/>
                              </a:rPr>
                              <m:t>𝑥</m:t>
                            </m:r>
                          </m:sub>
                        </m:sSub>
                      </m:oMath>
                    </m:oMathPara>
                  </a14:m>
                  <a:endParaRPr sz="2177"/>
                </a:p>
              </p:txBody>
            </p:sp>
          </mc:Choice>
          <mc:Fallback xmlns:p15="http://schemas.microsoft.com/office/powerpoint/2012/main" xmlns:p14="http://schemas.microsoft.com/office/powerpoint/2010/main" xmlns=""/>
        </mc:AlternateContent>
        <p:sp>
          <p:nvSpPr>
            <p:cNvPr id="287" name="Connecteur droit avec flèche 2"/>
            <p:cNvSpPr/>
            <p:nvPr/>
          </p:nvSpPr>
          <p:spPr>
            <a:xfrm flipV="1">
              <a:off x="882720" y="2973240"/>
              <a:ext cx="3600" cy="446400"/>
            </a:xfrm>
            <a:custGeom>
              <a:avLst/>
              <a:gdLst/>
              <a:ahLst/>
              <a:cxnLst/>
              <a:rect l="l" t="t" r="r" b="b"/>
              <a:pathLst>
                <a:path w="21600" h="21600">
                  <a:moveTo>
                    <a:pt x="0" y="0"/>
                  </a:moveTo>
                  <a:lnTo>
                    <a:pt x="21600" y="21600"/>
                  </a:lnTo>
                </a:path>
              </a:pathLst>
            </a:custGeom>
            <a:noFill/>
            <a:ln w="19080">
              <a:solidFill>
                <a:srgbClr val="000000"/>
              </a:solidFill>
              <a:round/>
              <a:tailEnd type="triangle" w="med" len="med"/>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288" name="ZoneTexte 287"/>
                <p:cNvSpPr txBox="1"/>
                <p:nvPr/>
              </p:nvSpPr>
              <p:spPr>
                <a:xfrm>
                  <a:off x="720720" y="3378799"/>
                  <a:ext cx="297000" cy="140040"/>
                </a:xfrm>
                <a:prstGeom prst="rect">
                  <a:avLst/>
                </a:prstGeom>
              </p:spPr>
              <p:txBody>
                <a:bodyPr/>
                <a:lstStyle/>
                <a:p>
                  <a:pPr/>
                  <a14:m>
                    <m:oMathPara xmlns:m="http://schemas.openxmlformats.org/officeDocument/2006/math">
                      <m:oMathParaPr>
                        <m:jc m:val="centerGroup"/>
                      </m:oMathParaPr>
                      <m:oMath xmlns:m="http://schemas.openxmlformats.org/officeDocument/2006/math">
                        <m:r>
                          <a:rPr sz="2177">
                            <a:latin typeface="Cambria Math" panose="02040503050406030204" pitchFamily="18" charset="0"/>
                          </a:rPr>
                          <m:t>𝛺</m:t>
                        </m:r>
                      </m:oMath>
                    </m:oMathPara>
                  </a14:m>
                  <a:endParaRPr sz="2177" dirty="0"/>
                </a:p>
              </p:txBody>
            </p:sp>
          </mc:Choice>
          <mc:Fallback xmlns="">
            <p:sp>
              <p:nvSpPr>
                <p:cNvPr id="288" name="ZoneTexte 287"/>
                <p:cNvSpPr txBox="1">
                  <a:spLocks noRot="1" noChangeAspect="1" noMove="1" noResize="1" noEditPoints="1" noAdjustHandles="1" noChangeArrowheads="1" noChangeShapeType="1" noTextEdit="1"/>
                </p:cNvSpPr>
                <p:nvPr/>
              </p:nvSpPr>
              <p:spPr>
                <a:xfrm>
                  <a:off x="720720" y="3378799"/>
                  <a:ext cx="297000" cy="140040"/>
                </a:xfrm>
                <a:prstGeom prst="rect">
                  <a:avLst/>
                </a:prstGeom>
                <a:blipFill>
                  <a:blip r:embed="rId5"/>
                  <a:stretch>
                    <a:fillRect r="-5085" b="-139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9" name="ZoneTexte 288"/>
                <p:cNvSpPr txBox="1"/>
                <p:nvPr/>
              </p:nvSpPr>
              <p:spPr>
                <a:xfrm>
                  <a:off x="1950480" y="2784960"/>
                  <a:ext cx="467640" cy="226440"/>
                </a:xfrm>
                <a:prstGeom prst="rect">
                  <a:avLst/>
                </a:prstGeom>
              </p:spPr>
              <p:txBody>
                <a:bodyPr/>
                <a:lstStyle/>
                <a:p>
                  <a:pPr/>
                  <a14:m>
                    <m:oMathPara xmlns:m="http://schemas.openxmlformats.org/officeDocument/2006/math">
                      <m:oMathParaPr>
                        <m:jc m:val="centerGroup"/>
                      </m:oMathParaPr>
                      <m:oMath xmlns:m="http://schemas.openxmlformats.org/officeDocument/2006/math">
                        <m:r>
                          <a:rPr sz="2177">
                            <a:latin typeface="Cambria Math" panose="02040503050406030204" pitchFamily="18" charset="0"/>
                          </a:rPr>
                          <m:t>∝</m:t>
                        </m:r>
                        <m:sSub>
                          <m:sSubPr>
                            <m:ctrlPr>
                              <a:rPr sz="2177" i="1">
                                <a:latin typeface="Cambria Math" panose="02040503050406030204" pitchFamily="18" charset="0"/>
                              </a:rPr>
                            </m:ctrlPr>
                          </m:sSubPr>
                          <m:e>
                            <m:r>
                              <a:rPr sz="2177">
                                <a:latin typeface="Cambria Math" panose="02040503050406030204" pitchFamily="18" charset="0"/>
                              </a:rPr>
                              <m:t>𝐵</m:t>
                            </m:r>
                          </m:e>
                          <m:sub>
                            <m:r>
                              <a:rPr sz="2177">
                                <a:latin typeface="Cambria Math" panose="02040503050406030204" pitchFamily="18" charset="0"/>
                              </a:rPr>
                              <m:t>𝑧</m:t>
                            </m:r>
                          </m:sub>
                        </m:sSub>
                      </m:oMath>
                    </m:oMathPara>
                  </a14:m>
                  <a:endParaRPr sz="2177"/>
                </a:p>
              </p:txBody>
            </p:sp>
          </mc:Choice>
          <mc:Fallback xmlns:p15="http://schemas.microsoft.com/office/powerpoint/2012/main" xmlns:p14="http://schemas.microsoft.com/office/powerpoint/2010/main" xmlns=""/>
        </mc:AlternateContent>
        <p:sp>
          <p:nvSpPr>
            <p:cNvPr id="290" name="Connecteur droit avec flèche 3"/>
            <p:cNvSpPr/>
            <p:nvPr/>
          </p:nvSpPr>
          <p:spPr>
            <a:xfrm flipV="1">
              <a:off x="2192760" y="2973240"/>
              <a:ext cx="3600" cy="446400"/>
            </a:xfrm>
            <a:custGeom>
              <a:avLst/>
              <a:gdLst/>
              <a:ahLst/>
              <a:cxnLst/>
              <a:rect l="l" t="t" r="r" b="b"/>
              <a:pathLst>
                <a:path w="21600" h="21600">
                  <a:moveTo>
                    <a:pt x="0" y="0"/>
                  </a:moveTo>
                  <a:lnTo>
                    <a:pt x="21600" y="21600"/>
                  </a:lnTo>
                </a:path>
              </a:pathLst>
            </a:custGeom>
            <a:noFill/>
            <a:ln w="19080">
              <a:solidFill>
                <a:srgbClr val="000000"/>
              </a:solidFill>
              <a:round/>
              <a:tailEnd type="triangle" w="med" len="med"/>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291" name="ZoneTexte 290"/>
                <p:cNvSpPr txBox="1"/>
                <p:nvPr/>
              </p:nvSpPr>
              <p:spPr>
                <a:xfrm>
                  <a:off x="2030760" y="3408318"/>
                  <a:ext cx="308520" cy="103680"/>
                </a:xfrm>
                <a:prstGeom prst="rect">
                  <a:avLst/>
                </a:prstGeom>
              </p:spPr>
              <p:txBody>
                <a:bodyPr/>
                <a:lstStyle/>
                <a:p>
                  <a:pPr/>
                  <a14:m>
                    <m:oMathPara xmlns:m="http://schemas.openxmlformats.org/officeDocument/2006/math">
                      <m:oMathParaPr>
                        <m:jc m:val="centerGroup"/>
                      </m:oMathParaPr>
                      <m:oMath xmlns:m="http://schemas.openxmlformats.org/officeDocument/2006/math">
                        <m:r>
                          <a:rPr sz="2177">
                            <a:latin typeface="Cambria Math" panose="02040503050406030204" pitchFamily="18" charset="0"/>
                          </a:rPr>
                          <m:t>𝜔</m:t>
                        </m:r>
                      </m:oMath>
                    </m:oMathPara>
                  </a14:m>
                  <a:endParaRPr sz="2177"/>
                </a:p>
              </p:txBody>
            </p:sp>
          </mc:Choice>
          <mc:Fallback xmlns="">
            <p:sp>
              <p:nvSpPr>
                <p:cNvPr id="291" name="ZoneTexte 290"/>
                <p:cNvSpPr txBox="1">
                  <a:spLocks noRot="1" noChangeAspect="1" noMove="1" noResize="1" noEditPoints="1" noAdjustHandles="1" noChangeArrowheads="1" noChangeShapeType="1" noTextEdit="1"/>
                </p:cNvSpPr>
                <p:nvPr/>
              </p:nvSpPr>
              <p:spPr>
                <a:xfrm>
                  <a:off x="2030760" y="3408318"/>
                  <a:ext cx="308520" cy="103680"/>
                </a:xfrm>
                <a:prstGeom prst="rect">
                  <a:avLst/>
                </a:prstGeom>
                <a:blipFill>
                  <a:blip r:embed="rId6"/>
                  <a:stretch>
                    <a:fillRect b="-20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2" name="ZoneTexte 291"/>
                <p:cNvSpPr txBox="1"/>
                <p:nvPr/>
              </p:nvSpPr>
              <p:spPr>
                <a:xfrm>
                  <a:off x="1474920" y="2785320"/>
                  <a:ext cx="467640" cy="226440"/>
                </a:xfrm>
                <a:prstGeom prst="rect">
                  <a:avLst/>
                </a:prstGeom>
              </p:spPr>
              <p:txBody>
                <a:bodyPr/>
                <a:lstStyle/>
                <a:p>
                  <a:pPr/>
                  <a14:m>
                    <m:oMathPara xmlns:m="http://schemas.openxmlformats.org/officeDocument/2006/math">
                      <m:oMathParaPr>
                        <m:jc m:val="centerGroup"/>
                      </m:oMathParaPr>
                      <m:oMath xmlns:m="http://schemas.openxmlformats.org/officeDocument/2006/math">
                        <m:r>
                          <a:rPr sz="2177">
                            <a:latin typeface="Cambria Math" panose="02040503050406030204" pitchFamily="18" charset="0"/>
                          </a:rPr>
                          <m:t>∝</m:t>
                        </m:r>
                        <m:sSub>
                          <m:sSubPr>
                            <m:ctrlPr>
                              <a:rPr sz="2177" i="1">
                                <a:latin typeface="Cambria Math" panose="02040503050406030204" pitchFamily="18" charset="0"/>
                              </a:rPr>
                            </m:ctrlPr>
                          </m:sSubPr>
                          <m:e>
                            <m:r>
                              <a:rPr sz="2177">
                                <a:latin typeface="Cambria Math" panose="02040503050406030204" pitchFamily="18" charset="0"/>
                              </a:rPr>
                              <m:t>𝐵</m:t>
                            </m:r>
                          </m:e>
                          <m:sub>
                            <m:r>
                              <a:rPr sz="2177">
                                <a:latin typeface="Cambria Math" panose="02040503050406030204" pitchFamily="18" charset="0"/>
                              </a:rPr>
                              <m:t>𝑦</m:t>
                            </m:r>
                          </m:sub>
                        </m:sSub>
                      </m:oMath>
                    </m:oMathPara>
                  </a14:m>
                  <a:endParaRPr sz="2177"/>
                </a:p>
              </p:txBody>
            </p:sp>
          </mc:Choice>
          <mc:Fallback xmlns:p15="http://schemas.microsoft.com/office/powerpoint/2012/main" xmlns:p14="http://schemas.microsoft.com/office/powerpoint/2010/main" xmlns=""/>
        </mc:AlternateContent>
        <p:sp>
          <p:nvSpPr>
            <p:cNvPr id="293" name="Connecteur droit avec flèche 4"/>
            <p:cNvSpPr/>
            <p:nvPr/>
          </p:nvSpPr>
          <p:spPr>
            <a:xfrm flipV="1">
              <a:off x="1716480" y="3128040"/>
              <a:ext cx="3600" cy="297000"/>
            </a:xfrm>
            <a:custGeom>
              <a:avLst/>
              <a:gdLst/>
              <a:ahLst/>
              <a:cxnLst/>
              <a:rect l="l" t="t" r="r" b="b"/>
              <a:pathLst>
                <a:path w="21600" h="21600">
                  <a:moveTo>
                    <a:pt x="0" y="0"/>
                  </a:moveTo>
                  <a:lnTo>
                    <a:pt x="21600" y="21600"/>
                  </a:lnTo>
                </a:path>
              </a:pathLst>
            </a:custGeom>
            <a:noFill/>
            <a:ln w="19080">
              <a:solidFill>
                <a:srgbClr val="000000"/>
              </a:solidFill>
              <a:round/>
              <a:tailEnd type="triangle" w="med" len="med"/>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294" name="ZoneTexte 293"/>
                <p:cNvSpPr txBox="1"/>
                <p:nvPr/>
              </p:nvSpPr>
              <p:spPr>
                <a:xfrm>
                  <a:off x="1286357" y="3566969"/>
                  <a:ext cx="843476" cy="143640"/>
                </a:xfrm>
                <a:prstGeom prst="rect">
                  <a:avLst/>
                </a:prstGeom>
              </p:spPr>
              <p:txBody>
                <a:bodyPr/>
                <a:lstStyle/>
                <a:p>
                  <a:pPr/>
                  <a14:m>
                    <m:oMathPara xmlns:m="http://schemas.openxmlformats.org/officeDocument/2006/math">
                      <m:oMathParaPr>
                        <m:jc m:val="centerGroup"/>
                      </m:oMathParaPr>
                      <m:oMath xmlns:m="http://schemas.openxmlformats.org/officeDocument/2006/math">
                        <m:r>
                          <a:rPr sz="2177">
                            <a:latin typeface="Cambria Math" panose="02040503050406030204" pitchFamily="18" charset="0"/>
                          </a:rPr>
                          <m:t>𝜔</m:t>
                        </m:r>
                        <m:r>
                          <a:rPr sz="2177">
                            <a:latin typeface="Cambria Math" panose="02040503050406030204" pitchFamily="18" charset="0"/>
                          </a:rPr>
                          <m:t>−</m:t>
                        </m:r>
                        <m:r>
                          <a:rPr sz="2177">
                            <a:latin typeface="Cambria Math" panose="02040503050406030204" pitchFamily="18" charset="0"/>
                          </a:rPr>
                          <m:t>𝛺</m:t>
                        </m:r>
                      </m:oMath>
                    </m:oMathPara>
                  </a14:m>
                  <a:endParaRPr sz="2177" dirty="0"/>
                </a:p>
              </p:txBody>
            </p:sp>
          </mc:Choice>
          <mc:Fallback xmlns="">
            <p:sp>
              <p:nvSpPr>
                <p:cNvPr id="294" name="ZoneTexte 293"/>
                <p:cNvSpPr txBox="1">
                  <a:spLocks noRot="1" noChangeAspect="1" noMove="1" noResize="1" noEditPoints="1" noAdjustHandles="1" noChangeArrowheads="1" noChangeShapeType="1" noTextEdit="1"/>
                </p:cNvSpPr>
                <p:nvPr/>
              </p:nvSpPr>
              <p:spPr>
                <a:xfrm>
                  <a:off x="1286357" y="3566969"/>
                  <a:ext cx="843476" cy="143640"/>
                </a:xfrm>
                <a:prstGeom prst="rect">
                  <a:avLst/>
                </a:prstGeom>
                <a:blipFill>
                  <a:blip r:embed="rId7"/>
                  <a:stretch>
                    <a:fillRect b="-139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5" name="ZoneTexte 294"/>
                <p:cNvSpPr txBox="1"/>
                <p:nvPr/>
              </p:nvSpPr>
              <p:spPr>
                <a:xfrm>
                  <a:off x="2427480" y="2785680"/>
                  <a:ext cx="467640" cy="226440"/>
                </a:xfrm>
                <a:prstGeom prst="rect">
                  <a:avLst/>
                </a:prstGeom>
              </p:spPr>
              <p:txBody>
                <a:bodyPr/>
                <a:lstStyle/>
                <a:p>
                  <a:pPr/>
                  <a14:m>
                    <m:oMathPara xmlns:m="http://schemas.openxmlformats.org/officeDocument/2006/math">
                      <m:oMathParaPr>
                        <m:jc m:val="centerGroup"/>
                      </m:oMathParaPr>
                      <m:oMath xmlns:m="http://schemas.openxmlformats.org/officeDocument/2006/math">
                        <m:r>
                          <a:rPr sz="2177">
                            <a:latin typeface="Cambria Math" panose="02040503050406030204" pitchFamily="18" charset="0"/>
                          </a:rPr>
                          <m:t>∝</m:t>
                        </m:r>
                        <m:sSub>
                          <m:sSubPr>
                            <m:ctrlPr>
                              <a:rPr sz="2177" i="1">
                                <a:latin typeface="Cambria Math" panose="02040503050406030204" pitchFamily="18" charset="0"/>
                              </a:rPr>
                            </m:ctrlPr>
                          </m:sSubPr>
                          <m:e>
                            <m:r>
                              <a:rPr sz="2177">
                                <a:latin typeface="Cambria Math" panose="02040503050406030204" pitchFamily="18" charset="0"/>
                              </a:rPr>
                              <m:t>𝐵</m:t>
                            </m:r>
                          </m:e>
                          <m:sub>
                            <m:r>
                              <a:rPr sz="2177">
                                <a:latin typeface="Cambria Math" panose="02040503050406030204" pitchFamily="18" charset="0"/>
                              </a:rPr>
                              <m:t>𝑦</m:t>
                            </m:r>
                          </m:sub>
                        </m:sSub>
                      </m:oMath>
                    </m:oMathPara>
                  </a14:m>
                  <a:endParaRPr sz="2177"/>
                </a:p>
              </p:txBody>
            </p:sp>
          </mc:Choice>
          <mc:Fallback xmlns:p15="http://schemas.microsoft.com/office/powerpoint/2012/main" xmlns:p14="http://schemas.microsoft.com/office/powerpoint/2010/main" xmlns=""/>
        </mc:AlternateContent>
        <p:sp>
          <p:nvSpPr>
            <p:cNvPr id="296" name="Connecteur droit avec flèche 5"/>
            <p:cNvSpPr/>
            <p:nvPr/>
          </p:nvSpPr>
          <p:spPr>
            <a:xfrm flipV="1">
              <a:off x="2669400" y="3122640"/>
              <a:ext cx="3600" cy="297360"/>
            </a:xfrm>
            <a:custGeom>
              <a:avLst/>
              <a:gdLst/>
              <a:ahLst/>
              <a:cxnLst/>
              <a:rect l="l" t="t" r="r" b="b"/>
              <a:pathLst>
                <a:path w="21600" h="21600">
                  <a:moveTo>
                    <a:pt x="0" y="0"/>
                  </a:moveTo>
                  <a:lnTo>
                    <a:pt x="21600" y="21600"/>
                  </a:lnTo>
                </a:path>
              </a:pathLst>
            </a:custGeom>
            <a:noFill/>
            <a:ln w="19080">
              <a:solidFill>
                <a:srgbClr val="000000"/>
              </a:solidFill>
              <a:round/>
              <a:tailEnd type="triangle" w="med" len="med"/>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297" name="ZoneTexte 296"/>
                <p:cNvSpPr txBox="1"/>
                <p:nvPr/>
              </p:nvSpPr>
              <p:spPr>
                <a:xfrm>
                  <a:off x="2236120" y="3587578"/>
                  <a:ext cx="948955" cy="140040"/>
                </a:xfrm>
                <a:prstGeom prst="rect">
                  <a:avLst/>
                </a:prstGeom>
              </p:spPr>
              <p:txBody>
                <a:bodyPr/>
                <a:lstStyle/>
                <a:p>
                  <a:pPr/>
                  <a14:m>
                    <m:oMathPara xmlns:m="http://schemas.openxmlformats.org/officeDocument/2006/math">
                      <m:oMathParaPr>
                        <m:jc m:val="centerGroup"/>
                      </m:oMathParaPr>
                      <m:oMath xmlns:m="http://schemas.openxmlformats.org/officeDocument/2006/math">
                        <m:r>
                          <a:rPr sz="2177">
                            <a:latin typeface="Cambria Math" panose="02040503050406030204" pitchFamily="18" charset="0"/>
                          </a:rPr>
                          <m:t>𝜔</m:t>
                        </m:r>
                        <m:r>
                          <a:rPr sz="2177">
                            <a:latin typeface="Cambria Math" panose="02040503050406030204" pitchFamily="18" charset="0"/>
                          </a:rPr>
                          <m:t>+</m:t>
                        </m:r>
                        <m:r>
                          <a:rPr sz="2177">
                            <a:latin typeface="Cambria Math" panose="02040503050406030204" pitchFamily="18" charset="0"/>
                          </a:rPr>
                          <m:t>𝛺</m:t>
                        </m:r>
                      </m:oMath>
                    </m:oMathPara>
                  </a14:m>
                  <a:endParaRPr sz="2177" dirty="0"/>
                </a:p>
              </p:txBody>
            </p:sp>
          </mc:Choice>
          <mc:Fallback xmlns="">
            <p:sp>
              <p:nvSpPr>
                <p:cNvPr id="297" name="ZoneTexte 296"/>
                <p:cNvSpPr txBox="1">
                  <a:spLocks noRot="1" noChangeAspect="1" noMove="1" noResize="1" noEditPoints="1" noAdjustHandles="1" noChangeArrowheads="1" noChangeShapeType="1" noTextEdit="1"/>
                </p:cNvSpPr>
                <p:nvPr/>
              </p:nvSpPr>
              <p:spPr>
                <a:xfrm>
                  <a:off x="2236120" y="3587578"/>
                  <a:ext cx="948955" cy="140040"/>
                </a:xfrm>
                <a:prstGeom prst="rect">
                  <a:avLst/>
                </a:prstGeom>
                <a:blipFill>
                  <a:blip r:embed="rId8"/>
                  <a:stretch>
                    <a:fillRect b="-142857"/>
                  </a:stretch>
                </a:blipFill>
              </p:spPr>
              <p:txBody>
                <a:bodyPr/>
                <a:lstStyle/>
                <a:p>
                  <a:r>
                    <a:rPr lang="en-US">
                      <a:noFill/>
                    </a:rPr>
                    <a:t> </a:t>
                  </a:r>
                </a:p>
              </p:txBody>
            </p:sp>
          </mc:Fallback>
        </mc:AlternateContent>
      </p:grpSp>
      <p:grpSp>
        <p:nvGrpSpPr>
          <p:cNvPr id="298" name="Groupe 297"/>
          <p:cNvGrpSpPr/>
          <p:nvPr/>
        </p:nvGrpSpPr>
        <p:grpSpPr>
          <a:xfrm>
            <a:off x="394239" y="5002589"/>
            <a:ext cx="960027" cy="576452"/>
            <a:chOff x="325800" y="4136400"/>
            <a:chExt cx="793800" cy="476640"/>
          </a:xfrm>
        </p:grpSpPr>
        <p:sp>
          <p:nvSpPr>
            <p:cNvPr id="299" name="Connecteur droit 298"/>
            <p:cNvSpPr/>
            <p:nvPr/>
          </p:nvSpPr>
          <p:spPr>
            <a:xfrm flipH="1">
              <a:off x="325800" y="4612680"/>
              <a:ext cx="793800" cy="360"/>
            </a:xfrm>
            <a:prstGeom prst="line">
              <a:avLst/>
            </a:prstGeom>
            <a:ln w="29160">
              <a:solidFill>
                <a:srgbClr val="000000"/>
              </a:solidFill>
              <a:round/>
              <a:headEnd type="triangle" w="med" len="med"/>
            </a:ln>
          </p:spPr>
          <p:style>
            <a:lnRef idx="0">
              <a:scrgbClr r="0" g="0" b="0"/>
            </a:lnRef>
            <a:fillRef idx="0">
              <a:scrgbClr r="0" g="0" b="0"/>
            </a:fillRef>
            <a:effectRef idx="0">
              <a:scrgbClr r="0" g="0" b="0"/>
            </a:effectRef>
            <a:fontRef idx="minor"/>
          </p:style>
        </p:sp>
        <p:sp>
          <p:nvSpPr>
            <p:cNvPr id="300" name="Connecteur droit 299"/>
            <p:cNvSpPr/>
            <p:nvPr/>
          </p:nvSpPr>
          <p:spPr>
            <a:xfrm flipV="1">
              <a:off x="345600" y="4136400"/>
              <a:ext cx="360" cy="476280"/>
            </a:xfrm>
            <a:prstGeom prst="line">
              <a:avLst/>
            </a:prstGeom>
            <a:ln w="29160">
              <a:solidFill>
                <a:srgbClr val="000000"/>
              </a:solidFill>
              <a:round/>
            </a:ln>
          </p:spPr>
          <p:style>
            <a:lnRef idx="0">
              <a:scrgbClr r="0" g="0" b="0"/>
            </a:lnRef>
            <a:fillRef idx="0">
              <a:scrgbClr r="0" g="0" b="0"/>
            </a:fillRef>
            <a:effectRef idx="0">
              <a:scrgbClr r="0" g="0" b="0"/>
            </a:effectRef>
            <a:fontRef idx="minor"/>
          </p:style>
        </p:sp>
      </p:grpSp>
      <p:grpSp>
        <p:nvGrpSpPr>
          <p:cNvPr id="301" name="Groupe 300"/>
          <p:cNvGrpSpPr/>
          <p:nvPr/>
        </p:nvGrpSpPr>
        <p:grpSpPr>
          <a:xfrm>
            <a:off x="7618176" y="3743889"/>
            <a:ext cx="4551522" cy="2214361"/>
            <a:chOff x="6298926" y="3095640"/>
            <a:chExt cx="3763434" cy="1830948"/>
          </a:xfrm>
        </p:grpSpPr>
        <p:grpSp>
          <p:nvGrpSpPr>
            <p:cNvPr id="302" name="Groupe 301"/>
            <p:cNvGrpSpPr/>
            <p:nvPr/>
          </p:nvGrpSpPr>
          <p:grpSpPr>
            <a:xfrm>
              <a:off x="6298926" y="3095640"/>
              <a:ext cx="3475794" cy="1830948"/>
              <a:chOff x="6298926" y="3095640"/>
              <a:chExt cx="3475794" cy="1830948"/>
            </a:xfrm>
          </p:grpSpPr>
          <p:sp>
            <p:nvSpPr>
              <p:cNvPr id="303" name="Rectangle 57"/>
              <p:cNvSpPr/>
              <p:nvPr/>
            </p:nvSpPr>
            <p:spPr>
              <a:xfrm>
                <a:off x="6506280" y="3100320"/>
                <a:ext cx="207000" cy="1486440"/>
              </a:xfrm>
              <a:prstGeom prst="rect">
                <a:avLst/>
              </a:prstGeom>
              <a:solidFill>
                <a:srgbClr val="FFFFFF"/>
              </a:solidFill>
              <a:ln w="25560">
                <a:solidFill>
                  <a:srgbClr val="FFFFFF"/>
                </a:solidFill>
                <a:round/>
              </a:ln>
            </p:spPr>
            <p:style>
              <a:lnRef idx="0">
                <a:scrgbClr r="0" g="0" b="0"/>
              </a:lnRef>
              <a:fillRef idx="0">
                <a:scrgbClr r="0" g="0" b="0"/>
              </a:fillRef>
              <a:effectRef idx="0">
                <a:scrgbClr r="0" g="0" b="0"/>
              </a:effectRef>
              <a:fontRef idx="minor"/>
            </p:style>
          </p:sp>
          <p:sp>
            <p:nvSpPr>
              <p:cNvPr id="304" name="ZoneTexte 5"/>
              <p:cNvSpPr/>
              <p:nvPr/>
            </p:nvSpPr>
            <p:spPr>
              <a:xfrm rot="16200000">
                <a:off x="5843897" y="3788646"/>
                <a:ext cx="1139366" cy="229308"/>
              </a:xfrm>
              <a:prstGeom prst="rect">
                <a:avLst/>
              </a:prstGeom>
              <a:noFill/>
              <a:ln w="0">
                <a:noFill/>
              </a:ln>
            </p:spPr>
            <p:style>
              <a:lnRef idx="0">
                <a:scrgbClr r="0" g="0" b="0"/>
              </a:lnRef>
              <a:fillRef idx="0">
                <a:scrgbClr r="0" g="0" b="0"/>
              </a:fillRef>
              <a:effectRef idx="0">
                <a:scrgbClr r="0" g="0" b="0"/>
              </a:effectRef>
              <a:fontRef idx="minor"/>
            </p:style>
            <p:txBody>
              <a:bodyPr wrap="none" lIns="108847" tIns="54423" rIns="108847" bIns="54423" anchor="t">
                <a:spAutoFit/>
              </a:bodyPr>
              <a:lstStyle/>
              <a:p>
                <a:pPr>
                  <a:lnSpc>
                    <a:spcPct val="100000"/>
                  </a:lnSpc>
                  <a:buNone/>
                </a:pPr>
                <a:r>
                  <a:rPr lang="en-US" sz="1088" spc="-1">
                    <a:solidFill>
                      <a:srgbClr val="000000"/>
                    </a:solidFill>
                    <a:latin typeface="Georgia"/>
                    <a:ea typeface="DejaVu Sans"/>
                  </a:rPr>
                  <a:t>Signal (Arb. Units)</a:t>
                </a:r>
                <a:endParaRPr lang="en-US" sz="1088" spc="-1">
                  <a:latin typeface="Arial"/>
                </a:endParaRPr>
              </a:p>
            </p:txBody>
          </p:sp>
          <p:sp>
            <p:nvSpPr>
              <p:cNvPr id="305" name="ZoneTexte 49"/>
              <p:cNvSpPr/>
              <p:nvPr/>
            </p:nvSpPr>
            <p:spPr>
              <a:xfrm>
                <a:off x="7425360" y="4697280"/>
                <a:ext cx="1739953" cy="229308"/>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wrap="none" lIns="108847" tIns="54423" rIns="108847" bIns="54423" anchor="t">
                <a:spAutoFit/>
              </a:bodyPr>
              <a:lstStyle/>
              <a:p>
                <a:pPr>
                  <a:lnSpc>
                    <a:spcPct val="100000"/>
                  </a:lnSpc>
                  <a:buNone/>
                </a:pPr>
                <a:r>
                  <a:rPr lang="en-US" sz="1088" spc="-1">
                    <a:solidFill>
                      <a:srgbClr val="000000"/>
                    </a:solidFill>
                    <a:latin typeface="Georgia"/>
                    <a:ea typeface="DejaVu Sans"/>
                  </a:rPr>
                  <a:t> Magnetic field amplitude (nT)</a:t>
                </a:r>
                <a:endParaRPr lang="en-US" sz="1088" spc="-1">
                  <a:latin typeface="Arial"/>
                </a:endParaRPr>
              </a:p>
            </p:txBody>
          </p:sp>
          <p:sp>
            <p:nvSpPr>
              <p:cNvPr id="306" name="Rectangle 51"/>
              <p:cNvSpPr/>
              <p:nvPr/>
            </p:nvSpPr>
            <p:spPr>
              <a:xfrm>
                <a:off x="6714000" y="4611240"/>
                <a:ext cx="3060720" cy="50400"/>
              </a:xfrm>
              <a:prstGeom prst="rect">
                <a:avLst/>
              </a:prstGeom>
              <a:solidFill>
                <a:srgbClr val="FFFFFF"/>
              </a:solidFill>
              <a:ln w="25560">
                <a:solidFill>
                  <a:srgbClr val="FFFFFF"/>
                </a:solidFill>
                <a:round/>
              </a:ln>
            </p:spPr>
            <p:style>
              <a:lnRef idx="0">
                <a:scrgbClr r="0" g="0" b="0"/>
              </a:lnRef>
              <a:fillRef idx="0">
                <a:scrgbClr r="0" g="0" b="0"/>
              </a:fillRef>
              <a:effectRef idx="0">
                <a:scrgbClr r="0" g="0" b="0"/>
              </a:effectRef>
              <a:fontRef idx="minor"/>
            </p:style>
          </p:sp>
          <p:sp>
            <p:nvSpPr>
              <p:cNvPr id="307" name="ZoneTexte 56"/>
              <p:cNvSpPr/>
              <p:nvPr/>
            </p:nvSpPr>
            <p:spPr>
              <a:xfrm>
                <a:off x="8158680" y="4578480"/>
                <a:ext cx="245274" cy="229308"/>
              </a:xfrm>
              <a:prstGeom prst="rect">
                <a:avLst/>
              </a:prstGeom>
              <a:noFill/>
              <a:ln w="0">
                <a:noFill/>
              </a:ln>
            </p:spPr>
            <p:style>
              <a:lnRef idx="0">
                <a:scrgbClr r="0" g="0" b="0"/>
              </a:lnRef>
              <a:fillRef idx="0">
                <a:scrgbClr r="0" g="0" b="0"/>
              </a:fillRef>
              <a:effectRef idx="0">
                <a:scrgbClr r="0" g="0" b="0"/>
              </a:effectRef>
              <a:fontRef idx="minor"/>
            </p:style>
            <p:txBody>
              <a:bodyPr wrap="none" lIns="108847" tIns="54423" rIns="108847" bIns="54423" anchor="t">
                <a:spAutoFit/>
              </a:bodyPr>
              <a:lstStyle/>
              <a:p>
                <a:pPr>
                  <a:lnSpc>
                    <a:spcPct val="100000"/>
                  </a:lnSpc>
                  <a:buNone/>
                </a:pPr>
                <a:r>
                  <a:rPr lang="en-US" sz="1088" spc="-1">
                    <a:solidFill>
                      <a:srgbClr val="000000"/>
                    </a:solidFill>
                    <a:latin typeface="Arial"/>
                    <a:ea typeface="DejaVu Sans"/>
                  </a:rPr>
                  <a:t>0</a:t>
                </a:r>
                <a:endParaRPr lang="en-US" sz="1088" spc="-1">
                  <a:latin typeface="Arial"/>
                </a:endParaRPr>
              </a:p>
            </p:txBody>
          </p:sp>
          <p:sp>
            <p:nvSpPr>
              <p:cNvPr id="308" name="ZoneTexte 92"/>
              <p:cNvSpPr/>
              <p:nvPr/>
            </p:nvSpPr>
            <p:spPr>
              <a:xfrm>
                <a:off x="8724240" y="4578480"/>
                <a:ext cx="308789" cy="229308"/>
              </a:xfrm>
              <a:prstGeom prst="rect">
                <a:avLst/>
              </a:prstGeom>
              <a:noFill/>
              <a:ln w="0">
                <a:noFill/>
              </a:ln>
            </p:spPr>
            <p:style>
              <a:lnRef idx="0">
                <a:scrgbClr r="0" g="0" b="0"/>
              </a:lnRef>
              <a:fillRef idx="0">
                <a:scrgbClr r="0" g="0" b="0"/>
              </a:fillRef>
              <a:effectRef idx="0">
                <a:scrgbClr r="0" g="0" b="0"/>
              </a:effectRef>
              <a:fontRef idx="minor"/>
            </p:style>
            <p:txBody>
              <a:bodyPr wrap="none" lIns="108847" tIns="54423" rIns="108847" bIns="54423" anchor="t">
                <a:spAutoFit/>
              </a:bodyPr>
              <a:lstStyle/>
              <a:p>
                <a:pPr>
                  <a:lnSpc>
                    <a:spcPct val="100000"/>
                  </a:lnSpc>
                  <a:buNone/>
                </a:pPr>
                <a:r>
                  <a:rPr lang="en-US" sz="1088" spc="-1">
                    <a:solidFill>
                      <a:srgbClr val="000000"/>
                    </a:solidFill>
                    <a:latin typeface="Arial"/>
                    <a:ea typeface="DejaVu Sans"/>
                  </a:rPr>
                  <a:t>50</a:t>
                </a:r>
                <a:endParaRPr lang="en-US" sz="1088" spc="-1">
                  <a:latin typeface="Arial"/>
                </a:endParaRPr>
              </a:p>
            </p:txBody>
          </p:sp>
          <p:sp>
            <p:nvSpPr>
              <p:cNvPr id="309" name="ZoneTexte 94"/>
              <p:cNvSpPr/>
              <p:nvPr/>
            </p:nvSpPr>
            <p:spPr>
              <a:xfrm>
                <a:off x="9275760" y="4578480"/>
                <a:ext cx="372305" cy="229308"/>
              </a:xfrm>
              <a:prstGeom prst="rect">
                <a:avLst/>
              </a:prstGeom>
              <a:noFill/>
              <a:ln w="0">
                <a:noFill/>
              </a:ln>
            </p:spPr>
            <p:style>
              <a:lnRef idx="0">
                <a:scrgbClr r="0" g="0" b="0"/>
              </a:lnRef>
              <a:fillRef idx="0">
                <a:scrgbClr r="0" g="0" b="0"/>
              </a:fillRef>
              <a:effectRef idx="0">
                <a:scrgbClr r="0" g="0" b="0"/>
              </a:effectRef>
              <a:fontRef idx="minor"/>
            </p:style>
            <p:txBody>
              <a:bodyPr wrap="none" lIns="108847" tIns="54423" rIns="108847" bIns="54423" anchor="t">
                <a:spAutoFit/>
              </a:bodyPr>
              <a:lstStyle/>
              <a:p>
                <a:pPr>
                  <a:lnSpc>
                    <a:spcPct val="100000"/>
                  </a:lnSpc>
                  <a:buNone/>
                </a:pPr>
                <a:r>
                  <a:rPr lang="en-US" sz="1088" spc="-1">
                    <a:solidFill>
                      <a:srgbClr val="000000"/>
                    </a:solidFill>
                    <a:latin typeface="Arial"/>
                    <a:ea typeface="DejaVu Sans"/>
                  </a:rPr>
                  <a:t>100</a:t>
                </a:r>
                <a:endParaRPr lang="en-US" sz="1088" spc="-1">
                  <a:latin typeface="Arial"/>
                </a:endParaRPr>
              </a:p>
            </p:txBody>
          </p:sp>
          <p:sp>
            <p:nvSpPr>
              <p:cNvPr id="310" name="ZoneTexte 95"/>
              <p:cNvSpPr/>
              <p:nvPr/>
            </p:nvSpPr>
            <p:spPr>
              <a:xfrm>
                <a:off x="6890040" y="4578480"/>
                <a:ext cx="410637" cy="229308"/>
              </a:xfrm>
              <a:prstGeom prst="rect">
                <a:avLst/>
              </a:prstGeom>
              <a:noFill/>
              <a:ln w="0">
                <a:noFill/>
              </a:ln>
            </p:spPr>
            <p:style>
              <a:lnRef idx="0">
                <a:scrgbClr r="0" g="0" b="0"/>
              </a:lnRef>
              <a:fillRef idx="0">
                <a:scrgbClr r="0" g="0" b="0"/>
              </a:fillRef>
              <a:effectRef idx="0">
                <a:scrgbClr r="0" g="0" b="0"/>
              </a:effectRef>
              <a:fontRef idx="minor"/>
            </p:style>
            <p:txBody>
              <a:bodyPr wrap="none" lIns="108847" tIns="54423" rIns="108847" bIns="54423" anchor="t">
                <a:spAutoFit/>
              </a:bodyPr>
              <a:lstStyle/>
              <a:p>
                <a:pPr>
                  <a:lnSpc>
                    <a:spcPct val="100000"/>
                  </a:lnSpc>
                  <a:buNone/>
                </a:pPr>
                <a:r>
                  <a:rPr lang="en-US" sz="1088" spc="-1">
                    <a:solidFill>
                      <a:srgbClr val="000000"/>
                    </a:solidFill>
                    <a:latin typeface="Arial"/>
                    <a:ea typeface="DejaVu Sans"/>
                  </a:rPr>
                  <a:t>-100</a:t>
                </a:r>
                <a:endParaRPr lang="en-US" sz="1088" spc="-1">
                  <a:latin typeface="Arial"/>
                </a:endParaRPr>
              </a:p>
            </p:txBody>
          </p:sp>
          <p:sp>
            <p:nvSpPr>
              <p:cNvPr id="311" name="ZoneTexte 96"/>
              <p:cNvSpPr/>
              <p:nvPr/>
            </p:nvSpPr>
            <p:spPr>
              <a:xfrm>
                <a:off x="7513920" y="4578480"/>
                <a:ext cx="347121" cy="229308"/>
              </a:xfrm>
              <a:prstGeom prst="rect">
                <a:avLst/>
              </a:prstGeom>
              <a:noFill/>
              <a:ln w="0">
                <a:noFill/>
              </a:ln>
            </p:spPr>
            <p:style>
              <a:lnRef idx="0">
                <a:scrgbClr r="0" g="0" b="0"/>
              </a:lnRef>
              <a:fillRef idx="0">
                <a:scrgbClr r="0" g="0" b="0"/>
              </a:fillRef>
              <a:effectRef idx="0">
                <a:scrgbClr r="0" g="0" b="0"/>
              </a:effectRef>
              <a:fontRef idx="minor"/>
            </p:style>
            <p:txBody>
              <a:bodyPr wrap="none" lIns="108847" tIns="54423" rIns="108847" bIns="54423" anchor="t">
                <a:spAutoFit/>
              </a:bodyPr>
              <a:lstStyle/>
              <a:p>
                <a:pPr>
                  <a:lnSpc>
                    <a:spcPct val="100000"/>
                  </a:lnSpc>
                  <a:buNone/>
                </a:pPr>
                <a:r>
                  <a:rPr lang="en-US" sz="1088" spc="-1">
                    <a:solidFill>
                      <a:srgbClr val="000000"/>
                    </a:solidFill>
                    <a:latin typeface="Arial"/>
                    <a:ea typeface="DejaVu Sans"/>
                  </a:rPr>
                  <a:t>-50</a:t>
                </a:r>
                <a:endParaRPr lang="en-US" sz="1088" spc="-1">
                  <a:latin typeface="Arial"/>
                </a:endParaRPr>
              </a:p>
            </p:txBody>
          </p:sp>
          <p:sp>
            <p:nvSpPr>
              <p:cNvPr id="312" name="ZoneTexte 101"/>
              <p:cNvSpPr/>
              <p:nvPr/>
            </p:nvSpPr>
            <p:spPr>
              <a:xfrm>
                <a:off x="6507360" y="3095640"/>
                <a:ext cx="283606" cy="229308"/>
              </a:xfrm>
              <a:prstGeom prst="rect">
                <a:avLst/>
              </a:prstGeom>
              <a:noFill/>
              <a:ln w="0">
                <a:noFill/>
              </a:ln>
            </p:spPr>
            <p:style>
              <a:lnRef idx="0">
                <a:scrgbClr r="0" g="0" b="0"/>
              </a:lnRef>
              <a:fillRef idx="0">
                <a:scrgbClr r="0" g="0" b="0"/>
              </a:fillRef>
              <a:effectRef idx="0">
                <a:scrgbClr r="0" g="0" b="0"/>
              </a:effectRef>
              <a:fontRef idx="minor"/>
            </p:style>
            <p:txBody>
              <a:bodyPr wrap="none" lIns="108847" tIns="54423" rIns="108847" bIns="54423" anchor="t">
                <a:spAutoFit/>
              </a:bodyPr>
              <a:lstStyle/>
              <a:p>
                <a:pPr>
                  <a:lnSpc>
                    <a:spcPct val="100000"/>
                  </a:lnSpc>
                  <a:buNone/>
                </a:pPr>
                <a:r>
                  <a:rPr lang="en-US" sz="1088" spc="-1">
                    <a:solidFill>
                      <a:srgbClr val="000000"/>
                    </a:solidFill>
                    <a:latin typeface="Arial"/>
                    <a:ea typeface="DejaVu Sans"/>
                  </a:rPr>
                  <a:t>-1</a:t>
                </a:r>
                <a:endParaRPr lang="en-US" sz="1088" spc="-1">
                  <a:latin typeface="Arial"/>
                </a:endParaRPr>
              </a:p>
            </p:txBody>
          </p:sp>
          <p:sp>
            <p:nvSpPr>
              <p:cNvPr id="313" name="ZoneTexte 104"/>
              <p:cNvSpPr/>
              <p:nvPr/>
            </p:nvSpPr>
            <p:spPr>
              <a:xfrm>
                <a:off x="6520320" y="3541680"/>
                <a:ext cx="283606" cy="229308"/>
              </a:xfrm>
              <a:prstGeom prst="rect">
                <a:avLst/>
              </a:prstGeom>
              <a:noFill/>
              <a:ln w="0">
                <a:noFill/>
              </a:ln>
            </p:spPr>
            <p:style>
              <a:lnRef idx="0">
                <a:scrgbClr r="0" g="0" b="0"/>
              </a:lnRef>
              <a:fillRef idx="0">
                <a:scrgbClr r="0" g="0" b="0"/>
              </a:fillRef>
              <a:effectRef idx="0">
                <a:scrgbClr r="0" g="0" b="0"/>
              </a:effectRef>
              <a:fontRef idx="minor"/>
            </p:style>
            <p:txBody>
              <a:bodyPr wrap="none" lIns="108847" tIns="54423" rIns="108847" bIns="54423" anchor="t">
                <a:spAutoFit/>
              </a:bodyPr>
              <a:lstStyle/>
              <a:p>
                <a:pPr>
                  <a:lnSpc>
                    <a:spcPct val="100000"/>
                  </a:lnSpc>
                  <a:buNone/>
                </a:pPr>
                <a:r>
                  <a:rPr lang="en-US" sz="1088" spc="-1">
                    <a:solidFill>
                      <a:srgbClr val="000000"/>
                    </a:solidFill>
                    <a:latin typeface="Arial"/>
                    <a:ea typeface="DejaVu Sans"/>
                  </a:rPr>
                  <a:t>-2</a:t>
                </a:r>
                <a:endParaRPr lang="en-US" sz="1088" spc="-1">
                  <a:latin typeface="Arial"/>
                </a:endParaRPr>
              </a:p>
            </p:txBody>
          </p:sp>
          <p:sp>
            <p:nvSpPr>
              <p:cNvPr id="314" name="ZoneTexte 105"/>
              <p:cNvSpPr/>
              <p:nvPr/>
            </p:nvSpPr>
            <p:spPr>
              <a:xfrm>
                <a:off x="6514560" y="4181400"/>
                <a:ext cx="283606" cy="229308"/>
              </a:xfrm>
              <a:prstGeom prst="rect">
                <a:avLst/>
              </a:prstGeom>
              <a:noFill/>
              <a:ln w="0">
                <a:noFill/>
              </a:ln>
            </p:spPr>
            <p:style>
              <a:lnRef idx="0">
                <a:scrgbClr r="0" g="0" b="0"/>
              </a:lnRef>
              <a:fillRef idx="0">
                <a:scrgbClr r="0" g="0" b="0"/>
              </a:fillRef>
              <a:effectRef idx="0">
                <a:scrgbClr r="0" g="0" b="0"/>
              </a:effectRef>
              <a:fontRef idx="minor"/>
            </p:style>
            <p:txBody>
              <a:bodyPr wrap="none" lIns="108847" tIns="54423" rIns="108847" bIns="54423" anchor="t">
                <a:spAutoFit/>
              </a:bodyPr>
              <a:lstStyle/>
              <a:p>
                <a:pPr>
                  <a:lnSpc>
                    <a:spcPct val="100000"/>
                  </a:lnSpc>
                  <a:buNone/>
                </a:pPr>
                <a:r>
                  <a:rPr lang="en-US" sz="1088" spc="-1">
                    <a:solidFill>
                      <a:srgbClr val="000000"/>
                    </a:solidFill>
                    <a:latin typeface="Arial"/>
                    <a:ea typeface="DejaVu Sans"/>
                  </a:rPr>
                  <a:t>-3</a:t>
                </a:r>
                <a:endParaRPr lang="en-US" sz="1088" spc="-1">
                  <a:latin typeface="Arial"/>
                </a:endParaRPr>
              </a:p>
            </p:txBody>
          </p:sp>
        </p:grpSp>
        <p:grpSp>
          <p:nvGrpSpPr>
            <p:cNvPr id="315" name="Groupe 3"/>
            <p:cNvGrpSpPr/>
            <p:nvPr/>
          </p:nvGrpSpPr>
          <p:grpSpPr>
            <a:xfrm>
              <a:off x="6520320" y="3322440"/>
              <a:ext cx="3542040" cy="1439640"/>
              <a:chOff x="6520320" y="3322440"/>
              <a:chExt cx="3542040" cy="1439640"/>
            </a:xfrm>
          </p:grpSpPr>
          <p:pic>
            <p:nvPicPr>
              <p:cNvPr id="316" name="Image 13"/>
              <p:cNvPicPr/>
              <p:nvPr/>
            </p:nvPicPr>
            <p:blipFill>
              <a:blip r:embed="rId9"/>
              <a:srcRect l="5146" b="7396"/>
              <a:stretch/>
            </p:blipFill>
            <p:spPr>
              <a:xfrm>
                <a:off x="6520320" y="3322440"/>
                <a:ext cx="3542040" cy="1439640"/>
              </a:xfrm>
              <a:prstGeom prst="rect">
                <a:avLst/>
              </a:prstGeom>
              <a:ln w="0">
                <a:noFill/>
              </a:ln>
            </p:spPr>
          </p:pic>
        </p:grpSp>
      </p:grpSp>
      <p:sp>
        <p:nvSpPr>
          <p:cNvPr id="317" name="ZoneTexte 45"/>
          <p:cNvSpPr/>
          <p:nvPr/>
        </p:nvSpPr>
        <p:spPr>
          <a:xfrm>
            <a:off x="161690" y="2965417"/>
            <a:ext cx="1749149" cy="407683"/>
          </a:xfrm>
          <a:prstGeom prst="rect">
            <a:avLst/>
          </a:prstGeom>
          <a:noFill/>
          <a:ln w="0">
            <a:noFill/>
          </a:ln>
        </p:spPr>
        <p:style>
          <a:lnRef idx="0">
            <a:scrgbClr r="0" g="0" b="0"/>
          </a:lnRef>
          <a:fillRef idx="0">
            <a:scrgbClr r="0" g="0" b="0"/>
          </a:fillRef>
          <a:effectRef idx="0">
            <a:scrgbClr r="0" g="0" b="0"/>
          </a:effectRef>
          <a:fontRef idx="minor"/>
        </p:style>
        <p:txBody>
          <a:bodyPr wrap="none" lIns="108847" tIns="54423" rIns="108847" bIns="54423" anchor="t">
            <a:spAutoFit/>
          </a:bodyPr>
          <a:lstStyle/>
          <a:p>
            <a:pPr>
              <a:lnSpc>
                <a:spcPct val="100000"/>
              </a:lnSpc>
              <a:buNone/>
            </a:pPr>
            <a:r>
              <a:rPr lang="en-US" sz="1935" spc="-1">
                <a:solidFill>
                  <a:srgbClr val="000000"/>
                </a:solidFill>
                <a:latin typeface="Georgia"/>
                <a:ea typeface="DejaVu Sans"/>
              </a:rPr>
              <a:t>demodulation</a:t>
            </a:r>
            <a:endParaRPr lang="en-US" sz="1935" spc="-1">
              <a:latin typeface="Arial"/>
            </a:endParaRPr>
          </a:p>
        </p:txBody>
      </p:sp>
      <p:sp>
        <p:nvSpPr>
          <p:cNvPr id="318" name="ZoneTexte 46"/>
          <p:cNvSpPr/>
          <p:nvPr/>
        </p:nvSpPr>
        <p:spPr>
          <a:xfrm>
            <a:off x="2353913" y="6374927"/>
            <a:ext cx="4024131" cy="333175"/>
          </a:xfrm>
          <a:prstGeom prst="rect">
            <a:avLst/>
          </a:pr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wrap="none" lIns="108847" tIns="54423" rIns="108847" bIns="54423" anchor="t">
            <a:spAutoFit/>
          </a:bodyPr>
          <a:lstStyle/>
          <a:p>
            <a:pPr>
              <a:lnSpc>
                <a:spcPct val="100000"/>
              </a:lnSpc>
              <a:buNone/>
            </a:pPr>
            <a:r>
              <a:rPr lang="en-US" sz="1451" spc="-1">
                <a:solidFill>
                  <a:srgbClr val="000000"/>
                </a:solidFill>
                <a:latin typeface="Georgia"/>
                <a:ea typeface="DejaVu Sans"/>
              </a:rPr>
              <a:t>F. Beato et al. Phys. Rev. A  </a:t>
            </a:r>
            <a:r>
              <a:rPr lang="en-US" sz="1451" b="1" spc="-1">
                <a:solidFill>
                  <a:srgbClr val="000000"/>
                </a:solidFill>
                <a:latin typeface="Georgia"/>
                <a:ea typeface="DejaVu Sans"/>
              </a:rPr>
              <a:t>98</a:t>
            </a:r>
            <a:r>
              <a:rPr lang="en-US" sz="1451" spc="-1">
                <a:solidFill>
                  <a:srgbClr val="000000"/>
                </a:solidFill>
                <a:latin typeface="Georgia"/>
                <a:ea typeface="DejaVu Sans"/>
              </a:rPr>
              <a:t>, 053431 (2018)</a:t>
            </a:r>
            <a:endParaRPr lang="en-US" sz="1451" spc="-1">
              <a:latin typeface="Arial"/>
            </a:endParaRPr>
          </a:p>
        </p:txBody>
      </p:sp>
      <p:sp>
        <p:nvSpPr>
          <p:cNvPr id="319" name="ZoneTexte 47"/>
          <p:cNvSpPr/>
          <p:nvPr/>
        </p:nvSpPr>
        <p:spPr>
          <a:xfrm>
            <a:off x="1281069" y="1398026"/>
            <a:ext cx="2304493" cy="407683"/>
          </a:xfrm>
          <a:prstGeom prst="rect">
            <a:avLst/>
          </a:prstGeom>
          <a:noFill/>
          <a:ln w="0">
            <a:noFill/>
          </a:ln>
        </p:spPr>
        <p:style>
          <a:lnRef idx="0">
            <a:scrgbClr r="0" g="0" b="0"/>
          </a:lnRef>
          <a:fillRef idx="0">
            <a:scrgbClr r="0" g="0" b="0"/>
          </a:fillRef>
          <a:effectRef idx="0">
            <a:scrgbClr r="0" g="0" b="0"/>
          </a:effectRef>
          <a:fontRef idx="minor"/>
        </p:style>
        <p:txBody>
          <a:bodyPr wrap="none" lIns="108847" tIns="54423" rIns="108847" bIns="54423" anchor="t">
            <a:spAutoFit/>
          </a:bodyPr>
          <a:lstStyle/>
          <a:p>
            <a:pPr>
              <a:lnSpc>
                <a:spcPct val="100000"/>
              </a:lnSpc>
              <a:buNone/>
            </a:pPr>
            <a:r>
              <a:rPr lang="en-US" sz="1935" spc="-1">
                <a:solidFill>
                  <a:srgbClr val="FF4000"/>
                </a:solidFill>
                <a:latin typeface="Georgia"/>
                <a:ea typeface="DejaVu Sans"/>
              </a:rPr>
              <a:t>Linear polarization</a:t>
            </a:r>
            <a:endParaRPr lang="en-US" sz="1935" spc="-1">
              <a:latin typeface="Arial"/>
            </a:endParaRPr>
          </a:p>
        </p:txBody>
      </p:sp>
      <p:grpSp>
        <p:nvGrpSpPr>
          <p:cNvPr id="320" name="Groupe 319"/>
          <p:cNvGrpSpPr/>
          <p:nvPr/>
        </p:nvGrpSpPr>
        <p:grpSpPr>
          <a:xfrm>
            <a:off x="3997496" y="5616919"/>
            <a:ext cx="960027" cy="435"/>
            <a:chOff x="3305160" y="4644360"/>
            <a:chExt cx="793800" cy="360"/>
          </a:xfrm>
        </p:grpSpPr>
        <p:sp>
          <p:nvSpPr>
            <p:cNvPr id="321" name="Connecteur droit 320"/>
            <p:cNvSpPr/>
            <p:nvPr/>
          </p:nvSpPr>
          <p:spPr>
            <a:xfrm flipH="1">
              <a:off x="3305160" y="4644360"/>
              <a:ext cx="793800" cy="360"/>
            </a:xfrm>
            <a:prstGeom prst="line">
              <a:avLst/>
            </a:prstGeom>
            <a:ln w="36000">
              <a:solidFill>
                <a:srgbClr val="000000"/>
              </a:solidFill>
              <a:round/>
              <a:headEnd type="triangle" w="med" len="med"/>
            </a:ln>
          </p:spPr>
          <p:style>
            <a:lnRef idx="0">
              <a:scrgbClr r="0" g="0" b="0"/>
            </a:lnRef>
            <a:fillRef idx="0">
              <a:scrgbClr r="0" g="0" b="0"/>
            </a:fillRef>
            <a:effectRef idx="0">
              <a:scrgbClr r="0" g="0" b="0"/>
            </a:effectRef>
            <a:fontRef idx="minor"/>
          </p:style>
        </p:sp>
      </p:grpSp>
      <p:sp>
        <p:nvSpPr>
          <p:cNvPr id="322" name="ZoneTexte 48"/>
          <p:cNvSpPr/>
          <p:nvPr/>
        </p:nvSpPr>
        <p:spPr>
          <a:xfrm>
            <a:off x="4931744" y="5217235"/>
            <a:ext cx="2292054" cy="668267"/>
          </a:xfrm>
          <a:prstGeom prst="rect">
            <a:avLst/>
          </a:prstGeom>
          <a:noFill/>
          <a:ln w="0">
            <a:noFill/>
          </a:ln>
        </p:spPr>
        <p:style>
          <a:lnRef idx="0">
            <a:scrgbClr r="0" g="0" b="0"/>
          </a:lnRef>
          <a:fillRef idx="0">
            <a:scrgbClr r="0" g="0" b="0"/>
          </a:fillRef>
          <a:effectRef idx="0">
            <a:scrgbClr r="0" g="0" b="0"/>
          </a:effectRef>
          <a:fontRef idx="minor"/>
        </p:style>
        <p:txBody>
          <a:bodyPr wrap="none" lIns="108847" tIns="54423" rIns="108847" bIns="54423" anchor="t">
            <a:spAutoFit/>
          </a:bodyPr>
          <a:lstStyle/>
          <a:p>
            <a:pPr algn="ctr">
              <a:lnSpc>
                <a:spcPct val="100000"/>
              </a:lnSpc>
              <a:buNone/>
            </a:pPr>
            <a:r>
              <a:rPr lang="en-US" sz="1814" spc="-1">
                <a:solidFill>
                  <a:srgbClr val="000000"/>
                </a:solidFill>
                <a:latin typeface="Georgia"/>
                <a:ea typeface="DejaVu Sans"/>
              </a:rPr>
              <a:t>Magnetic ALIGNED</a:t>
            </a:r>
            <a:endParaRPr lang="en-US" sz="1814" spc="-1">
              <a:latin typeface="Arial"/>
            </a:endParaRPr>
          </a:p>
          <a:p>
            <a:pPr algn="ctr">
              <a:lnSpc>
                <a:spcPct val="100000"/>
              </a:lnSpc>
              <a:buNone/>
            </a:pPr>
            <a:r>
              <a:rPr lang="en-US" sz="1814" spc="-1">
                <a:solidFill>
                  <a:srgbClr val="000000"/>
                </a:solidFill>
                <a:latin typeface="Georgia"/>
                <a:ea typeface="DejaVu Sans"/>
              </a:rPr>
              <a:t>state</a:t>
            </a:r>
            <a:endParaRPr lang="en-US" sz="1814" spc="-1">
              <a:latin typeface="Arial"/>
            </a:endParaRPr>
          </a:p>
        </p:txBody>
      </p:sp>
      <p:grpSp>
        <p:nvGrpSpPr>
          <p:cNvPr id="2" name="Groupe 361">
            <a:extLst>
              <a:ext uri="{FF2B5EF4-FFF2-40B4-BE49-F238E27FC236}">
                <a16:creationId xmlns:a16="http://schemas.microsoft.com/office/drawing/2014/main" id="{59B89F8F-B377-D664-7D69-EC849CB46BC6}"/>
              </a:ext>
            </a:extLst>
          </p:cNvPr>
          <p:cNvGrpSpPr/>
          <p:nvPr/>
        </p:nvGrpSpPr>
        <p:grpSpPr>
          <a:xfrm>
            <a:off x="10598688" y="1208555"/>
            <a:ext cx="1536674" cy="2534171"/>
            <a:chOff x="1980000" y="972000"/>
            <a:chExt cx="2701646" cy="4455360"/>
          </a:xfrm>
        </p:grpSpPr>
        <p:grpSp>
          <p:nvGrpSpPr>
            <p:cNvPr id="3" name="Groupe 362">
              <a:extLst>
                <a:ext uri="{FF2B5EF4-FFF2-40B4-BE49-F238E27FC236}">
                  <a16:creationId xmlns:a16="http://schemas.microsoft.com/office/drawing/2014/main" id="{F92D1554-B3F2-7776-F4DB-9CF069DE3B36}"/>
                </a:ext>
              </a:extLst>
            </p:cNvPr>
            <p:cNvGrpSpPr/>
            <p:nvPr/>
          </p:nvGrpSpPr>
          <p:grpSpPr>
            <a:xfrm>
              <a:off x="1980000" y="972000"/>
              <a:ext cx="2701646" cy="4455360"/>
              <a:chOff x="1980000" y="972000"/>
              <a:chExt cx="2701646" cy="4455360"/>
            </a:xfrm>
          </p:grpSpPr>
          <p:pic>
            <p:nvPicPr>
              <p:cNvPr id="4" name="Image 363">
                <a:extLst>
                  <a:ext uri="{FF2B5EF4-FFF2-40B4-BE49-F238E27FC236}">
                    <a16:creationId xmlns:a16="http://schemas.microsoft.com/office/drawing/2014/main" id="{B4D27C47-F1D8-E879-68A1-57E9FC5ABA03}"/>
                  </a:ext>
                </a:extLst>
              </p:cNvPr>
              <p:cNvPicPr/>
              <p:nvPr/>
            </p:nvPicPr>
            <p:blipFill>
              <a:blip r:embed="rId10"/>
              <a:srcRect l="41282" t="20789" r="31811"/>
              <a:stretch/>
            </p:blipFill>
            <p:spPr>
              <a:xfrm>
                <a:off x="1980000" y="972000"/>
                <a:ext cx="2519280" cy="4455360"/>
              </a:xfrm>
              <a:prstGeom prst="rect">
                <a:avLst/>
              </a:prstGeom>
              <a:ln w="0">
                <a:noFill/>
              </a:ln>
            </p:spPr>
          </p:pic>
          <p:sp>
            <p:nvSpPr>
              <p:cNvPr id="5" name="Connecteur droit 364">
                <a:extLst>
                  <a:ext uri="{FF2B5EF4-FFF2-40B4-BE49-F238E27FC236}">
                    <a16:creationId xmlns:a16="http://schemas.microsoft.com/office/drawing/2014/main" id="{AF09057A-5297-0B3C-451E-6F38D6EBBA37}"/>
                  </a:ext>
                </a:extLst>
              </p:cNvPr>
              <p:cNvSpPr/>
              <p:nvPr/>
            </p:nvSpPr>
            <p:spPr>
              <a:xfrm flipV="1">
                <a:off x="3505997" y="2030040"/>
                <a:ext cx="360" cy="2561399"/>
              </a:xfrm>
              <a:prstGeom prst="line">
                <a:avLst/>
              </a:prstGeom>
              <a:ln w="25200">
                <a:solidFill>
                  <a:srgbClr val="FFFFFF"/>
                </a:solidFill>
                <a:round/>
                <a:headEnd type="triangle" w="med" len="med"/>
                <a:tailEnd type="triangle" w="med" len="med"/>
              </a:ln>
            </p:spPr>
            <p:style>
              <a:lnRef idx="0">
                <a:scrgbClr r="0" g="0" b="0"/>
              </a:lnRef>
              <a:fillRef idx="0">
                <a:scrgbClr r="0" g="0" b="0"/>
              </a:fillRef>
              <a:effectRef idx="0">
                <a:scrgbClr r="0" g="0" b="0"/>
              </a:effectRef>
              <a:fontRef idx="minor"/>
            </p:style>
          </p:sp>
          <p:sp>
            <p:nvSpPr>
              <p:cNvPr id="6" name="Connecteur droit 365">
                <a:extLst>
                  <a:ext uri="{FF2B5EF4-FFF2-40B4-BE49-F238E27FC236}">
                    <a16:creationId xmlns:a16="http://schemas.microsoft.com/office/drawing/2014/main" id="{FF040339-053E-7C8A-2B43-CE0F1AAF7FA5}"/>
                  </a:ext>
                </a:extLst>
              </p:cNvPr>
              <p:cNvSpPr/>
              <p:nvPr/>
            </p:nvSpPr>
            <p:spPr>
              <a:xfrm flipH="1">
                <a:off x="2327400" y="4925520"/>
                <a:ext cx="1177200" cy="360"/>
              </a:xfrm>
              <a:prstGeom prst="line">
                <a:avLst/>
              </a:prstGeom>
              <a:ln w="25200">
                <a:solidFill>
                  <a:srgbClr val="FFFFFF"/>
                </a:solidFill>
                <a:round/>
                <a:headEnd type="triangle" w="med" len="med"/>
                <a:tailEnd type="triangle" w="med" len="med"/>
              </a:ln>
            </p:spPr>
            <p:style>
              <a:lnRef idx="0">
                <a:scrgbClr r="0" g="0" b="0"/>
              </a:lnRef>
              <a:fillRef idx="0">
                <a:scrgbClr r="0" g="0" b="0"/>
              </a:fillRef>
              <a:effectRef idx="0">
                <a:scrgbClr r="0" g="0" b="0"/>
              </a:effectRef>
              <a:fontRef idx="minor"/>
            </p:style>
          </p:sp>
          <p:sp>
            <p:nvSpPr>
              <p:cNvPr id="7" name="Rectangle 6">
                <a:extLst>
                  <a:ext uri="{FF2B5EF4-FFF2-40B4-BE49-F238E27FC236}">
                    <a16:creationId xmlns:a16="http://schemas.microsoft.com/office/drawing/2014/main" id="{3DB5C439-A5DB-EAF0-CA5D-142BE644107B}"/>
                  </a:ext>
                </a:extLst>
              </p:cNvPr>
              <p:cNvSpPr/>
              <p:nvPr/>
            </p:nvSpPr>
            <p:spPr>
              <a:xfrm>
                <a:off x="3386898" y="2983625"/>
                <a:ext cx="1294748" cy="559080"/>
              </a:xfrm>
              <a:prstGeom prst="rect">
                <a:avLst/>
              </a:prstGeom>
              <a:noFill/>
              <a:ln w="0">
                <a:noFill/>
              </a:ln>
            </p:spPr>
            <p:style>
              <a:lnRef idx="0">
                <a:scrgbClr r="0" g="0" b="0"/>
              </a:lnRef>
              <a:fillRef idx="0">
                <a:scrgbClr r="0" g="0" b="0"/>
              </a:fillRef>
              <a:effectRef idx="0">
                <a:scrgbClr r="0" g="0" b="0"/>
              </a:effectRef>
              <a:fontRef idx="minor"/>
            </p:style>
            <p:txBody>
              <a:bodyPr lIns="108847" tIns="54423" rIns="108847" bIns="54423" anchor="t">
                <a:noAutofit/>
              </a:bodyPr>
              <a:lstStyle/>
              <a:p>
                <a:pPr>
                  <a:lnSpc>
                    <a:spcPct val="100000"/>
                  </a:lnSpc>
                  <a:buNone/>
                </a:pPr>
                <a:r>
                  <a:rPr lang="en-US" spc="-1" dirty="0">
                    <a:solidFill>
                      <a:srgbClr val="FFFFFF"/>
                    </a:solidFill>
                    <a:latin typeface="Georgia"/>
                  </a:rPr>
                  <a:t>6 cm</a:t>
                </a:r>
                <a:endParaRPr lang="en-US" spc="-1" dirty="0">
                  <a:latin typeface="Arial"/>
                </a:endParaRPr>
              </a:p>
            </p:txBody>
          </p:sp>
          <p:sp>
            <p:nvSpPr>
              <p:cNvPr id="8" name="Rectangle 7">
                <a:extLst>
                  <a:ext uri="{FF2B5EF4-FFF2-40B4-BE49-F238E27FC236}">
                    <a16:creationId xmlns:a16="http://schemas.microsoft.com/office/drawing/2014/main" id="{4CB955DE-52F8-24AE-C168-0021C237430C}"/>
                  </a:ext>
                </a:extLst>
              </p:cNvPr>
              <p:cNvSpPr/>
              <p:nvPr/>
            </p:nvSpPr>
            <p:spPr>
              <a:xfrm>
                <a:off x="2369521" y="4854393"/>
                <a:ext cx="1719173" cy="555121"/>
              </a:xfrm>
              <a:prstGeom prst="rect">
                <a:avLst/>
              </a:prstGeom>
              <a:noFill/>
              <a:ln w="0">
                <a:noFill/>
              </a:ln>
            </p:spPr>
            <p:style>
              <a:lnRef idx="0">
                <a:scrgbClr r="0" g="0" b="0"/>
              </a:lnRef>
              <a:fillRef idx="0">
                <a:scrgbClr r="0" g="0" b="0"/>
              </a:fillRef>
              <a:effectRef idx="0">
                <a:scrgbClr r="0" g="0" b="0"/>
              </a:effectRef>
              <a:fontRef idx="minor"/>
            </p:style>
            <p:txBody>
              <a:bodyPr lIns="108847" tIns="54423" rIns="108847" bIns="54423" anchor="t">
                <a:noAutofit/>
              </a:bodyPr>
              <a:lstStyle/>
              <a:p>
                <a:pPr>
                  <a:lnSpc>
                    <a:spcPct val="100000"/>
                  </a:lnSpc>
                  <a:buNone/>
                </a:pPr>
                <a:r>
                  <a:rPr lang="en-US" spc="-1" dirty="0">
                    <a:solidFill>
                      <a:srgbClr val="FFFFFF"/>
                    </a:solidFill>
                    <a:latin typeface="Georgia"/>
                  </a:rPr>
                  <a:t>2x2 cm</a:t>
                </a:r>
                <a:endParaRPr lang="en-US" spc="-1" dirty="0">
                  <a:latin typeface="Arial"/>
                </a:endParaRPr>
              </a:p>
            </p:txBody>
          </p:sp>
        </p:grpSp>
      </p:grpSp>
      <p:pic>
        <p:nvPicPr>
          <p:cNvPr id="9" name="Picture 8">
            <a:extLst>
              <a:ext uri="{FF2B5EF4-FFF2-40B4-BE49-F238E27FC236}">
                <a16:creationId xmlns:a16="http://schemas.microsoft.com/office/drawing/2014/main" id="{7329C971-122D-85C9-E890-1075C2E8DCAB}"/>
              </a:ext>
            </a:extLst>
          </p:cNvPr>
          <p:cNvPicPr>
            <a:picLocks noChangeAspect="1"/>
          </p:cNvPicPr>
          <p:nvPr/>
        </p:nvPicPr>
        <p:blipFill>
          <a:blip r:embed="rId11"/>
          <a:stretch>
            <a:fillRect/>
          </a:stretch>
        </p:blipFill>
        <p:spPr>
          <a:xfrm>
            <a:off x="81936" y="6004749"/>
            <a:ext cx="2188894" cy="91294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Operate at nonzero background field"/>
          <p:cNvSpPr/>
          <p:nvPr/>
        </p:nvSpPr>
        <p:spPr>
          <a:xfrm>
            <a:off x="2812362" y="1371738"/>
            <a:ext cx="4886676" cy="5330234"/>
          </a:xfrm>
          <a:prstGeom prst="roundRect">
            <a:avLst>
              <a:gd name="adj" fmla="val 9510"/>
            </a:avLst>
          </a:prstGeom>
          <a:ln w="88900">
            <a:solidFill>
              <a:schemeClr val="accent3">
                <a:hueOff val="-274225"/>
                <a:satOff val="26768"/>
                <a:lumOff val="113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p>
            <a:pPr algn="ctr" defTabSz="412750" hangingPunct="0">
              <a:defRPr sz="3200">
                <a:latin typeface="Helvetica Neue Medium"/>
                <a:ea typeface="Helvetica Neue Medium"/>
                <a:cs typeface="Helvetica Neue Medium"/>
                <a:sym typeface="Helvetica Neue Medium"/>
              </a:defRPr>
            </a:pPr>
            <a:r>
              <a:rPr sz="1600" kern="0">
                <a:solidFill>
                  <a:srgbClr val="000000"/>
                </a:solidFill>
                <a:latin typeface="Helvetica Neue Medium"/>
                <a:sym typeface="Helvetica Neue Medium"/>
              </a:rPr>
              <a:t>Operate at </a:t>
            </a:r>
            <a:r>
              <a:rPr sz="1600" i="1" kern="0">
                <a:solidFill>
                  <a:srgbClr val="000000"/>
                </a:solidFill>
                <a:latin typeface="Helvetica Neue"/>
                <a:sym typeface="Helvetica Neue"/>
              </a:rPr>
              <a:t>nonzero</a:t>
            </a:r>
            <a:r>
              <a:rPr sz="1600" kern="0">
                <a:solidFill>
                  <a:srgbClr val="000000"/>
                </a:solidFill>
                <a:latin typeface="Helvetica Neue Medium"/>
                <a:sym typeface="Helvetica Neue Medium"/>
              </a:rPr>
              <a:t> background field</a:t>
            </a:r>
          </a:p>
        </p:txBody>
      </p:sp>
      <p:grpSp>
        <p:nvGrpSpPr>
          <p:cNvPr id="174" name="Group"/>
          <p:cNvGrpSpPr/>
          <p:nvPr/>
        </p:nvGrpSpPr>
        <p:grpSpPr>
          <a:xfrm>
            <a:off x="7862557" y="3700187"/>
            <a:ext cx="4395206" cy="3158016"/>
            <a:chOff x="0" y="0"/>
            <a:chExt cx="8790409" cy="6316029"/>
          </a:xfrm>
        </p:grpSpPr>
        <p:sp>
          <p:nvSpPr>
            <p:cNvPr id="172" name="Extraordinary sensitivity without magnetic shielding"/>
            <p:cNvSpPr/>
            <p:nvPr/>
          </p:nvSpPr>
          <p:spPr>
            <a:xfrm>
              <a:off x="0" y="0"/>
              <a:ext cx="8790411" cy="510754"/>
            </a:xfrm>
            <a:prstGeom prst="roundRect">
              <a:avLst>
                <a:gd name="adj" fmla="val 0"/>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lgn="ctr" defTabSz="825500">
                <a:lnSpc>
                  <a:spcPct val="100000"/>
                </a:lnSpc>
                <a:spcBef>
                  <a:spcPts val="0"/>
                </a:spcBef>
                <a:defRPr sz="2700" b="1"/>
              </a:lvl1pPr>
            </a:lstStyle>
            <a:p>
              <a:pPr defTabSz="412750" hangingPunct="0"/>
              <a:r>
                <a:rPr sz="1350" kern="0">
                  <a:solidFill>
                    <a:srgbClr val="000000"/>
                  </a:solidFill>
                  <a:latin typeface="Helvetica Neue"/>
                  <a:sym typeface="Helvetica Neue"/>
                </a:rPr>
                <a:t>Extraordinary sensitivity without magnetic shielding</a:t>
              </a:r>
            </a:p>
          </p:txBody>
        </p:sp>
        <p:pic>
          <p:nvPicPr>
            <p:cNvPr id="173" name="Picture 6" descr="Picture 6"/>
            <p:cNvPicPr>
              <a:picLocks noChangeAspect="1"/>
            </p:cNvPicPr>
            <p:nvPr/>
          </p:nvPicPr>
          <p:blipFill>
            <a:blip r:embed="rId2"/>
            <a:stretch>
              <a:fillRect/>
            </a:stretch>
          </p:blipFill>
          <p:spPr>
            <a:xfrm>
              <a:off x="0" y="612353"/>
              <a:ext cx="8790410" cy="5703677"/>
            </a:xfrm>
            <a:prstGeom prst="rect">
              <a:avLst/>
            </a:prstGeom>
            <a:ln w="12700" cap="flat">
              <a:noFill/>
              <a:miter lim="400000"/>
            </a:ln>
            <a:effectLst/>
          </p:spPr>
        </p:pic>
      </p:grpSp>
      <p:grpSp>
        <p:nvGrpSpPr>
          <p:cNvPr id="182" name="Group"/>
          <p:cNvGrpSpPr/>
          <p:nvPr/>
        </p:nvGrpSpPr>
        <p:grpSpPr>
          <a:xfrm>
            <a:off x="2993789" y="4199732"/>
            <a:ext cx="4523823" cy="2338441"/>
            <a:chOff x="0" y="0"/>
            <a:chExt cx="9047644" cy="4676880"/>
          </a:xfrm>
        </p:grpSpPr>
        <p:sp>
          <p:nvSpPr>
            <p:cNvPr id="175" name="Free-induction decay frequency"/>
            <p:cNvSpPr/>
            <p:nvPr/>
          </p:nvSpPr>
          <p:spPr>
            <a:xfrm>
              <a:off x="0" y="0"/>
              <a:ext cx="9047645" cy="510754"/>
            </a:xfrm>
            <a:prstGeom prst="roundRect">
              <a:avLst>
                <a:gd name="adj" fmla="val 0"/>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lgn="ctr" defTabSz="825500">
                <a:lnSpc>
                  <a:spcPct val="100000"/>
                </a:lnSpc>
                <a:spcBef>
                  <a:spcPts val="0"/>
                </a:spcBef>
                <a:defRPr sz="2700" b="1"/>
              </a:lvl1pPr>
            </a:lstStyle>
            <a:p>
              <a:pPr defTabSz="412750" hangingPunct="0"/>
              <a:r>
                <a:rPr sz="1350" kern="0">
                  <a:solidFill>
                    <a:srgbClr val="000000"/>
                  </a:solidFill>
                  <a:latin typeface="Helvetica Neue"/>
                  <a:sym typeface="Helvetica Neue"/>
                </a:rPr>
                <a:t>Free-induction decay frequency</a:t>
              </a:r>
            </a:p>
          </p:txBody>
        </p:sp>
        <p:grpSp>
          <p:nvGrpSpPr>
            <p:cNvPr id="181" name="Group"/>
            <p:cNvGrpSpPr/>
            <p:nvPr/>
          </p:nvGrpSpPr>
          <p:grpSpPr>
            <a:xfrm>
              <a:off x="0" y="612353"/>
              <a:ext cx="9047645" cy="4064528"/>
              <a:chOff x="0" y="0"/>
              <a:chExt cx="9047644" cy="4064527"/>
            </a:xfrm>
          </p:grpSpPr>
          <p:pic>
            <p:nvPicPr>
              <p:cNvPr id="176" name="Image" descr="Image"/>
              <p:cNvPicPr>
                <a:picLocks/>
              </p:cNvPicPr>
              <p:nvPr/>
            </p:nvPicPr>
            <p:blipFill>
              <a:blip r:embed="rId3"/>
              <a:srcRect t="22036" b="22036"/>
              <a:stretch>
                <a:fillRect/>
              </a:stretch>
            </p:blipFill>
            <p:spPr>
              <a:xfrm>
                <a:off x="2345131" y="0"/>
                <a:ext cx="4858377" cy="2039931"/>
              </a:xfrm>
              <a:prstGeom prst="rect">
                <a:avLst/>
              </a:prstGeom>
              <a:ln w="12700" cap="flat">
                <a:noFill/>
                <a:miter lim="400000"/>
              </a:ln>
              <a:effectLst/>
            </p:spPr>
          </p:pic>
          <p:pic>
            <p:nvPicPr>
              <p:cNvPr id="177" name="Image" descr="Image"/>
              <p:cNvPicPr>
                <a:picLocks/>
              </p:cNvPicPr>
              <p:nvPr/>
            </p:nvPicPr>
            <p:blipFill>
              <a:blip r:embed="rId3"/>
              <a:srcRect t="23131" r="69232" b="23131"/>
              <a:stretch>
                <a:fillRect/>
              </a:stretch>
            </p:blipFill>
            <p:spPr>
              <a:xfrm>
                <a:off x="7552862" y="39918"/>
                <a:ext cx="1494783" cy="1960094"/>
              </a:xfrm>
              <a:prstGeom prst="rect">
                <a:avLst/>
              </a:prstGeom>
              <a:ln w="12700" cap="flat">
                <a:noFill/>
                <a:miter lim="400000"/>
              </a:ln>
              <a:effectLst/>
            </p:spPr>
          </p:pic>
          <p:sp>
            <p:nvSpPr>
              <p:cNvPr id="178" name="PUMP PULSE"/>
              <p:cNvSpPr/>
              <p:nvPr/>
            </p:nvSpPr>
            <p:spPr>
              <a:xfrm rot="16200000">
                <a:off x="5772727" y="2001158"/>
                <a:ext cx="3140369" cy="986371"/>
              </a:xfrm>
              <a:prstGeom prst="rightArrow">
                <a:avLst>
                  <a:gd name="adj1" fmla="val 65688"/>
                  <a:gd name="adj2" fmla="val 97850"/>
                </a:avLst>
              </a:prstGeom>
              <a:solidFill>
                <a:schemeClr val="accent5">
                  <a:hueOff val="-82419"/>
                  <a:satOff val="-9513"/>
                  <a:lumOff val="-16343"/>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lgn="ctr" defTabSz="825500">
                  <a:lnSpc>
                    <a:spcPct val="100000"/>
                  </a:lnSpc>
                  <a:spcBef>
                    <a:spcPts val="0"/>
                  </a:spcBef>
                  <a:defRPr sz="2300">
                    <a:solidFill>
                      <a:srgbClr val="FFFFFF"/>
                    </a:solidFill>
                    <a:latin typeface="Helvetica Neue Medium"/>
                    <a:ea typeface="Helvetica Neue Medium"/>
                    <a:cs typeface="Helvetica Neue Medium"/>
                    <a:sym typeface="Helvetica Neue Medium"/>
                  </a:defRPr>
                </a:lvl1pPr>
              </a:lstStyle>
              <a:p>
                <a:pPr defTabSz="412750" hangingPunct="0"/>
                <a:r>
                  <a:rPr sz="1150" kern="0"/>
                  <a:t>PUMP PULSE</a:t>
                </a:r>
              </a:p>
            </p:txBody>
          </p:sp>
          <p:pic>
            <p:nvPicPr>
              <p:cNvPr id="179" name="Image" descr="Image"/>
              <p:cNvPicPr>
                <a:picLocks/>
              </p:cNvPicPr>
              <p:nvPr/>
            </p:nvPicPr>
            <p:blipFill>
              <a:blip r:embed="rId3"/>
              <a:srcRect l="58920" t="22562" b="22563"/>
              <a:stretch>
                <a:fillRect/>
              </a:stretch>
            </p:blipFill>
            <p:spPr>
              <a:xfrm>
                <a:off x="0" y="19190"/>
                <a:ext cx="1995778" cy="2001551"/>
              </a:xfrm>
              <a:prstGeom prst="rect">
                <a:avLst/>
              </a:prstGeom>
              <a:ln w="12700" cap="flat">
                <a:noFill/>
                <a:miter lim="400000"/>
              </a:ln>
              <a:effectLst/>
            </p:spPr>
          </p:pic>
          <p:sp>
            <p:nvSpPr>
              <p:cNvPr id="180" name="PUMP PULSE"/>
              <p:cNvSpPr/>
              <p:nvPr/>
            </p:nvSpPr>
            <p:spPr>
              <a:xfrm rot="16200000">
                <a:off x="535372" y="2001158"/>
                <a:ext cx="3140369" cy="986371"/>
              </a:xfrm>
              <a:prstGeom prst="rightArrow">
                <a:avLst>
                  <a:gd name="adj1" fmla="val 65688"/>
                  <a:gd name="adj2" fmla="val 97850"/>
                </a:avLst>
              </a:prstGeom>
              <a:solidFill>
                <a:schemeClr val="accent5">
                  <a:hueOff val="-82419"/>
                  <a:satOff val="-9513"/>
                  <a:lumOff val="-16343"/>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lgn="ctr" defTabSz="825500">
                  <a:lnSpc>
                    <a:spcPct val="100000"/>
                  </a:lnSpc>
                  <a:spcBef>
                    <a:spcPts val="0"/>
                  </a:spcBef>
                  <a:defRPr sz="2300">
                    <a:solidFill>
                      <a:srgbClr val="FFFFFF"/>
                    </a:solidFill>
                    <a:latin typeface="Helvetica Neue Medium"/>
                    <a:ea typeface="Helvetica Neue Medium"/>
                    <a:cs typeface="Helvetica Neue Medium"/>
                    <a:sym typeface="Helvetica Neue Medium"/>
                  </a:defRPr>
                </a:lvl1pPr>
              </a:lstStyle>
              <a:p>
                <a:pPr defTabSz="412750" hangingPunct="0"/>
                <a:r>
                  <a:rPr sz="1150" kern="0"/>
                  <a:t>PUMP PULSE</a:t>
                </a:r>
              </a:p>
            </p:txBody>
          </p:sp>
        </p:grpSp>
      </p:grpSp>
      <p:sp>
        <p:nvSpPr>
          <p:cNvPr id="183" name="Pulsed Pump Magnetometer"/>
          <p:cNvSpPr txBox="1">
            <a:spLocks noGrp="1"/>
          </p:cNvSpPr>
          <p:nvPr>
            <p:ph type="title"/>
          </p:nvPr>
        </p:nvSpPr>
        <p:spPr>
          <a:prstGeom prst="rect">
            <a:avLst/>
          </a:prstGeom>
        </p:spPr>
        <p:txBody>
          <a:bodyPr/>
          <a:lstStyle/>
          <a:p>
            <a:r>
              <a:t>Pulsed Pump Magnetometer</a:t>
            </a:r>
          </a:p>
        </p:txBody>
      </p:sp>
      <p:grpSp>
        <p:nvGrpSpPr>
          <p:cNvPr id="186" name="Group"/>
          <p:cNvGrpSpPr/>
          <p:nvPr/>
        </p:nvGrpSpPr>
        <p:grpSpPr>
          <a:xfrm>
            <a:off x="8624616" y="149828"/>
            <a:ext cx="2960230" cy="3461129"/>
            <a:chOff x="0" y="0"/>
            <a:chExt cx="5920458" cy="6922256"/>
          </a:xfrm>
        </p:grpSpPr>
        <p:sp>
          <p:nvSpPr>
            <p:cNvPr id="184" name="High performance Optical Magnetic Gradiometers"/>
            <p:cNvSpPr/>
            <p:nvPr/>
          </p:nvSpPr>
          <p:spPr>
            <a:xfrm>
              <a:off x="0" y="0"/>
              <a:ext cx="5920459" cy="929854"/>
            </a:xfrm>
            <a:prstGeom prst="roundRect">
              <a:avLst>
                <a:gd name="adj" fmla="val 0"/>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lgn="ctr" defTabSz="825500">
                <a:lnSpc>
                  <a:spcPct val="100000"/>
                </a:lnSpc>
                <a:spcBef>
                  <a:spcPts val="0"/>
                </a:spcBef>
                <a:defRPr sz="2700" b="1"/>
              </a:lvl1pPr>
            </a:lstStyle>
            <a:p>
              <a:pPr defTabSz="412750" hangingPunct="0"/>
              <a:r>
                <a:rPr sz="1350" kern="0">
                  <a:solidFill>
                    <a:srgbClr val="000000"/>
                  </a:solidFill>
                  <a:latin typeface="Helvetica Neue"/>
                  <a:sym typeface="Helvetica Neue"/>
                </a:rPr>
                <a:t>High performance Optical Magnetic Gradiometers</a:t>
              </a:r>
            </a:p>
          </p:txBody>
        </p:sp>
        <p:pic>
          <p:nvPicPr>
            <p:cNvPr id="185" name="Picture 6" descr="Picture 6"/>
            <p:cNvPicPr>
              <a:picLocks noChangeAspect="1"/>
            </p:cNvPicPr>
            <p:nvPr/>
          </p:nvPicPr>
          <p:blipFill>
            <a:blip r:embed="rId4"/>
            <a:stretch>
              <a:fillRect/>
            </a:stretch>
          </p:blipFill>
          <p:spPr>
            <a:xfrm>
              <a:off x="0" y="1031453"/>
              <a:ext cx="5920459" cy="5890804"/>
            </a:xfrm>
            <a:prstGeom prst="rect">
              <a:avLst/>
            </a:prstGeom>
            <a:ln w="12700" cap="flat">
              <a:noFill/>
              <a:miter lim="400000"/>
            </a:ln>
            <a:effectLst/>
          </p:spPr>
        </p:pic>
      </p:grpSp>
      <p:sp>
        <p:nvSpPr>
          <p:cNvPr id="187" name="Zero field  SERF OPM"/>
          <p:cNvSpPr/>
          <p:nvPr/>
        </p:nvSpPr>
        <p:spPr>
          <a:xfrm>
            <a:off x="259457" y="1371738"/>
            <a:ext cx="2345267" cy="3383805"/>
          </a:xfrm>
          <a:prstGeom prst="roundRect">
            <a:avLst>
              <a:gd name="adj" fmla="val 12580"/>
            </a:avLst>
          </a:prstGeom>
          <a:solidFill>
            <a:srgbClr val="D5D5D5"/>
          </a:solidFill>
          <a:ln w="88900">
            <a:solidFill>
              <a:schemeClr val="accent1">
                <a:hueOff val="114395"/>
                <a:lumOff val="-24975"/>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p>
            <a:pPr algn="ctr" defTabSz="412750" hangingPunct="0">
              <a:defRPr sz="3200">
                <a:latin typeface="Helvetica Neue Medium"/>
                <a:ea typeface="Helvetica Neue Medium"/>
                <a:cs typeface="Helvetica Neue Medium"/>
                <a:sym typeface="Helvetica Neue Medium"/>
              </a:defRPr>
            </a:pPr>
            <a:r>
              <a:rPr sz="1600" kern="0">
                <a:solidFill>
                  <a:srgbClr val="000000"/>
                </a:solidFill>
                <a:latin typeface="Helvetica Neue Medium"/>
                <a:sym typeface="Helvetica Neue Medium"/>
              </a:rPr>
              <a:t>Zero field </a:t>
            </a:r>
            <a:br>
              <a:rPr sz="1600" kern="0">
                <a:solidFill>
                  <a:srgbClr val="000000"/>
                </a:solidFill>
                <a:latin typeface="Helvetica Neue Medium"/>
                <a:sym typeface="Helvetica Neue Medium"/>
              </a:rPr>
            </a:br>
            <a:r>
              <a:rPr sz="1600" kern="0">
                <a:solidFill>
                  <a:srgbClr val="000000"/>
                </a:solidFill>
                <a:latin typeface="Helvetica Neue Medium"/>
                <a:sym typeface="Helvetica Neue Medium"/>
              </a:rPr>
              <a:t>SERF OPM</a:t>
            </a:r>
          </a:p>
        </p:txBody>
      </p:sp>
      <p:grpSp>
        <p:nvGrpSpPr>
          <p:cNvPr id="203" name="Group"/>
          <p:cNvGrpSpPr/>
          <p:nvPr/>
        </p:nvGrpSpPr>
        <p:grpSpPr>
          <a:xfrm>
            <a:off x="353927" y="1998609"/>
            <a:ext cx="1416438" cy="2385207"/>
            <a:chOff x="0" y="0"/>
            <a:chExt cx="2832874" cy="4770412"/>
          </a:xfrm>
        </p:grpSpPr>
        <p:sp>
          <p:nvSpPr>
            <p:cNvPr id="188" name="Circle"/>
            <p:cNvSpPr/>
            <p:nvPr/>
          </p:nvSpPr>
          <p:spPr>
            <a:xfrm>
              <a:off x="0" y="654846"/>
              <a:ext cx="2591674" cy="2591674"/>
            </a:xfrm>
            <a:prstGeom prst="ellipse">
              <a:avLst/>
            </a:prstGeom>
            <a:solidFill>
              <a:srgbClr val="F1F1F1"/>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800" b="1">
                  <a:latin typeface="Cronos Pro"/>
                  <a:ea typeface="Cronos Pro"/>
                  <a:cs typeface="Cronos Pro"/>
                  <a:sym typeface="Cronos Pro"/>
                </a:defRPr>
              </a:pPr>
              <a:endParaRPr sz="1900" b="1" kern="0">
                <a:solidFill>
                  <a:srgbClr val="000000"/>
                </a:solidFill>
                <a:latin typeface="Cronos Pro"/>
                <a:sym typeface="Cronos Pro"/>
              </a:endParaRPr>
            </a:p>
          </p:txBody>
        </p:sp>
        <p:grpSp>
          <p:nvGrpSpPr>
            <p:cNvPr id="191" name="Group"/>
            <p:cNvGrpSpPr/>
            <p:nvPr/>
          </p:nvGrpSpPr>
          <p:grpSpPr>
            <a:xfrm>
              <a:off x="1570688" y="1868267"/>
              <a:ext cx="295425" cy="295425"/>
              <a:chOff x="0" y="0"/>
              <a:chExt cx="295424" cy="295423"/>
            </a:xfrm>
          </p:grpSpPr>
          <p:sp>
            <p:nvSpPr>
              <p:cNvPr id="189" name="Circle"/>
              <p:cNvSpPr/>
              <p:nvPr/>
            </p:nvSpPr>
            <p:spPr>
              <a:xfrm>
                <a:off x="0" y="0"/>
                <a:ext cx="295425" cy="295424"/>
              </a:xfrm>
              <a:prstGeom prst="ellipse">
                <a:avLst/>
              </a:prstGeom>
              <a:noFill/>
              <a:ln w="25400" cap="flat">
                <a:solidFill>
                  <a:srgbClr val="868EC2"/>
                </a:solidFill>
                <a:prstDash val="solid"/>
                <a:miter lim="400000"/>
              </a:ln>
              <a:effectLst/>
            </p:spPr>
            <p:txBody>
              <a:bodyPr wrap="square" lIns="35719" tIns="35719" rIns="35719" bIns="35719" numCol="1" anchor="ctr">
                <a:noAutofit/>
              </a:bodyPr>
              <a:lstStyle/>
              <a:p>
                <a:pPr algn="ctr" defTabSz="410766" hangingPunct="0">
                  <a:defRPr sz="3800" b="1">
                    <a:solidFill>
                      <a:srgbClr val="868EC2"/>
                    </a:solidFill>
                    <a:latin typeface="Cronos Pro"/>
                    <a:ea typeface="Cronos Pro"/>
                    <a:cs typeface="Cronos Pro"/>
                    <a:sym typeface="Cronos Pro"/>
                  </a:defRPr>
                </a:pPr>
                <a:endParaRPr sz="1900" b="1" kern="0">
                  <a:solidFill>
                    <a:srgbClr val="868EC2"/>
                  </a:solidFill>
                  <a:latin typeface="Cronos Pro"/>
                  <a:sym typeface="Cronos Pro"/>
                </a:endParaRPr>
              </a:p>
            </p:txBody>
          </p:sp>
          <p:sp>
            <p:nvSpPr>
              <p:cNvPr id="190" name="Circle"/>
              <p:cNvSpPr/>
              <p:nvPr/>
            </p:nvSpPr>
            <p:spPr>
              <a:xfrm>
                <a:off x="97918" y="97920"/>
                <a:ext cx="102801" cy="102791"/>
              </a:xfrm>
              <a:prstGeom prst="ellipse">
                <a:avLst/>
              </a:prstGeom>
              <a:solidFill>
                <a:srgbClr val="868EC2"/>
              </a:solidFill>
              <a:ln w="12700" cap="flat">
                <a:noFill/>
                <a:miter lim="400000"/>
              </a:ln>
              <a:effectLst/>
            </p:spPr>
            <p:txBody>
              <a:bodyPr wrap="square" lIns="35719" tIns="35719" rIns="35719" bIns="35719" numCol="1" anchor="ctr">
                <a:noAutofit/>
              </a:bodyPr>
              <a:lstStyle/>
              <a:p>
                <a:pPr algn="ctr" defTabSz="410766" hangingPunct="0">
                  <a:defRPr b="1">
                    <a:solidFill>
                      <a:srgbClr val="868EC2"/>
                    </a:solidFill>
                    <a:latin typeface="Cronos Pro"/>
                    <a:ea typeface="Cronos Pro"/>
                    <a:cs typeface="Cronos Pro"/>
                    <a:sym typeface="Cronos Pro"/>
                  </a:defRPr>
                </a:pPr>
                <a:endParaRPr sz="2400" b="1" kern="0">
                  <a:solidFill>
                    <a:srgbClr val="868EC2"/>
                  </a:solidFill>
                  <a:latin typeface="Cronos Pro"/>
                  <a:sym typeface="Cronos Pro"/>
                </a:endParaRPr>
              </a:p>
            </p:txBody>
          </p:sp>
        </p:grpSp>
        <p:sp>
          <p:nvSpPr>
            <p:cNvPr id="192" name="By"/>
            <p:cNvSpPr txBox="1"/>
            <p:nvPr/>
          </p:nvSpPr>
          <p:spPr>
            <a:xfrm>
              <a:off x="1790313" y="1860768"/>
              <a:ext cx="590849" cy="6624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648" tIns="44648" rIns="44648" bIns="44648" numCol="1" anchor="t">
              <a:noAutofit/>
            </a:bodyPr>
            <a:lstStyle/>
            <a:p>
              <a:pPr algn="ctr" defTabSz="410766" hangingPunct="0">
                <a:spcBef>
                  <a:spcPts val="550"/>
                </a:spcBef>
                <a:defRPr sz="3200" b="1">
                  <a:solidFill>
                    <a:srgbClr val="868EC2"/>
                  </a:solidFill>
                  <a:latin typeface="Cronos Pro"/>
                  <a:ea typeface="Cronos Pro"/>
                  <a:cs typeface="Cronos Pro"/>
                  <a:sym typeface="Cronos Pro"/>
                </a:defRPr>
              </a:pPr>
              <a:r>
                <a:rPr sz="1600" b="1" kern="0">
                  <a:solidFill>
                    <a:srgbClr val="868EC2"/>
                  </a:solidFill>
                  <a:latin typeface="Cronos Pro"/>
                  <a:sym typeface="Cronos Pro"/>
                </a:rPr>
                <a:t>B</a:t>
              </a:r>
              <a:r>
                <a:rPr sz="1600" b="1" kern="0" baseline="-5999">
                  <a:solidFill>
                    <a:srgbClr val="868EC2"/>
                  </a:solidFill>
                  <a:latin typeface="Cronos Pro"/>
                  <a:sym typeface="Cronos Pro"/>
                </a:rPr>
                <a:t>y</a:t>
              </a:r>
            </a:p>
          </p:txBody>
        </p:sp>
        <p:sp>
          <p:nvSpPr>
            <p:cNvPr id="193" name="σ+ Light"/>
            <p:cNvSpPr/>
            <p:nvPr/>
          </p:nvSpPr>
          <p:spPr>
            <a:xfrm rot="16200000">
              <a:off x="341738" y="3317738"/>
              <a:ext cx="1908196" cy="997154"/>
            </a:xfrm>
            <a:prstGeom prst="rightArrow">
              <a:avLst>
                <a:gd name="adj1" fmla="val 78802"/>
                <a:gd name="adj2" fmla="val 74684"/>
              </a:avLst>
            </a:prstGeom>
            <a:solidFill>
              <a:srgbClr val="FF574C"/>
            </a:solidFill>
            <a:ln w="254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p>
              <a:pPr algn="ctr" defTabSz="410766" hangingPunct="0">
                <a:defRPr sz="2500" b="1">
                  <a:solidFill>
                    <a:srgbClr val="FFFFFF"/>
                  </a:solidFill>
                  <a:effectLst>
                    <a:outerShdw blurRad="38100" dist="25400" dir="2700000" rotWithShape="0">
                      <a:srgbClr val="000000">
                        <a:alpha val="86000"/>
                      </a:srgbClr>
                    </a:outerShdw>
                  </a:effectLst>
                  <a:latin typeface="Cronos Pro"/>
                  <a:ea typeface="Cronos Pro"/>
                  <a:cs typeface="Cronos Pro"/>
                  <a:sym typeface="Cronos Pro"/>
                </a:defRPr>
              </a:pPr>
              <a:r>
                <a:rPr sz="1250" b="1" kern="0">
                  <a:solidFill>
                    <a:srgbClr val="FFFFFF"/>
                  </a:solidFill>
                  <a:effectLst>
                    <a:outerShdw blurRad="38100" dist="25400" dir="2700000" rotWithShape="0">
                      <a:srgbClr val="000000">
                        <a:alpha val="86000"/>
                      </a:srgbClr>
                    </a:outerShdw>
                  </a:effectLst>
                  <a:latin typeface="Cronos Pro"/>
                  <a:sym typeface="Cronos Pro"/>
                </a:rPr>
                <a:t>σ</a:t>
              </a:r>
              <a:r>
                <a:rPr sz="1250" b="1" kern="0" baseline="-5999">
                  <a:solidFill>
                    <a:srgbClr val="FFFFFF"/>
                  </a:solidFill>
                  <a:effectLst>
                    <a:outerShdw blurRad="38100" dist="25400" dir="2700000" rotWithShape="0">
                      <a:srgbClr val="000000">
                        <a:alpha val="86000"/>
                      </a:srgbClr>
                    </a:outerShdw>
                  </a:effectLst>
                  <a:latin typeface="Cronos Pro"/>
                  <a:sym typeface="Cronos Pro"/>
                </a:rPr>
                <a:t>+</a:t>
              </a:r>
              <a:r>
                <a:rPr sz="1250" b="1" kern="0">
                  <a:solidFill>
                    <a:srgbClr val="FFFFFF"/>
                  </a:solidFill>
                  <a:effectLst>
                    <a:outerShdw blurRad="38100" dist="25400" dir="2700000" rotWithShape="0">
                      <a:srgbClr val="000000">
                        <a:alpha val="86000"/>
                      </a:srgbClr>
                    </a:outerShdw>
                  </a:effectLst>
                  <a:latin typeface="Cronos Pro"/>
                  <a:sym typeface="Cronos Pro"/>
                </a:rPr>
                <a:t> Light</a:t>
              </a:r>
            </a:p>
          </p:txBody>
        </p:sp>
        <p:sp>
          <p:nvSpPr>
            <p:cNvPr id="194" name="Line"/>
            <p:cNvSpPr/>
            <p:nvPr/>
          </p:nvSpPr>
          <p:spPr>
            <a:xfrm flipV="1">
              <a:off x="1295837" y="479581"/>
              <a:ext cx="1" cy="1702744"/>
            </a:xfrm>
            <a:prstGeom prst="line">
              <a:avLst/>
            </a:prstGeom>
            <a:noFill/>
            <a:ln w="25400" cap="flat">
              <a:solidFill>
                <a:srgbClr val="000000"/>
              </a:solidFill>
              <a:prstDash val="sysDot"/>
              <a:miter lim="400000"/>
            </a:ln>
            <a:effectLst/>
          </p:spPr>
          <p:txBody>
            <a:bodyPr wrap="square" lIns="25400" tIns="25400" rIns="25400" bIns="25400" numCol="1" anchor="ctr">
              <a:noAutofit/>
            </a:bodyPr>
            <a:lstStyle/>
            <a:p>
              <a:pPr defTabSz="1219169" hangingPunct="0">
                <a:lnSpc>
                  <a:spcPct val="90000"/>
                </a:lnSpc>
                <a:spcBef>
                  <a:spcPts val="2250"/>
                </a:spcBef>
              </a:pPr>
              <a:endParaRPr sz="2400" kern="0">
                <a:solidFill>
                  <a:srgbClr val="000000"/>
                </a:solidFill>
                <a:latin typeface="Helvetica Neue"/>
                <a:sym typeface="Helvetica Neue"/>
              </a:endParaRPr>
            </a:p>
          </p:txBody>
        </p:sp>
        <p:grpSp>
          <p:nvGrpSpPr>
            <p:cNvPr id="201" name="Group"/>
            <p:cNvGrpSpPr/>
            <p:nvPr/>
          </p:nvGrpSpPr>
          <p:grpSpPr>
            <a:xfrm rot="973550">
              <a:off x="669069" y="500906"/>
              <a:ext cx="1210692" cy="2288217"/>
              <a:chOff x="0" y="0"/>
              <a:chExt cx="1210690" cy="2288216"/>
            </a:xfrm>
          </p:grpSpPr>
          <p:sp>
            <p:nvSpPr>
              <p:cNvPr id="195" name="Line"/>
              <p:cNvSpPr/>
              <p:nvPr/>
            </p:nvSpPr>
            <p:spPr>
              <a:xfrm rot="1318718">
                <a:off x="782091" y="646359"/>
                <a:ext cx="295425" cy="26069"/>
              </a:xfrm>
              <a:custGeom>
                <a:avLst/>
                <a:gdLst/>
                <a:ahLst/>
                <a:cxnLst>
                  <a:cxn ang="0">
                    <a:pos x="wd2" y="hd2"/>
                  </a:cxn>
                  <a:cxn ang="5400000">
                    <a:pos x="wd2" y="hd2"/>
                  </a:cxn>
                  <a:cxn ang="10800000">
                    <a:pos x="wd2" y="hd2"/>
                  </a:cxn>
                  <a:cxn ang="16200000">
                    <a:pos x="wd2" y="hd2"/>
                  </a:cxn>
                </a:cxnLst>
                <a:rect l="0" t="0" r="r" b="b"/>
                <a:pathLst>
                  <a:path w="21600" h="20996" extrusionOk="0">
                    <a:moveTo>
                      <a:pt x="0" y="20996"/>
                    </a:moveTo>
                    <a:cubicBezTo>
                      <a:pt x="3309" y="7713"/>
                      <a:pt x="6797" y="629"/>
                      <a:pt x="10318" y="40"/>
                    </a:cubicBezTo>
                    <a:cubicBezTo>
                      <a:pt x="14163" y="-604"/>
                      <a:pt x="17987" y="6498"/>
                      <a:pt x="21600" y="20996"/>
                    </a:cubicBezTo>
                  </a:path>
                </a:pathLst>
              </a:custGeom>
              <a:noFill/>
              <a:ln w="25400" cap="flat">
                <a:solidFill>
                  <a:srgbClr val="000000"/>
                </a:solidFill>
                <a:prstDash val="solid"/>
                <a:miter lim="400000"/>
                <a:tailEnd type="stealth" w="med" len="med"/>
              </a:ln>
              <a:effectLst>
                <a:outerShdw blurRad="50800" dir="2700000" rotWithShape="0">
                  <a:srgbClr val="FFFFFF">
                    <a:alpha val="75000"/>
                  </a:srgbClr>
                </a:outerShdw>
              </a:effectLst>
            </p:spPr>
            <p:txBody>
              <a:bodyPr wrap="square" lIns="0" tIns="0" rIns="0" bIns="0" numCol="1" anchor="t">
                <a:noAutofit/>
              </a:bodyPr>
              <a:lstStyle/>
              <a:p>
                <a:pPr algn="ctr" defTabSz="410766" hangingPunct="0">
                  <a:defRPr sz="3800" b="1">
                    <a:latin typeface="Cronos Pro"/>
                    <a:ea typeface="Cronos Pro"/>
                    <a:cs typeface="Cronos Pro"/>
                    <a:sym typeface="Cronos Pro"/>
                  </a:defRPr>
                </a:pPr>
                <a:endParaRPr sz="1900" b="1" kern="0">
                  <a:solidFill>
                    <a:srgbClr val="000000"/>
                  </a:solidFill>
                  <a:latin typeface="Cronos Pro"/>
                  <a:sym typeface="Cronos Pro"/>
                </a:endParaRPr>
              </a:p>
            </p:txBody>
          </p:sp>
          <p:sp>
            <p:nvSpPr>
              <p:cNvPr id="196" name="Line"/>
              <p:cNvSpPr/>
              <p:nvPr/>
            </p:nvSpPr>
            <p:spPr>
              <a:xfrm rot="12895182">
                <a:off x="-19134" y="2078717"/>
                <a:ext cx="295425" cy="26068"/>
              </a:xfrm>
              <a:custGeom>
                <a:avLst/>
                <a:gdLst/>
                <a:ahLst/>
                <a:cxnLst>
                  <a:cxn ang="0">
                    <a:pos x="wd2" y="hd2"/>
                  </a:cxn>
                  <a:cxn ang="5400000">
                    <a:pos x="wd2" y="hd2"/>
                  </a:cxn>
                  <a:cxn ang="10800000">
                    <a:pos x="wd2" y="hd2"/>
                  </a:cxn>
                  <a:cxn ang="16200000">
                    <a:pos x="wd2" y="hd2"/>
                  </a:cxn>
                </a:cxnLst>
                <a:rect l="0" t="0" r="r" b="b"/>
                <a:pathLst>
                  <a:path w="21600" h="20996" extrusionOk="0">
                    <a:moveTo>
                      <a:pt x="0" y="20996"/>
                    </a:moveTo>
                    <a:cubicBezTo>
                      <a:pt x="3309" y="7713"/>
                      <a:pt x="6797" y="629"/>
                      <a:pt x="10318" y="40"/>
                    </a:cubicBezTo>
                    <a:cubicBezTo>
                      <a:pt x="14163" y="-604"/>
                      <a:pt x="17987" y="6498"/>
                      <a:pt x="21600" y="20996"/>
                    </a:cubicBezTo>
                  </a:path>
                </a:pathLst>
              </a:custGeom>
              <a:noFill/>
              <a:ln w="25400" cap="flat">
                <a:solidFill>
                  <a:srgbClr val="000000"/>
                </a:solidFill>
                <a:prstDash val="solid"/>
                <a:miter lim="400000"/>
                <a:tailEnd type="stealth" w="med" len="med"/>
              </a:ln>
              <a:effectLst>
                <a:outerShdw blurRad="50800" dir="2700000" rotWithShape="0">
                  <a:srgbClr val="FFFFFF">
                    <a:alpha val="75000"/>
                  </a:srgbClr>
                </a:outerShdw>
              </a:effectLst>
            </p:spPr>
            <p:txBody>
              <a:bodyPr wrap="square" lIns="0" tIns="0" rIns="0" bIns="0" numCol="1" anchor="t">
                <a:noAutofit/>
              </a:bodyPr>
              <a:lstStyle/>
              <a:p>
                <a:pPr algn="ctr" defTabSz="410766" hangingPunct="0">
                  <a:defRPr sz="3800" b="1">
                    <a:latin typeface="Cronos Pro"/>
                    <a:ea typeface="Cronos Pro"/>
                    <a:cs typeface="Cronos Pro"/>
                    <a:sym typeface="Cronos Pro"/>
                  </a:defRPr>
                </a:pPr>
                <a:endParaRPr sz="1900" b="1" kern="0">
                  <a:solidFill>
                    <a:srgbClr val="000000"/>
                  </a:solidFill>
                  <a:latin typeface="Cronos Pro"/>
                  <a:sym typeface="Cronos Pro"/>
                </a:endParaRPr>
              </a:p>
            </p:txBody>
          </p:sp>
          <p:sp>
            <p:nvSpPr>
              <p:cNvPr id="197" name="Line"/>
              <p:cNvSpPr/>
              <p:nvPr/>
            </p:nvSpPr>
            <p:spPr>
              <a:xfrm flipV="1">
                <a:off x="643543" y="-1"/>
                <a:ext cx="173993" cy="1538278"/>
              </a:xfrm>
              <a:prstGeom prst="line">
                <a:avLst/>
              </a:prstGeom>
              <a:noFill/>
              <a:ln w="25400" cap="flat">
                <a:solidFill>
                  <a:srgbClr val="000000"/>
                </a:solidFill>
                <a:prstDash val="solid"/>
                <a:miter lim="400000"/>
              </a:ln>
              <a:effectLst/>
            </p:spPr>
            <p:txBody>
              <a:bodyPr wrap="square" lIns="25400" tIns="25400" rIns="25400" bIns="25400" numCol="1" anchor="ctr">
                <a:noAutofit/>
              </a:bodyPr>
              <a:lstStyle/>
              <a:p>
                <a:pPr defTabSz="1219169" hangingPunct="0">
                  <a:lnSpc>
                    <a:spcPct val="90000"/>
                  </a:lnSpc>
                  <a:spcBef>
                    <a:spcPts val="2250"/>
                  </a:spcBef>
                </a:pPr>
                <a:endParaRPr sz="2400" kern="0">
                  <a:solidFill>
                    <a:srgbClr val="000000"/>
                  </a:solidFill>
                  <a:latin typeface="Helvetica Neue"/>
                  <a:sym typeface="Helvetica Neue"/>
                </a:endParaRPr>
              </a:p>
            </p:txBody>
          </p:sp>
          <p:grpSp>
            <p:nvGrpSpPr>
              <p:cNvPr id="200" name="Group"/>
              <p:cNvGrpSpPr/>
              <p:nvPr/>
            </p:nvGrpSpPr>
            <p:grpSpPr>
              <a:xfrm rot="16709670">
                <a:off x="-172221" y="959642"/>
                <a:ext cx="1611404" cy="926558"/>
                <a:chOff x="0" y="0"/>
                <a:chExt cx="1611402" cy="926556"/>
              </a:xfrm>
            </p:grpSpPr>
            <p:sp>
              <p:nvSpPr>
                <p:cNvPr id="198" name="Arrow"/>
                <p:cNvSpPr/>
                <p:nvPr/>
              </p:nvSpPr>
              <p:spPr>
                <a:xfrm>
                  <a:off x="0" y="0"/>
                  <a:ext cx="1611403" cy="926557"/>
                </a:xfrm>
                <a:prstGeom prst="rightArrow">
                  <a:avLst>
                    <a:gd name="adj1" fmla="val 51284"/>
                    <a:gd name="adj2" fmla="val 60035"/>
                  </a:avLst>
                </a:prstGeom>
                <a:solidFill>
                  <a:srgbClr val="FFFDDA"/>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800" b="1">
                      <a:latin typeface="Cronos Pro"/>
                      <a:ea typeface="Cronos Pro"/>
                      <a:cs typeface="Cronos Pro"/>
                      <a:sym typeface="Cronos Pro"/>
                    </a:defRPr>
                  </a:pPr>
                  <a:endParaRPr sz="1900" b="1" kern="0">
                    <a:solidFill>
                      <a:srgbClr val="000000"/>
                    </a:solidFill>
                    <a:latin typeface="Cronos Pro"/>
                    <a:sym typeface="Cronos Pro"/>
                  </a:endParaRPr>
                </a:p>
              </p:txBody>
            </p:sp>
            <p:sp>
              <p:nvSpPr>
                <p:cNvPr id="199" name="87Rb Spin"/>
                <p:cNvSpPr txBox="1"/>
                <p:nvPr/>
              </p:nvSpPr>
              <p:spPr>
                <a:xfrm>
                  <a:off x="272463" y="281995"/>
                  <a:ext cx="1006533" cy="3653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648" tIns="44648" rIns="44648" bIns="44648" numCol="1" anchor="t">
                  <a:noAutofit/>
                </a:bodyPr>
                <a:lstStyle/>
                <a:p>
                  <a:pPr algn="ctr" defTabSz="410766" hangingPunct="0">
                    <a:defRPr sz="1600" b="1">
                      <a:latin typeface="Cronos Pro"/>
                      <a:ea typeface="Cronos Pro"/>
                      <a:cs typeface="Cronos Pro"/>
                      <a:sym typeface="Cronos Pro"/>
                    </a:defRPr>
                  </a:pPr>
                  <a:r>
                    <a:rPr sz="800" b="1" kern="0" baseline="31999">
                      <a:solidFill>
                        <a:srgbClr val="000000"/>
                      </a:solidFill>
                      <a:latin typeface="Cronos Pro"/>
                      <a:sym typeface="Cronos Pro"/>
                    </a:rPr>
                    <a:t>87</a:t>
                  </a:r>
                  <a:r>
                    <a:rPr sz="800" b="1" kern="0">
                      <a:solidFill>
                        <a:srgbClr val="000000"/>
                      </a:solidFill>
                      <a:latin typeface="Cronos Pro"/>
                      <a:sym typeface="Cronos Pro"/>
                    </a:rPr>
                    <a:t>Rb Spin</a:t>
                  </a:r>
                </a:p>
              </p:txBody>
            </p:sp>
          </p:grpSp>
        </p:grpSp>
        <p:sp>
          <p:nvSpPr>
            <p:cNvPr id="202" name="θ∝B"/>
            <p:cNvSpPr txBox="1"/>
            <p:nvPr/>
          </p:nvSpPr>
          <p:spPr>
            <a:xfrm>
              <a:off x="1338602" y="0"/>
              <a:ext cx="1494273" cy="6624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648" tIns="44648" rIns="44648" bIns="44648" numCol="1" anchor="t">
              <a:noAutofit/>
            </a:bodyPr>
            <a:lstStyle>
              <a:lvl1pPr defTabSz="825500">
                <a:lnSpc>
                  <a:spcPct val="100000"/>
                </a:lnSpc>
                <a:spcBef>
                  <a:spcPts val="0"/>
                </a:spcBef>
                <a:defRPr sz="3600" i="1"/>
              </a:lvl1pPr>
            </a:lstStyle>
            <a:p>
              <a:pPr defTabSz="412750" hangingPunct="0"/>
              <a:r>
                <a:rPr sz="1800" kern="0">
                  <a:solidFill>
                    <a:srgbClr val="000000"/>
                  </a:solidFill>
                  <a:latin typeface="Helvetica Neue"/>
                  <a:sym typeface="Helvetica Neue"/>
                </a:rPr>
                <a:t>θ∝B</a:t>
              </a:r>
            </a:p>
          </p:txBody>
        </p:sp>
      </p:grpSp>
      <p:sp>
        <p:nvSpPr>
          <p:cNvPr id="204" name="Measure…"/>
          <p:cNvSpPr txBox="1"/>
          <p:nvPr/>
        </p:nvSpPr>
        <p:spPr>
          <a:xfrm>
            <a:off x="1659131" y="2640316"/>
            <a:ext cx="907300" cy="46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412750" hangingPunct="0">
              <a:defRPr sz="2700" b="1"/>
            </a:pPr>
            <a:r>
              <a:rPr sz="1350" b="1" kern="0">
                <a:solidFill>
                  <a:srgbClr val="000000"/>
                </a:solidFill>
                <a:latin typeface="Helvetica Neue"/>
                <a:sym typeface="Helvetica Neue"/>
              </a:rPr>
              <a:t>Measure </a:t>
            </a:r>
          </a:p>
          <a:p>
            <a:pPr defTabSz="412750" hangingPunct="0">
              <a:defRPr sz="2700" b="1"/>
            </a:pPr>
            <a:r>
              <a:rPr sz="1350" b="1" i="1" kern="0">
                <a:solidFill>
                  <a:srgbClr val="000000"/>
                </a:solidFill>
                <a:latin typeface="Helvetica Neue"/>
                <a:sym typeface="Helvetica Neue"/>
              </a:rPr>
              <a:t>spin angle</a:t>
            </a:r>
          </a:p>
        </p:txBody>
      </p:sp>
      <p:sp>
        <p:nvSpPr>
          <p:cNvPr id="205" name="Measure…"/>
          <p:cNvSpPr txBox="1"/>
          <p:nvPr/>
        </p:nvSpPr>
        <p:spPr>
          <a:xfrm>
            <a:off x="6397276" y="2623063"/>
            <a:ext cx="1282402" cy="46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412750" hangingPunct="0">
              <a:defRPr sz="2700" b="1"/>
            </a:pPr>
            <a:r>
              <a:rPr sz="1350" b="1" kern="0">
                <a:solidFill>
                  <a:srgbClr val="000000"/>
                </a:solidFill>
                <a:latin typeface="Helvetica Neue"/>
                <a:sym typeface="Helvetica Neue"/>
              </a:rPr>
              <a:t>Measure </a:t>
            </a:r>
          </a:p>
          <a:p>
            <a:pPr defTabSz="412750" hangingPunct="0">
              <a:defRPr sz="2700" b="1"/>
            </a:pPr>
            <a:r>
              <a:rPr sz="1350" b="1" i="1" kern="0">
                <a:solidFill>
                  <a:srgbClr val="000000"/>
                </a:solidFill>
                <a:latin typeface="Helvetica Neue"/>
                <a:sym typeface="Helvetica Neue"/>
              </a:rPr>
              <a:t>spin frequency</a:t>
            </a:r>
          </a:p>
        </p:txBody>
      </p:sp>
      <p:sp>
        <p:nvSpPr>
          <p:cNvPr id="206" name="Arrow"/>
          <p:cNvSpPr/>
          <p:nvPr/>
        </p:nvSpPr>
        <p:spPr>
          <a:xfrm>
            <a:off x="2272373" y="3453546"/>
            <a:ext cx="1081486" cy="635001"/>
          </a:xfrm>
          <a:prstGeom prst="rightArrow">
            <a:avLst>
              <a:gd name="adj1" fmla="val 67223"/>
              <a:gd name="adj2" fmla="val 57912"/>
            </a:avLst>
          </a:prstGeom>
          <a:ln w="88900">
            <a:solidFill>
              <a:srgbClr val="5E5E5E"/>
            </a:solidFill>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sym typeface="Helvetica Neue Medium"/>
            </a:endParaRPr>
          </a:p>
        </p:txBody>
      </p:sp>
      <p:grpSp>
        <p:nvGrpSpPr>
          <p:cNvPr id="228" name="Group"/>
          <p:cNvGrpSpPr/>
          <p:nvPr/>
        </p:nvGrpSpPr>
        <p:grpSpPr>
          <a:xfrm>
            <a:off x="3439864" y="1699935"/>
            <a:ext cx="4144675" cy="2446502"/>
            <a:chOff x="0" y="-48691"/>
            <a:chExt cx="8289348" cy="4893002"/>
          </a:xfrm>
        </p:grpSpPr>
        <p:grpSp>
          <p:nvGrpSpPr>
            <p:cNvPr id="219" name="Group"/>
            <p:cNvGrpSpPr/>
            <p:nvPr/>
          </p:nvGrpSpPr>
          <p:grpSpPr>
            <a:xfrm>
              <a:off x="2961932" y="1126318"/>
              <a:ext cx="2848897" cy="2591674"/>
              <a:chOff x="0" y="0"/>
              <a:chExt cx="2848896" cy="2591673"/>
            </a:xfrm>
          </p:grpSpPr>
          <p:sp>
            <p:nvSpPr>
              <p:cNvPr id="207" name="Circle"/>
              <p:cNvSpPr/>
              <p:nvPr/>
            </p:nvSpPr>
            <p:spPr>
              <a:xfrm>
                <a:off x="257223" y="0"/>
                <a:ext cx="2591674" cy="2591674"/>
              </a:xfrm>
              <a:prstGeom prst="ellipse">
                <a:avLst/>
              </a:prstGeom>
              <a:solidFill>
                <a:srgbClr val="F1F1F1"/>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800" b="1">
                    <a:latin typeface="Cronos Pro"/>
                    <a:ea typeface="Cronos Pro"/>
                    <a:cs typeface="Cronos Pro"/>
                    <a:sym typeface="Cronos Pro"/>
                  </a:defRPr>
                </a:pPr>
                <a:endParaRPr sz="1900" b="1" kern="0">
                  <a:solidFill>
                    <a:srgbClr val="000000"/>
                  </a:solidFill>
                  <a:latin typeface="Cronos Pro"/>
                  <a:sym typeface="Cronos Pro"/>
                </a:endParaRPr>
              </a:p>
            </p:txBody>
          </p:sp>
          <p:grpSp>
            <p:nvGrpSpPr>
              <p:cNvPr id="210" name="Group"/>
              <p:cNvGrpSpPr/>
              <p:nvPr/>
            </p:nvGrpSpPr>
            <p:grpSpPr>
              <a:xfrm rot="16709670">
                <a:off x="754072" y="805701"/>
                <a:ext cx="1611404" cy="926558"/>
                <a:chOff x="0" y="0"/>
                <a:chExt cx="1611402" cy="926556"/>
              </a:xfrm>
            </p:grpSpPr>
            <p:sp>
              <p:nvSpPr>
                <p:cNvPr id="208" name="Arrow"/>
                <p:cNvSpPr/>
                <p:nvPr/>
              </p:nvSpPr>
              <p:spPr>
                <a:xfrm>
                  <a:off x="0" y="0"/>
                  <a:ext cx="1611403" cy="926557"/>
                </a:xfrm>
                <a:prstGeom prst="rightArrow">
                  <a:avLst>
                    <a:gd name="adj1" fmla="val 51284"/>
                    <a:gd name="adj2" fmla="val 60035"/>
                  </a:avLst>
                </a:prstGeom>
                <a:solidFill>
                  <a:srgbClr val="FFFDDA"/>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800" b="1">
                      <a:latin typeface="Cronos Pro"/>
                      <a:ea typeface="Cronos Pro"/>
                      <a:cs typeface="Cronos Pro"/>
                      <a:sym typeface="Cronos Pro"/>
                    </a:defRPr>
                  </a:pPr>
                  <a:endParaRPr sz="1900" b="1" kern="0">
                    <a:solidFill>
                      <a:srgbClr val="000000"/>
                    </a:solidFill>
                    <a:latin typeface="Cronos Pro"/>
                    <a:sym typeface="Cronos Pro"/>
                  </a:endParaRPr>
                </a:p>
              </p:txBody>
            </p:sp>
            <p:sp>
              <p:nvSpPr>
                <p:cNvPr id="209" name="87Rb Spin"/>
                <p:cNvSpPr txBox="1"/>
                <p:nvPr/>
              </p:nvSpPr>
              <p:spPr>
                <a:xfrm>
                  <a:off x="272463" y="281995"/>
                  <a:ext cx="1006533" cy="3653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648" tIns="44648" rIns="44648" bIns="44648" numCol="1" anchor="t">
                  <a:noAutofit/>
                </a:bodyPr>
                <a:lstStyle/>
                <a:p>
                  <a:pPr algn="ctr" defTabSz="410766" hangingPunct="0">
                    <a:defRPr sz="1600" b="1">
                      <a:latin typeface="Cronos Pro"/>
                      <a:ea typeface="Cronos Pro"/>
                      <a:cs typeface="Cronos Pro"/>
                      <a:sym typeface="Cronos Pro"/>
                    </a:defRPr>
                  </a:pPr>
                  <a:r>
                    <a:rPr sz="800" b="1" kern="0" baseline="31999">
                      <a:solidFill>
                        <a:srgbClr val="000000"/>
                      </a:solidFill>
                      <a:latin typeface="Cronos Pro"/>
                      <a:sym typeface="Cronos Pro"/>
                    </a:rPr>
                    <a:t>87</a:t>
                  </a:r>
                  <a:r>
                    <a:rPr sz="800" b="1" kern="0">
                      <a:solidFill>
                        <a:srgbClr val="000000"/>
                      </a:solidFill>
                      <a:latin typeface="Cronos Pro"/>
                      <a:sym typeface="Cronos Pro"/>
                    </a:rPr>
                    <a:t>Rb Spin</a:t>
                  </a:r>
                </a:p>
              </p:txBody>
            </p:sp>
          </p:grpSp>
          <p:sp>
            <p:nvSpPr>
              <p:cNvPr id="211" name="Probe"/>
              <p:cNvSpPr/>
              <p:nvPr/>
            </p:nvSpPr>
            <p:spPr>
              <a:xfrm>
                <a:off x="0" y="832558"/>
                <a:ext cx="1232621" cy="926557"/>
              </a:xfrm>
              <a:prstGeom prst="rightArrow">
                <a:avLst>
                  <a:gd name="adj1" fmla="val 56295"/>
                  <a:gd name="adj2" fmla="val 69673"/>
                </a:avLst>
              </a:prstGeom>
              <a:solidFill>
                <a:srgbClr val="FF574C"/>
              </a:solidFill>
              <a:ln w="254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lvl1pPr algn="ctr" defTabSz="821531">
                  <a:lnSpc>
                    <a:spcPct val="100000"/>
                  </a:lnSpc>
                  <a:spcBef>
                    <a:spcPts val="0"/>
                  </a:spcBef>
                  <a:defRPr sz="2300" b="1">
                    <a:solidFill>
                      <a:srgbClr val="FFFFFF"/>
                    </a:solidFill>
                    <a:effectLst>
                      <a:outerShdw blurRad="38100" dist="25400" dir="2700000" rotWithShape="0">
                        <a:srgbClr val="000000">
                          <a:alpha val="86000"/>
                        </a:srgbClr>
                      </a:outerShdw>
                    </a:effectLst>
                    <a:latin typeface="Cronos Pro"/>
                    <a:ea typeface="Cronos Pro"/>
                    <a:cs typeface="Cronos Pro"/>
                    <a:sym typeface="Cronos Pro"/>
                  </a:defRPr>
                </a:lvl1pPr>
              </a:lstStyle>
              <a:p>
                <a:pPr defTabSz="410766" hangingPunct="0"/>
                <a:r>
                  <a:rPr sz="1150" kern="0"/>
                  <a:t>Probe</a:t>
                </a:r>
              </a:p>
            </p:txBody>
          </p:sp>
          <p:sp>
            <p:nvSpPr>
              <p:cNvPr id="212" name="Line"/>
              <p:cNvSpPr/>
              <p:nvPr/>
            </p:nvSpPr>
            <p:spPr>
              <a:xfrm>
                <a:off x="887859" y="1100911"/>
                <a:ext cx="1" cy="364279"/>
              </a:xfrm>
              <a:prstGeom prst="line">
                <a:avLst/>
              </a:prstGeom>
              <a:noFill/>
              <a:ln w="25400" cap="flat">
                <a:solidFill>
                  <a:srgbClr val="FFFFFF"/>
                </a:solidFill>
                <a:prstDash val="solid"/>
                <a:miter lim="400000"/>
                <a:headEnd type="arrow" w="med" len="med"/>
                <a:tailEnd type="arrow" w="med" len="med"/>
              </a:ln>
              <a:effectLst>
                <a:outerShdw blurRad="50800" dist="25400" dir="2700000" rotWithShape="0">
                  <a:srgbClr val="000000">
                    <a:alpha val="86000"/>
                  </a:srgbClr>
                </a:outerShdw>
              </a:effectLst>
            </p:spPr>
            <p:txBody>
              <a:bodyPr wrap="square" lIns="0" tIns="0" rIns="0" bIns="0" numCol="1" anchor="t">
                <a:noAutofit/>
              </a:bodyPr>
              <a:lstStyle/>
              <a:p>
                <a:pPr defTabSz="321469" hangingPunct="0">
                  <a:defRPr sz="1600">
                    <a:latin typeface="Cronos Pro"/>
                    <a:ea typeface="Cronos Pro"/>
                    <a:cs typeface="Cronos Pro"/>
                    <a:sym typeface="Cronos Pro"/>
                  </a:defRPr>
                </a:pPr>
                <a:endParaRPr sz="800" kern="0">
                  <a:solidFill>
                    <a:srgbClr val="000000"/>
                  </a:solidFill>
                  <a:latin typeface="Cronos Pro"/>
                  <a:sym typeface="Cronos Pro"/>
                </a:endParaRPr>
              </a:p>
            </p:txBody>
          </p:sp>
          <p:grpSp>
            <p:nvGrpSpPr>
              <p:cNvPr id="215" name="Group"/>
              <p:cNvGrpSpPr/>
              <p:nvPr/>
            </p:nvGrpSpPr>
            <p:grpSpPr>
              <a:xfrm>
                <a:off x="1827912" y="1213420"/>
                <a:ext cx="295425" cy="295425"/>
                <a:chOff x="0" y="0"/>
                <a:chExt cx="295424" cy="295423"/>
              </a:xfrm>
            </p:grpSpPr>
            <p:sp>
              <p:nvSpPr>
                <p:cNvPr id="213" name="Circle"/>
                <p:cNvSpPr/>
                <p:nvPr/>
              </p:nvSpPr>
              <p:spPr>
                <a:xfrm>
                  <a:off x="0" y="0"/>
                  <a:ext cx="295425" cy="295424"/>
                </a:xfrm>
                <a:prstGeom prst="ellipse">
                  <a:avLst/>
                </a:prstGeom>
                <a:noFill/>
                <a:ln w="25400" cap="flat">
                  <a:solidFill>
                    <a:srgbClr val="868EC2"/>
                  </a:solidFill>
                  <a:prstDash val="solid"/>
                  <a:miter lim="400000"/>
                </a:ln>
                <a:effectLst/>
              </p:spPr>
              <p:txBody>
                <a:bodyPr wrap="square" lIns="35719" tIns="35719" rIns="35719" bIns="35719" numCol="1" anchor="ctr">
                  <a:noAutofit/>
                </a:bodyPr>
                <a:lstStyle/>
                <a:p>
                  <a:pPr algn="ctr" defTabSz="410766" hangingPunct="0">
                    <a:defRPr sz="3800" b="1">
                      <a:solidFill>
                        <a:srgbClr val="868EC2"/>
                      </a:solidFill>
                      <a:latin typeface="Cronos Pro"/>
                      <a:ea typeface="Cronos Pro"/>
                      <a:cs typeface="Cronos Pro"/>
                      <a:sym typeface="Cronos Pro"/>
                    </a:defRPr>
                  </a:pPr>
                  <a:endParaRPr sz="1900" b="1" kern="0">
                    <a:solidFill>
                      <a:srgbClr val="868EC2"/>
                    </a:solidFill>
                    <a:latin typeface="Cronos Pro"/>
                    <a:sym typeface="Cronos Pro"/>
                  </a:endParaRPr>
                </a:p>
              </p:txBody>
            </p:sp>
            <p:sp>
              <p:nvSpPr>
                <p:cNvPr id="214" name="Circle"/>
                <p:cNvSpPr/>
                <p:nvPr/>
              </p:nvSpPr>
              <p:spPr>
                <a:xfrm>
                  <a:off x="97918" y="97920"/>
                  <a:ext cx="102801" cy="102791"/>
                </a:xfrm>
                <a:prstGeom prst="ellipse">
                  <a:avLst/>
                </a:prstGeom>
                <a:solidFill>
                  <a:srgbClr val="868EC2"/>
                </a:solidFill>
                <a:ln w="12700" cap="flat">
                  <a:noFill/>
                  <a:miter lim="400000"/>
                </a:ln>
                <a:effectLst/>
              </p:spPr>
              <p:txBody>
                <a:bodyPr wrap="square" lIns="35719" tIns="35719" rIns="35719" bIns="35719" numCol="1" anchor="ctr">
                  <a:noAutofit/>
                </a:bodyPr>
                <a:lstStyle/>
                <a:p>
                  <a:pPr algn="ctr" defTabSz="410766" hangingPunct="0">
                    <a:defRPr b="1">
                      <a:solidFill>
                        <a:srgbClr val="868EC2"/>
                      </a:solidFill>
                      <a:latin typeface="Cronos Pro"/>
                      <a:ea typeface="Cronos Pro"/>
                      <a:cs typeface="Cronos Pro"/>
                      <a:sym typeface="Cronos Pro"/>
                    </a:defRPr>
                  </a:pPr>
                  <a:endParaRPr sz="2400" b="1" kern="0">
                    <a:solidFill>
                      <a:srgbClr val="868EC2"/>
                    </a:solidFill>
                    <a:latin typeface="Cronos Pro"/>
                    <a:sym typeface="Cronos Pro"/>
                  </a:endParaRPr>
                </a:p>
              </p:txBody>
            </p:sp>
          </p:grpSp>
          <p:sp>
            <p:nvSpPr>
              <p:cNvPr id="216" name="By"/>
              <p:cNvSpPr txBox="1"/>
              <p:nvPr/>
            </p:nvSpPr>
            <p:spPr>
              <a:xfrm>
                <a:off x="2047537" y="1205921"/>
                <a:ext cx="590848" cy="5237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648" tIns="44648" rIns="44648" bIns="44648" numCol="1" anchor="t">
                <a:noAutofit/>
              </a:bodyPr>
              <a:lstStyle/>
              <a:p>
                <a:pPr algn="ctr" defTabSz="410766" hangingPunct="0">
                  <a:spcBef>
                    <a:spcPts val="550"/>
                  </a:spcBef>
                  <a:defRPr sz="3200" b="1">
                    <a:solidFill>
                      <a:srgbClr val="868EC2"/>
                    </a:solidFill>
                    <a:latin typeface="Cronos Pro"/>
                    <a:ea typeface="Cronos Pro"/>
                    <a:cs typeface="Cronos Pro"/>
                    <a:sym typeface="Cronos Pro"/>
                  </a:defRPr>
                </a:pPr>
                <a:r>
                  <a:rPr sz="1600" b="1" kern="0">
                    <a:solidFill>
                      <a:srgbClr val="868EC2"/>
                    </a:solidFill>
                    <a:latin typeface="Cronos Pro"/>
                    <a:sym typeface="Cronos Pro"/>
                  </a:rPr>
                  <a:t>B</a:t>
                </a:r>
                <a:r>
                  <a:rPr sz="1600" b="1" kern="0" baseline="-5999">
                    <a:solidFill>
                      <a:srgbClr val="868EC2"/>
                    </a:solidFill>
                    <a:latin typeface="Cronos Pro"/>
                    <a:sym typeface="Cronos Pro"/>
                  </a:rPr>
                  <a:t>y</a:t>
                </a:r>
              </a:p>
            </p:txBody>
          </p:sp>
          <p:sp>
            <p:nvSpPr>
              <p:cNvPr id="217" name="Line"/>
              <p:cNvSpPr/>
              <p:nvPr/>
            </p:nvSpPr>
            <p:spPr>
              <a:xfrm rot="1318718">
                <a:off x="1708384" y="492419"/>
                <a:ext cx="295425" cy="26068"/>
              </a:xfrm>
              <a:custGeom>
                <a:avLst/>
                <a:gdLst/>
                <a:ahLst/>
                <a:cxnLst>
                  <a:cxn ang="0">
                    <a:pos x="wd2" y="hd2"/>
                  </a:cxn>
                  <a:cxn ang="5400000">
                    <a:pos x="wd2" y="hd2"/>
                  </a:cxn>
                  <a:cxn ang="10800000">
                    <a:pos x="wd2" y="hd2"/>
                  </a:cxn>
                  <a:cxn ang="16200000">
                    <a:pos x="wd2" y="hd2"/>
                  </a:cxn>
                </a:cxnLst>
                <a:rect l="0" t="0" r="r" b="b"/>
                <a:pathLst>
                  <a:path w="21600" h="20996" extrusionOk="0">
                    <a:moveTo>
                      <a:pt x="0" y="20996"/>
                    </a:moveTo>
                    <a:cubicBezTo>
                      <a:pt x="3309" y="7713"/>
                      <a:pt x="6797" y="629"/>
                      <a:pt x="10318" y="40"/>
                    </a:cubicBezTo>
                    <a:cubicBezTo>
                      <a:pt x="14163" y="-604"/>
                      <a:pt x="17987" y="6498"/>
                      <a:pt x="21600" y="20996"/>
                    </a:cubicBezTo>
                  </a:path>
                </a:pathLst>
              </a:custGeom>
              <a:noFill/>
              <a:ln w="25400" cap="flat">
                <a:solidFill>
                  <a:srgbClr val="000000"/>
                </a:solidFill>
                <a:prstDash val="solid"/>
                <a:miter lim="400000"/>
                <a:tailEnd type="stealth" w="med" len="med"/>
              </a:ln>
              <a:effectLst>
                <a:outerShdw blurRad="50800" dir="2700000" rotWithShape="0">
                  <a:srgbClr val="FFFFFF">
                    <a:alpha val="75000"/>
                  </a:srgbClr>
                </a:outerShdw>
              </a:effectLst>
            </p:spPr>
            <p:txBody>
              <a:bodyPr wrap="square" lIns="0" tIns="0" rIns="0" bIns="0" numCol="1" anchor="t">
                <a:noAutofit/>
              </a:bodyPr>
              <a:lstStyle/>
              <a:p>
                <a:pPr algn="ctr" defTabSz="410766" hangingPunct="0">
                  <a:defRPr sz="3800" b="1">
                    <a:latin typeface="Cronos Pro"/>
                    <a:ea typeface="Cronos Pro"/>
                    <a:cs typeface="Cronos Pro"/>
                    <a:sym typeface="Cronos Pro"/>
                  </a:defRPr>
                </a:pPr>
                <a:endParaRPr sz="1900" b="1" kern="0">
                  <a:solidFill>
                    <a:srgbClr val="000000"/>
                  </a:solidFill>
                  <a:latin typeface="Cronos Pro"/>
                  <a:sym typeface="Cronos Pro"/>
                </a:endParaRPr>
              </a:p>
            </p:txBody>
          </p:sp>
          <p:sp>
            <p:nvSpPr>
              <p:cNvPr id="218" name="Line"/>
              <p:cNvSpPr/>
              <p:nvPr/>
            </p:nvSpPr>
            <p:spPr>
              <a:xfrm rot="12895182">
                <a:off x="907158" y="1924776"/>
                <a:ext cx="295425" cy="26069"/>
              </a:xfrm>
              <a:custGeom>
                <a:avLst/>
                <a:gdLst/>
                <a:ahLst/>
                <a:cxnLst>
                  <a:cxn ang="0">
                    <a:pos x="wd2" y="hd2"/>
                  </a:cxn>
                  <a:cxn ang="5400000">
                    <a:pos x="wd2" y="hd2"/>
                  </a:cxn>
                  <a:cxn ang="10800000">
                    <a:pos x="wd2" y="hd2"/>
                  </a:cxn>
                  <a:cxn ang="16200000">
                    <a:pos x="wd2" y="hd2"/>
                  </a:cxn>
                </a:cxnLst>
                <a:rect l="0" t="0" r="r" b="b"/>
                <a:pathLst>
                  <a:path w="21600" h="20996" extrusionOk="0">
                    <a:moveTo>
                      <a:pt x="0" y="20996"/>
                    </a:moveTo>
                    <a:cubicBezTo>
                      <a:pt x="3309" y="7713"/>
                      <a:pt x="6797" y="629"/>
                      <a:pt x="10318" y="40"/>
                    </a:cubicBezTo>
                    <a:cubicBezTo>
                      <a:pt x="14163" y="-604"/>
                      <a:pt x="17987" y="6498"/>
                      <a:pt x="21600" y="20996"/>
                    </a:cubicBezTo>
                  </a:path>
                </a:pathLst>
              </a:custGeom>
              <a:noFill/>
              <a:ln w="25400" cap="flat">
                <a:solidFill>
                  <a:srgbClr val="000000"/>
                </a:solidFill>
                <a:prstDash val="solid"/>
                <a:miter lim="400000"/>
                <a:tailEnd type="stealth" w="med" len="med"/>
              </a:ln>
              <a:effectLst>
                <a:outerShdw blurRad="50800" dir="2700000" rotWithShape="0">
                  <a:srgbClr val="FFFFFF">
                    <a:alpha val="75000"/>
                  </a:srgbClr>
                </a:outerShdw>
              </a:effectLst>
            </p:spPr>
            <p:txBody>
              <a:bodyPr wrap="square" lIns="0" tIns="0" rIns="0" bIns="0" numCol="1" anchor="t">
                <a:noAutofit/>
              </a:bodyPr>
              <a:lstStyle/>
              <a:p>
                <a:pPr algn="ctr" defTabSz="410766" hangingPunct="0">
                  <a:defRPr sz="3800" b="1">
                    <a:latin typeface="Cronos Pro"/>
                    <a:ea typeface="Cronos Pro"/>
                    <a:cs typeface="Cronos Pro"/>
                    <a:sym typeface="Cronos Pro"/>
                  </a:defRPr>
                </a:pPr>
                <a:endParaRPr sz="1900" b="1" kern="0">
                  <a:solidFill>
                    <a:srgbClr val="000000"/>
                  </a:solidFill>
                  <a:latin typeface="Cronos Pro"/>
                  <a:sym typeface="Cronos Pro"/>
                </a:endParaRPr>
              </a:p>
            </p:txBody>
          </p:sp>
        </p:grpSp>
        <p:grpSp>
          <p:nvGrpSpPr>
            <p:cNvPr id="225" name="Group"/>
            <p:cNvGrpSpPr/>
            <p:nvPr/>
          </p:nvGrpSpPr>
          <p:grpSpPr>
            <a:xfrm>
              <a:off x="0" y="607377"/>
              <a:ext cx="2710094" cy="4236934"/>
              <a:chOff x="0" y="607377"/>
              <a:chExt cx="2710093" cy="4236933"/>
            </a:xfrm>
          </p:grpSpPr>
          <p:grpSp>
            <p:nvGrpSpPr>
              <p:cNvPr id="223" name="Group"/>
              <p:cNvGrpSpPr/>
              <p:nvPr/>
            </p:nvGrpSpPr>
            <p:grpSpPr>
              <a:xfrm>
                <a:off x="0" y="1117468"/>
                <a:ext cx="2710094" cy="3726843"/>
                <a:chOff x="0" y="0"/>
                <a:chExt cx="2710093" cy="3726842"/>
              </a:xfrm>
            </p:grpSpPr>
            <p:sp>
              <p:nvSpPr>
                <p:cNvPr id="220" name="Circle"/>
                <p:cNvSpPr/>
                <p:nvPr/>
              </p:nvSpPr>
              <p:spPr>
                <a:xfrm>
                  <a:off x="0" y="0"/>
                  <a:ext cx="2710094" cy="2710094"/>
                </a:xfrm>
                <a:prstGeom prst="ellipse">
                  <a:avLst/>
                </a:prstGeom>
                <a:solidFill>
                  <a:srgbClr val="F1F1F1"/>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800" b="1">
                      <a:latin typeface="Cronos Pro"/>
                      <a:ea typeface="Cronos Pro"/>
                      <a:cs typeface="Cronos Pro"/>
                      <a:sym typeface="Cronos Pro"/>
                    </a:defRPr>
                  </a:pPr>
                  <a:endParaRPr sz="1900" b="1" kern="0">
                    <a:solidFill>
                      <a:srgbClr val="000000"/>
                    </a:solidFill>
                    <a:latin typeface="Cronos Pro"/>
                    <a:sym typeface="Cronos Pro"/>
                  </a:endParaRPr>
                </a:p>
              </p:txBody>
            </p:sp>
            <p:sp>
              <p:nvSpPr>
                <p:cNvPr id="221" name="Group"/>
                <p:cNvSpPr/>
                <p:nvPr/>
              </p:nvSpPr>
              <p:spPr>
                <a:xfrm rot="16200000">
                  <a:off x="512530" y="842516"/>
                  <a:ext cx="1685034" cy="968894"/>
                </a:xfrm>
                <a:prstGeom prst="rightArrow">
                  <a:avLst>
                    <a:gd name="adj1" fmla="val 51284"/>
                    <a:gd name="adj2" fmla="val 60035"/>
                  </a:avLst>
                </a:prstGeom>
                <a:solidFill>
                  <a:srgbClr val="FFFDDA"/>
                </a:solidFill>
                <a:ln w="254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p>
                  <a:pPr algn="ctr" defTabSz="410766" hangingPunct="0">
                    <a:defRPr sz="1900" b="1">
                      <a:latin typeface="Cronos Pro"/>
                      <a:ea typeface="Cronos Pro"/>
                      <a:cs typeface="Cronos Pro"/>
                      <a:sym typeface="Cronos Pro"/>
                    </a:defRPr>
                  </a:pPr>
                  <a:r>
                    <a:rPr sz="950" b="1" kern="0" baseline="31999">
                      <a:solidFill>
                        <a:srgbClr val="000000"/>
                      </a:solidFill>
                      <a:latin typeface="Cronos Pro"/>
                      <a:sym typeface="Cronos Pro"/>
                    </a:rPr>
                    <a:t>87</a:t>
                  </a:r>
                  <a:r>
                    <a:rPr sz="950" b="1" kern="0">
                      <a:solidFill>
                        <a:srgbClr val="000000"/>
                      </a:solidFill>
                      <a:latin typeface="Cronos Pro"/>
                      <a:sym typeface="Cronos Pro"/>
                    </a:rPr>
                    <a:t>Rb Spin</a:t>
                  </a:r>
                </a:p>
              </p:txBody>
            </p:sp>
            <p:sp>
              <p:nvSpPr>
                <p:cNvPr id="222" name="σ+ Pump"/>
                <p:cNvSpPr/>
                <p:nvPr/>
              </p:nvSpPr>
              <p:spPr>
                <a:xfrm rot="16200000">
                  <a:off x="427988" y="2315337"/>
                  <a:ext cx="1854118" cy="968895"/>
                </a:xfrm>
                <a:prstGeom prst="rightArrow">
                  <a:avLst>
                    <a:gd name="adj1" fmla="val 78802"/>
                    <a:gd name="adj2" fmla="val 74684"/>
                  </a:avLst>
                </a:prstGeom>
                <a:solidFill>
                  <a:srgbClr val="FF574C"/>
                </a:solidFill>
                <a:ln w="25400" cap="flat">
                  <a:solidFill>
                    <a:srgbClr val="000000"/>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p>
                  <a:pPr algn="ctr" defTabSz="410766" hangingPunct="0">
                    <a:defRPr sz="2500" b="1">
                      <a:solidFill>
                        <a:srgbClr val="FFFFFF"/>
                      </a:solidFill>
                      <a:effectLst>
                        <a:outerShdw blurRad="38100" dist="25400" dir="2700000" rotWithShape="0">
                          <a:srgbClr val="000000">
                            <a:alpha val="86000"/>
                          </a:srgbClr>
                        </a:outerShdw>
                      </a:effectLst>
                      <a:latin typeface="Cronos Pro"/>
                      <a:ea typeface="Cronos Pro"/>
                      <a:cs typeface="Cronos Pro"/>
                      <a:sym typeface="Cronos Pro"/>
                    </a:defRPr>
                  </a:pPr>
                  <a:r>
                    <a:rPr sz="1250" b="1" kern="0">
                      <a:solidFill>
                        <a:srgbClr val="FFFFFF"/>
                      </a:solidFill>
                      <a:effectLst>
                        <a:outerShdw blurRad="38100" dist="25400" dir="2700000" rotWithShape="0">
                          <a:srgbClr val="000000">
                            <a:alpha val="86000"/>
                          </a:srgbClr>
                        </a:outerShdw>
                      </a:effectLst>
                      <a:latin typeface="Cronos Pro"/>
                      <a:sym typeface="Cronos Pro"/>
                    </a:rPr>
                    <a:t>σ</a:t>
                  </a:r>
                  <a:r>
                    <a:rPr sz="1250" b="1" kern="0" baseline="-5999">
                      <a:solidFill>
                        <a:srgbClr val="FFFFFF"/>
                      </a:solidFill>
                      <a:effectLst>
                        <a:outerShdw blurRad="38100" dist="25400" dir="2700000" rotWithShape="0">
                          <a:srgbClr val="000000">
                            <a:alpha val="86000"/>
                          </a:srgbClr>
                        </a:outerShdw>
                      </a:effectLst>
                      <a:latin typeface="Cronos Pro"/>
                      <a:sym typeface="Cronos Pro"/>
                    </a:rPr>
                    <a:t>+</a:t>
                  </a:r>
                  <a:r>
                    <a:rPr sz="1250" b="1" kern="0">
                      <a:solidFill>
                        <a:srgbClr val="FFFFFF"/>
                      </a:solidFill>
                      <a:effectLst>
                        <a:outerShdw blurRad="38100" dist="25400" dir="2700000" rotWithShape="0">
                          <a:srgbClr val="000000">
                            <a:alpha val="86000"/>
                          </a:srgbClr>
                        </a:outerShdw>
                      </a:effectLst>
                      <a:latin typeface="Cronos Pro"/>
                      <a:sym typeface="Cronos Pro"/>
                    </a:rPr>
                    <a:t> Pump</a:t>
                  </a:r>
                </a:p>
              </p:txBody>
            </p:sp>
          </p:grpSp>
          <p:sp>
            <p:nvSpPr>
              <p:cNvPr id="224" name="Pump…"/>
              <p:cNvSpPr/>
              <p:nvPr/>
            </p:nvSpPr>
            <p:spPr>
              <a:xfrm>
                <a:off x="1355046" y="607377"/>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p>
                <a:pPr algn="ctr" defTabSz="410766" hangingPunct="0">
                  <a:defRPr sz="3800" b="1">
                    <a:latin typeface="Cronos Pro"/>
                    <a:ea typeface="Cronos Pro"/>
                    <a:cs typeface="Cronos Pro"/>
                    <a:sym typeface="Cronos Pro"/>
                  </a:defRPr>
                </a:pPr>
                <a:r>
                  <a:rPr sz="1900" b="1" kern="0">
                    <a:solidFill>
                      <a:srgbClr val="000000"/>
                    </a:solidFill>
                    <a:latin typeface="Cronos Pro"/>
                    <a:sym typeface="Cronos Pro"/>
                  </a:rPr>
                  <a:t>Pump</a:t>
                </a:r>
              </a:p>
              <a:p>
                <a:pPr algn="ctr" defTabSz="410766" hangingPunct="0">
                  <a:defRPr sz="3800" b="1">
                    <a:latin typeface="Cronos Pro"/>
                    <a:ea typeface="Cronos Pro"/>
                    <a:cs typeface="Cronos Pro"/>
                    <a:sym typeface="Cronos Pro"/>
                  </a:defRPr>
                </a:pPr>
                <a:r>
                  <a:rPr sz="1900" b="1" kern="0">
                    <a:solidFill>
                      <a:srgbClr val="000000"/>
                    </a:solidFill>
                    <a:latin typeface="Cronos Pro"/>
                    <a:sym typeface="Cronos Pro"/>
                  </a:rPr>
                  <a:t>&lt;1 µs</a:t>
                </a:r>
              </a:p>
            </p:txBody>
          </p:sp>
        </p:grpSp>
        <p:sp>
          <p:nvSpPr>
            <p:cNvPr id="226" name="Probe…"/>
            <p:cNvSpPr txBox="1"/>
            <p:nvPr/>
          </p:nvSpPr>
          <p:spPr>
            <a:xfrm>
              <a:off x="3711515" y="-48691"/>
              <a:ext cx="1349732" cy="13138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p>
              <a:pPr algn="ctr" defTabSz="410766" hangingPunct="0">
                <a:defRPr sz="3800" b="1">
                  <a:latin typeface="Cronos Pro"/>
                  <a:ea typeface="Cronos Pro"/>
                  <a:cs typeface="Cronos Pro"/>
                  <a:sym typeface="Cronos Pro"/>
                </a:defRPr>
              </a:pPr>
              <a:r>
                <a:rPr sz="1900" b="1" kern="0">
                  <a:solidFill>
                    <a:srgbClr val="000000"/>
                  </a:solidFill>
                  <a:latin typeface="Cronos Pro"/>
                  <a:sym typeface="Cronos Pro"/>
                </a:rPr>
                <a:t>Probe</a:t>
              </a:r>
            </a:p>
            <a:p>
              <a:pPr algn="ctr" defTabSz="410766" hangingPunct="0">
                <a:defRPr sz="3800" b="1">
                  <a:latin typeface="Cronos Pro"/>
                  <a:ea typeface="Cronos Pro"/>
                  <a:cs typeface="Cronos Pro"/>
                  <a:sym typeface="Cronos Pro"/>
                </a:defRPr>
              </a:pPr>
              <a:r>
                <a:rPr sz="1900" b="1" kern="0">
                  <a:solidFill>
                    <a:srgbClr val="000000"/>
                  </a:solidFill>
                  <a:latin typeface="Cronos Pro"/>
                  <a:sym typeface="Cronos Pro"/>
                </a:rPr>
                <a:t>~1 ms</a:t>
              </a:r>
            </a:p>
          </p:txBody>
        </p:sp>
        <p:sp>
          <p:nvSpPr>
            <p:cNvPr id="227" name="f = ɣB"/>
            <p:cNvSpPr txBox="1"/>
            <p:nvPr/>
          </p:nvSpPr>
          <p:spPr>
            <a:xfrm>
              <a:off x="5755202" y="1226035"/>
              <a:ext cx="2534146" cy="9298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648" tIns="44648" rIns="44648" bIns="44648" numCol="1" anchor="t">
              <a:noAutofit/>
            </a:bodyPr>
            <a:lstStyle>
              <a:lvl1pPr defTabSz="825500">
                <a:lnSpc>
                  <a:spcPct val="100000"/>
                </a:lnSpc>
                <a:spcBef>
                  <a:spcPts val="0"/>
                </a:spcBef>
                <a:defRPr sz="3600" i="1"/>
              </a:lvl1pPr>
            </a:lstStyle>
            <a:p>
              <a:pPr defTabSz="412750" hangingPunct="0"/>
              <a:r>
                <a:rPr sz="1800" kern="0">
                  <a:solidFill>
                    <a:srgbClr val="000000"/>
                  </a:solidFill>
                  <a:latin typeface="Helvetica Neue"/>
                  <a:sym typeface="Helvetica Neue"/>
                </a:rPr>
                <a:t>f = ɣB</a:t>
              </a:r>
            </a:p>
          </p:txBody>
        </p:sp>
      </p:grpSp>
      <p:pic>
        <p:nvPicPr>
          <p:cNvPr id="2" name="Content Placeholder 6">
            <a:extLst>
              <a:ext uri="{FF2B5EF4-FFF2-40B4-BE49-F238E27FC236}">
                <a16:creationId xmlns:a16="http://schemas.microsoft.com/office/drawing/2014/main" id="{18FEE204-F2FB-5A40-8954-01A952C4E43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6411" y="5964261"/>
            <a:ext cx="2636322" cy="663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1DCF7-6A49-3B1F-9DDF-39325F2C41A6}"/>
              </a:ext>
            </a:extLst>
          </p:cNvPr>
          <p:cNvSpPr>
            <a:spLocks noGrp="1"/>
          </p:cNvSpPr>
          <p:nvPr>
            <p:ph type="title"/>
          </p:nvPr>
        </p:nvSpPr>
        <p:spPr/>
        <p:txBody>
          <a:bodyPr/>
          <a:lstStyle/>
          <a:p>
            <a:r>
              <a:rPr lang="en-US" dirty="0"/>
              <a:t>SQUID vs OPM</a:t>
            </a:r>
          </a:p>
        </p:txBody>
      </p:sp>
      <p:sp>
        <p:nvSpPr>
          <p:cNvPr id="4" name="Slide Number Placeholder 3">
            <a:extLst>
              <a:ext uri="{FF2B5EF4-FFF2-40B4-BE49-F238E27FC236}">
                <a16:creationId xmlns:a16="http://schemas.microsoft.com/office/drawing/2014/main" id="{8D58571D-42A6-28BA-D120-E9807829F354}"/>
              </a:ext>
            </a:extLst>
          </p:cNvPr>
          <p:cNvSpPr>
            <a:spLocks noGrp="1"/>
          </p:cNvSpPr>
          <p:nvPr>
            <p:ph type="sldNum" sz="quarter" idx="12"/>
          </p:nvPr>
        </p:nvSpPr>
        <p:spPr/>
        <p:txBody>
          <a:bodyPr/>
          <a:lstStyle/>
          <a:p>
            <a:fld id="{6113E31D-E2AB-40D1-8B51-AFA5AFEF393A}" type="slidenum">
              <a:rPr lang="en-US" smtClean="0"/>
              <a:t>19</a:t>
            </a:fld>
            <a:endParaRPr lang="en-US" dirty="0"/>
          </a:p>
        </p:txBody>
      </p:sp>
      <p:pic>
        <p:nvPicPr>
          <p:cNvPr id="10" name="Picture 9">
            <a:extLst>
              <a:ext uri="{FF2B5EF4-FFF2-40B4-BE49-F238E27FC236}">
                <a16:creationId xmlns:a16="http://schemas.microsoft.com/office/drawing/2014/main" id="{68F47744-6AEF-56A6-954F-851A7BC4DA08}"/>
              </a:ext>
            </a:extLst>
          </p:cNvPr>
          <p:cNvPicPr>
            <a:picLocks noChangeAspect="1"/>
          </p:cNvPicPr>
          <p:nvPr/>
        </p:nvPicPr>
        <p:blipFill>
          <a:blip r:embed="rId2"/>
          <a:stretch>
            <a:fillRect/>
          </a:stretch>
        </p:blipFill>
        <p:spPr>
          <a:xfrm>
            <a:off x="6033929" y="1440272"/>
            <a:ext cx="3484564" cy="3588928"/>
          </a:xfrm>
          <a:prstGeom prst="rect">
            <a:avLst/>
          </a:prstGeom>
        </p:spPr>
      </p:pic>
      <p:sp>
        <p:nvSpPr>
          <p:cNvPr id="11" name="TextBox 10">
            <a:extLst>
              <a:ext uri="{FF2B5EF4-FFF2-40B4-BE49-F238E27FC236}">
                <a16:creationId xmlns:a16="http://schemas.microsoft.com/office/drawing/2014/main" id="{A9BAC959-56EF-202C-4ABC-3062AC0F90A3}"/>
              </a:ext>
            </a:extLst>
          </p:cNvPr>
          <p:cNvSpPr txBox="1"/>
          <p:nvPr/>
        </p:nvSpPr>
        <p:spPr>
          <a:xfrm>
            <a:off x="7325863" y="1004172"/>
            <a:ext cx="1015021" cy="461665"/>
          </a:xfrm>
          <a:prstGeom prst="rect">
            <a:avLst/>
          </a:prstGeom>
          <a:noFill/>
        </p:spPr>
        <p:txBody>
          <a:bodyPr wrap="none" rtlCol="0">
            <a:spAutoFit/>
          </a:bodyPr>
          <a:lstStyle/>
          <a:p>
            <a:r>
              <a:rPr lang="en-US" sz="2400" dirty="0"/>
              <a:t>SQUID</a:t>
            </a:r>
          </a:p>
        </p:txBody>
      </p:sp>
      <p:sp>
        <p:nvSpPr>
          <p:cNvPr id="12" name="TextBox 11">
            <a:extLst>
              <a:ext uri="{FF2B5EF4-FFF2-40B4-BE49-F238E27FC236}">
                <a16:creationId xmlns:a16="http://schemas.microsoft.com/office/drawing/2014/main" id="{21426FE6-12EC-33CE-2D3A-C30163F14C20}"/>
              </a:ext>
            </a:extLst>
          </p:cNvPr>
          <p:cNvSpPr txBox="1"/>
          <p:nvPr/>
        </p:nvSpPr>
        <p:spPr>
          <a:xfrm>
            <a:off x="2229941" y="1004172"/>
            <a:ext cx="1527982" cy="461665"/>
          </a:xfrm>
          <a:prstGeom prst="rect">
            <a:avLst/>
          </a:prstGeom>
          <a:noFill/>
        </p:spPr>
        <p:txBody>
          <a:bodyPr wrap="none" rtlCol="0">
            <a:spAutoFit/>
          </a:bodyPr>
          <a:lstStyle/>
          <a:p>
            <a:r>
              <a:rPr lang="en-US" sz="2400" dirty="0"/>
              <a:t>SERF OPM</a:t>
            </a:r>
          </a:p>
        </p:txBody>
      </p:sp>
      <p:grpSp>
        <p:nvGrpSpPr>
          <p:cNvPr id="20" name="Group 19">
            <a:extLst>
              <a:ext uri="{FF2B5EF4-FFF2-40B4-BE49-F238E27FC236}">
                <a16:creationId xmlns:a16="http://schemas.microsoft.com/office/drawing/2014/main" id="{FAAFEB17-D8D4-3A6D-FAEC-413CB948EA50}"/>
              </a:ext>
            </a:extLst>
          </p:cNvPr>
          <p:cNvGrpSpPr/>
          <p:nvPr/>
        </p:nvGrpSpPr>
        <p:grpSpPr>
          <a:xfrm>
            <a:off x="1030594" y="1440272"/>
            <a:ext cx="3777350" cy="3648102"/>
            <a:chOff x="1400131" y="1420380"/>
            <a:chExt cx="3228193" cy="3117735"/>
          </a:xfrm>
        </p:grpSpPr>
        <p:pic>
          <p:nvPicPr>
            <p:cNvPr id="8" name="Picture 7">
              <a:extLst>
                <a:ext uri="{FF2B5EF4-FFF2-40B4-BE49-F238E27FC236}">
                  <a16:creationId xmlns:a16="http://schemas.microsoft.com/office/drawing/2014/main" id="{FDA805E6-1E1C-1EC1-9E48-7B324F4262A1}"/>
                </a:ext>
              </a:extLst>
            </p:cNvPr>
            <p:cNvPicPr>
              <a:picLocks noChangeAspect="1"/>
            </p:cNvPicPr>
            <p:nvPr/>
          </p:nvPicPr>
          <p:blipFill rotWithShape="1">
            <a:blip r:embed="rId3"/>
            <a:srcRect l="11214" t="52111" r="58865" b="5494"/>
            <a:stretch/>
          </p:blipFill>
          <p:spPr>
            <a:xfrm>
              <a:off x="1400131" y="1420380"/>
              <a:ext cx="3073400" cy="2857815"/>
            </a:xfrm>
            <a:prstGeom prst="rect">
              <a:avLst/>
            </a:prstGeom>
          </p:spPr>
        </p:pic>
        <p:sp>
          <p:nvSpPr>
            <p:cNvPr id="13" name="TextBox 12">
              <a:extLst>
                <a:ext uri="{FF2B5EF4-FFF2-40B4-BE49-F238E27FC236}">
                  <a16:creationId xmlns:a16="http://schemas.microsoft.com/office/drawing/2014/main" id="{6624371F-FF80-4993-309F-3949A67A8112}"/>
                </a:ext>
              </a:extLst>
            </p:cNvPr>
            <p:cNvSpPr txBox="1"/>
            <p:nvPr/>
          </p:nvSpPr>
          <p:spPr>
            <a:xfrm>
              <a:off x="4166338" y="3013890"/>
              <a:ext cx="461986" cy="461665"/>
            </a:xfrm>
            <a:prstGeom prst="rect">
              <a:avLst/>
            </a:prstGeom>
            <a:solidFill>
              <a:schemeClr val="bg1"/>
            </a:solidFill>
          </p:spPr>
          <p:txBody>
            <a:bodyPr wrap="none" rtlCol="0">
              <a:spAutoFit/>
            </a:bodyPr>
            <a:lstStyle/>
            <a:p>
              <a:r>
                <a:rPr lang="en-US" sz="2400" dirty="0">
                  <a:solidFill>
                    <a:srgbClr val="0070C0"/>
                  </a:solidFill>
                </a:rPr>
                <a:t>B</a:t>
              </a:r>
              <a:r>
                <a:rPr lang="en-US" sz="2400" baseline="-25000" dirty="0">
                  <a:solidFill>
                    <a:srgbClr val="0070C0"/>
                  </a:solidFill>
                </a:rPr>
                <a:t>x</a:t>
              </a:r>
            </a:p>
          </p:txBody>
        </p:sp>
        <p:sp>
          <p:nvSpPr>
            <p:cNvPr id="14" name="TextBox 13">
              <a:extLst>
                <a:ext uri="{FF2B5EF4-FFF2-40B4-BE49-F238E27FC236}">
                  <a16:creationId xmlns:a16="http://schemas.microsoft.com/office/drawing/2014/main" id="{1C69FFF8-E20C-F247-CCA1-BE87BF530EBD}"/>
                </a:ext>
              </a:extLst>
            </p:cNvPr>
            <p:cNvSpPr txBox="1"/>
            <p:nvPr/>
          </p:nvSpPr>
          <p:spPr>
            <a:xfrm>
              <a:off x="3751676" y="4168783"/>
              <a:ext cx="275717" cy="369332"/>
            </a:xfrm>
            <a:prstGeom prst="rect">
              <a:avLst/>
            </a:prstGeom>
            <a:noFill/>
          </p:spPr>
          <p:txBody>
            <a:bodyPr wrap="none" lIns="0" tIns="0" rIns="0" bIns="0" rtlCol="0">
              <a:spAutoFit/>
            </a:bodyPr>
            <a:lstStyle/>
            <a:p>
              <a:r>
                <a:rPr lang="en-US" sz="2400" dirty="0">
                  <a:solidFill>
                    <a:srgbClr val="FF0000"/>
                  </a:solidFill>
                </a:rPr>
                <a:t>B</a:t>
              </a:r>
              <a:r>
                <a:rPr lang="en-US" sz="2400" baseline="-25000" dirty="0">
                  <a:solidFill>
                    <a:srgbClr val="FF0000"/>
                  </a:solidFill>
                </a:rPr>
                <a:t>y</a:t>
              </a:r>
            </a:p>
          </p:txBody>
        </p:sp>
      </p:grpSp>
      <p:sp>
        <p:nvSpPr>
          <p:cNvPr id="15" name="TextBox 14">
            <a:extLst>
              <a:ext uri="{FF2B5EF4-FFF2-40B4-BE49-F238E27FC236}">
                <a16:creationId xmlns:a16="http://schemas.microsoft.com/office/drawing/2014/main" id="{23E03574-19DF-EF12-4426-D1B6D6D8D9B6}"/>
              </a:ext>
            </a:extLst>
          </p:cNvPr>
          <p:cNvSpPr txBox="1"/>
          <p:nvPr/>
        </p:nvSpPr>
        <p:spPr>
          <a:xfrm>
            <a:off x="720648" y="5126283"/>
            <a:ext cx="4023908" cy="1569660"/>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dirty="0"/>
              <a:t>Integrates over volume of laser beam</a:t>
            </a:r>
          </a:p>
          <a:p>
            <a:pPr marL="285750" indent="-285750">
              <a:spcBef>
                <a:spcPts val="1200"/>
              </a:spcBef>
              <a:buFont typeface="Arial" panose="020B0604020202020204" pitchFamily="34" charset="0"/>
              <a:buChar char="•"/>
            </a:pPr>
            <a:r>
              <a:rPr lang="en-US" dirty="0"/>
              <a:t>Sensitive axis determined by field modulation </a:t>
            </a:r>
            <a:r>
              <a:rPr lang="en-US" sz="1400" dirty="0"/>
              <a:t>(Some SERF designs use laser beam geometry to define sensitivity axis.)</a:t>
            </a:r>
          </a:p>
        </p:txBody>
      </p:sp>
      <p:sp>
        <p:nvSpPr>
          <p:cNvPr id="16" name="TextBox 15">
            <a:extLst>
              <a:ext uri="{FF2B5EF4-FFF2-40B4-BE49-F238E27FC236}">
                <a16:creationId xmlns:a16="http://schemas.microsoft.com/office/drawing/2014/main" id="{CD7348B5-70BF-0D3B-76BB-34CCD54AAA44}"/>
              </a:ext>
            </a:extLst>
          </p:cNvPr>
          <p:cNvSpPr txBox="1"/>
          <p:nvPr/>
        </p:nvSpPr>
        <p:spPr>
          <a:xfrm>
            <a:off x="5787357" y="5122483"/>
            <a:ext cx="4023908" cy="1354217"/>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dirty="0"/>
              <a:t>Integrates over the area of pickup loop</a:t>
            </a:r>
          </a:p>
          <a:p>
            <a:pPr marL="285750" indent="-285750">
              <a:spcBef>
                <a:spcPts val="1200"/>
              </a:spcBef>
              <a:buFont typeface="Arial" panose="020B0604020202020204" pitchFamily="34" charset="0"/>
              <a:buChar char="•"/>
            </a:pPr>
            <a:r>
              <a:rPr lang="en-US" dirty="0"/>
              <a:t>Sensitive axis determined by loop geometry</a:t>
            </a:r>
          </a:p>
        </p:txBody>
      </p:sp>
      <p:sp>
        <p:nvSpPr>
          <p:cNvPr id="22" name="TextBox 21">
            <a:extLst>
              <a:ext uri="{FF2B5EF4-FFF2-40B4-BE49-F238E27FC236}">
                <a16:creationId xmlns:a16="http://schemas.microsoft.com/office/drawing/2014/main" id="{2722F945-8B20-A079-CABB-80A907E6DA21}"/>
              </a:ext>
            </a:extLst>
          </p:cNvPr>
          <p:cNvSpPr txBox="1"/>
          <p:nvPr/>
        </p:nvSpPr>
        <p:spPr>
          <a:xfrm>
            <a:off x="5990522" y="4934791"/>
            <a:ext cx="4193385" cy="261610"/>
          </a:xfrm>
          <a:prstGeom prst="rect">
            <a:avLst/>
          </a:prstGeom>
          <a:noFill/>
        </p:spPr>
        <p:txBody>
          <a:bodyPr wrap="square">
            <a:spAutoFit/>
          </a:bodyPr>
          <a:lstStyle/>
          <a:p>
            <a:r>
              <a:rPr lang="en-US" sz="1100" dirty="0">
                <a:hlinkClick r:id="rId4"/>
              </a:rPr>
              <a:t>http://hyperphysics.phy-astr.gsu.edu/hbase/Solids/Squid.html</a:t>
            </a:r>
            <a:r>
              <a:rPr lang="en-US" sz="1100" dirty="0"/>
              <a:t> </a:t>
            </a:r>
          </a:p>
        </p:txBody>
      </p:sp>
    </p:spTree>
    <p:extLst>
      <p:ext uri="{BB962C8B-B14F-4D97-AF65-F5344CB8AC3E}">
        <p14:creationId xmlns:p14="http://schemas.microsoft.com/office/powerpoint/2010/main" val="288593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27263" y="0"/>
            <a:ext cx="8229600" cy="1143000"/>
          </a:xfrm>
        </p:spPr>
        <p:txBody>
          <a:bodyPr/>
          <a:lstStyle/>
          <a:p>
            <a:r>
              <a:rPr lang="en-US" altLang="en-US"/>
              <a:t>Properties of a Neutral Atoms</a:t>
            </a:r>
          </a:p>
        </p:txBody>
      </p:sp>
      <p:sp>
        <p:nvSpPr>
          <p:cNvPr id="6147" name="Rectangle 3"/>
          <p:cNvSpPr>
            <a:spLocks noGrp="1" noChangeArrowheads="1"/>
          </p:cNvSpPr>
          <p:nvPr>
            <p:ph type="body" idx="1"/>
          </p:nvPr>
        </p:nvSpPr>
        <p:spPr/>
        <p:txBody>
          <a:bodyPr/>
          <a:lstStyle/>
          <a:p>
            <a:r>
              <a:rPr lang="en-US" altLang="en-US"/>
              <a:t>Quantized energy levels</a:t>
            </a:r>
          </a:p>
        </p:txBody>
      </p:sp>
      <p:sp>
        <p:nvSpPr>
          <p:cNvPr id="6148" name="Oval 4"/>
          <p:cNvSpPr>
            <a:spLocks noChangeArrowheads="1"/>
          </p:cNvSpPr>
          <p:nvPr/>
        </p:nvSpPr>
        <p:spPr bwMode="auto">
          <a:xfrm>
            <a:off x="5087938" y="4008438"/>
            <a:ext cx="266700" cy="2667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6149" name="Oval 5"/>
          <p:cNvSpPr>
            <a:spLocks noChangeArrowheads="1"/>
          </p:cNvSpPr>
          <p:nvPr/>
        </p:nvSpPr>
        <p:spPr bwMode="auto">
          <a:xfrm>
            <a:off x="4383089" y="3303589"/>
            <a:ext cx="1677987" cy="1677987"/>
          </a:xfrm>
          <a:prstGeom prst="ellipse">
            <a:avLst/>
          </a:prstGeom>
          <a:noFill/>
          <a:ln w="190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6150" name="Oval 6"/>
          <p:cNvSpPr>
            <a:spLocks noChangeArrowheads="1"/>
          </p:cNvSpPr>
          <p:nvPr/>
        </p:nvSpPr>
        <p:spPr bwMode="auto">
          <a:xfrm>
            <a:off x="4562475" y="3459163"/>
            <a:ext cx="158750" cy="15875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6151" name="Text Box 7"/>
          <p:cNvSpPr txBox="1">
            <a:spLocks noChangeArrowheads="1"/>
          </p:cNvSpPr>
          <p:nvPr/>
        </p:nvSpPr>
        <p:spPr bwMode="auto">
          <a:xfrm>
            <a:off x="5243513" y="4130676"/>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a:solidFill>
                  <a:srgbClr val="FFFFFF"/>
                </a:solidFill>
                <a:latin typeface="Arial" charset="0"/>
              </a:rPr>
              <a:t>p</a:t>
            </a:r>
            <a:r>
              <a:rPr lang="en-US" altLang="en-US" baseline="30000">
                <a:solidFill>
                  <a:srgbClr val="FFFFFF"/>
                </a:solidFill>
                <a:latin typeface="Arial" charset="0"/>
              </a:rPr>
              <a:t>+</a:t>
            </a:r>
            <a:endParaRPr lang="en-US" altLang="en-US">
              <a:solidFill>
                <a:srgbClr val="FFFFFF"/>
              </a:solidFill>
              <a:latin typeface="Arial" charset="0"/>
            </a:endParaRPr>
          </a:p>
        </p:txBody>
      </p:sp>
      <p:sp>
        <p:nvSpPr>
          <p:cNvPr id="6152" name="Oval 8"/>
          <p:cNvSpPr>
            <a:spLocks noChangeArrowheads="1"/>
          </p:cNvSpPr>
          <p:nvPr/>
        </p:nvSpPr>
        <p:spPr bwMode="auto">
          <a:xfrm>
            <a:off x="4146550" y="3067050"/>
            <a:ext cx="2152650" cy="2152650"/>
          </a:xfrm>
          <a:prstGeom prst="ellipse">
            <a:avLst/>
          </a:prstGeom>
          <a:noFill/>
          <a:ln w="19050">
            <a:solidFill>
              <a:srgbClr val="FFFF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6153" name="Oval 9"/>
          <p:cNvSpPr>
            <a:spLocks noChangeArrowheads="1"/>
          </p:cNvSpPr>
          <p:nvPr/>
        </p:nvSpPr>
        <p:spPr bwMode="auto">
          <a:xfrm>
            <a:off x="4005263" y="2917825"/>
            <a:ext cx="2438400" cy="2438400"/>
          </a:xfrm>
          <a:prstGeom prst="ellipse">
            <a:avLst/>
          </a:prstGeom>
          <a:noFill/>
          <a:ln w="19050">
            <a:solidFill>
              <a:srgbClr val="FFFF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6154" name="Line 10"/>
          <p:cNvSpPr>
            <a:spLocks noChangeShapeType="1"/>
          </p:cNvSpPr>
          <p:nvPr/>
        </p:nvSpPr>
        <p:spPr bwMode="auto">
          <a:xfrm>
            <a:off x="7859713" y="5037138"/>
            <a:ext cx="98425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6155" name="Line 11"/>
          <p:cNvSpPr>
            <a:spLocks noChangeShapeType="1"/>
          </p:cNvSpPr>
          <p:nvPr/>
        </p:nvSpPr>
        <p:spPr bwMode="auto">
          <a:xfrm>
            <a:off x="7859713" y="3455988"/>
            <a:ext cx="98425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6156" name="Line 12"/>
          <p:cNvSpPr>
            <a:spLocks noChangeShapeType="1"/>
          </p:cNvSpPr>
          <p:nvPr/>
        </p:nvSpPr>
        <p:spPr bwMode="auto">
          <a:xfrm>
            <a:off x="7859713" y="2897188"/>
            <a:ext cx="98425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6157" name="Text Box 13"/>
          <p:cNvSpPr txBox="1">
            <a:spLocks noChangeArrowheads="1"/>
          </p:cNvSpPr>
          <p:nvPr/>
        </p:nvSpPr>
        <p:spPr bwMode="auto">
          <a:xfrm>
            <a:off x="8880475" y="4848226"/>
            <a:ext cx="127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i="1">
                <a:solidFill>
                  <a:srgbClr val="FFFFFF"/>
                </a:solidFill>
                <a:latin typeface="Arial" charset="0"/>
              </a:rPr>
              <a:t>n </a:t>
            </a:r>
            <a:r>
              <a:rPr lang="en-US" altLang="en-US">
                <a:solidFill>
                  <a:srgbClr val="FFFFFF"/>
                </a:solidFill>
                <a:latin typeface="Arial" charset="0"/>
              </a:rPr>
              <a:t>= 1, </a:t>
            </a:r>
            <a:r>
              <a:rPr lang="en-US" altLang="en-US" i="1">
                <a:solidFill>
                  <a:srgbClr val="FFFFFF"/>
                </a:solidFill>
                <a:latin typeface="Times New Roman" pitchFamily="18" charset="0"/>
              </a:rPr>
              <a:t>l</a:t>
            </a:r>
            <a:r>
              <a:rPr lang="en-US" altLang="en-US">
                <a:solidFill>
                  <a:srgbClr val="FFFFFF"/>
                </a:solidFill>
                <a:latin typeface="Arial" charset="0"/>
              </a:rPr>
              <a:t> = 0</a:t>
            </a:r>
          </a:p>
        </p:txBody>
      </p:sp>
      <p:sp>
        <p:nvSpPr>
          <p:cNvPr id="6159" name="Text Box 15"/>
          <p:cNvSpPr txBox="1">
            <a:spLocks noChangeArrowheads="1"/>
          </p:cNvSpPr>
          <p:nvPr/>
        </p:nvSpPr>
        <p:spPr bwMode="auto">
          <a:xfrm>
            <a:off x="8882063" y="3298826"/>
            <a:ext cx="1466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i="1">
                <a:solidFill>
                  <a:srgbClr val="FFFFFF"/>
                </a:solidFill>
                <a:latin typeface="Arial" charset="0"/>
              </a:rPr>
              <a:t>n </a:t>
            </a:r>
            <a:r>
              <a:rPr lang="en-US" altLang="en-US">
                <a:solidFill>
                  <a:srgbClr val="FFFFFF"/>
                </a:solidFill>
                <a:latin typeface="Arial" charset="0"/>
              </a:rPr>
              <a:t>= 2, </a:t>
            </a:r>
            <a:r>
              <a:rPr lang="en-US" altLang="en-US" i="1">
                <a:solidFill>
                  <a:srgbClr val="FFFFFF"/>
                </a:solidFill>
                <a:latin typeface="Times New Roman" pitchFamily="18" charset="0"/>
              </a:rPr>
              <a:t>l</a:t>
            </a:r>
            <a:r>
              <a:rPr lang="en-US" altLang="en-US">
                <a:solidFill>
                  <a:srgbClr val="FFFFFF"/>
                </a:solidFill>
                <a:latin typeface="Arial" charset="0"/>
              </a:rPr>
              <a:t> = 0,1</a:t>
            </a:r>
          </a:p>
        </p:txBody>
      </p:sp>
      <p:sp>
        <p:nvSpPr>
          <p:cNvPr id="6160" name="Text Box 16"/>
          <p:cNvSpPr txBox="1">
            <a:spLocks noChangeArrowheads="1"/>
          </p:cNvSpPr>
          <p:nvPr/>
        </p:nvSpPr>
        <p:spPr bwMode="auto">
          <a:xfrm>
            <a:off x="8882063" y="2709863"/>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i="1">
                <a:solidFill>
                  <a:srgbClr val="FFFFFF"/>
                </a:solidFill>
                <a:latin typeface="Arial" charset="0"/>
              </a:rPr>
              <a:t>n </a:t>
            </a:r>
            <a:r>
              <a:rPr lang="en-US" altLang="en-US">
                <a:solidFill>
                  <a:srgbClr val="FFFFFF"/>
                </a:solidFill>
                <a:latin typeface="Arial" charset="0"/>
              </a:rPr>
              <a:t>= 3, </a:t>
            </a:r>
            <a:r>
              <a:rPr lang="en-US" altLang="en-US" i="1">
                <a:solidFill>
                  <a:srgbClr val="FFFFFF"/>
                </a:solidFill>
                <a:latin typeface="Times New Roman" pitchFamily="18" charset="0"/>
              </a:rPr>
              <a:t>l</a:t>
            </a:r>
            <a:r>
              <a:rPr lang="en-US" altLang="en-US">
                <a:solidFill>
                  <a:srgbClr val="FFFFFF"/>
                </a:solidFill>
                <a:latin typeface="Arial" charset="0"/>
              </a:rPr>
              <a:t> = 0,1,2</a:t>
            </a:r>
          </a:p>
        </p:txBody>
      </p:sp>
      <p:sp>
        <p:nvSpPr>
          <p:cNvPr id="6163" name="Oval 19"/>
          <p:cNvSpPr>
            <a:spLocks noChangeArrowheads="1"/>
          </p:cNvSpPr>
          <p:nvPr/>
        </p:nvSpPr>
        <p:spPr bwMode="auto">
          <a:xfrm>
            <a:off x="8269288" y="4959350"/>
            <a:ext cx="158750" cy="15875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6164" name="Text Box 20"/>
          <p:cNvSpPr txBox="1">
            <a:spLocks noChangeArrowheads="1"/>
          </p:cNvSpPr>
          <p:nvPr/>
        </p:nvSpPr>
        <p:spPr bwMode="auto">
          <a:xfrm>
            <a:off x="4670425" y="3432176"/>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a:solidFill>
                  <a:srgbClr val="FFFFFF"/>
                </a:solidFill>
                <a:latin typeface="Arial" charset="0"/>
              </a:rPr>
              <a:t>e</a:t>
            </a:r>
            <a:r>
              <a:rPr lang="en-US" altLang="en-US" baseline="30000">
                <a:solidFill>
                  <a:srgbClr val="FFFFFF"/>
                </a:solidFill>
                <a:latin typeface="Arial" charset="0"/>
              </a:rPr>
              <a:t>-</a:t>
            </a:r>
            <a:endParaRPr lang="en-US" altLang="en-US">
              <a:solidFill>
                <a:srgbClr val="FFFFFF"/>
              </a:solidFill>
              <a:latin typeface="Arial" charset="0"/>
            </a:endParaRPr>
          </a:p>
        </p:txBody>
      </p:sp>
      <p:grpSp>
        <p:nvGrpSpPr>
          <p:cNvPr id="6183" name="Group 39"/>
          <p:cNvGrpSpPr>
            <a:grpSpLocks/>
          </p:cNvGrpSpPr>
          <p:nvPr/>
        </p:nvGrpSpPr>
        <p:grpSpPr bwMode="auto">
          <a:xfrm>
            <a:off x="4675189" y="3235325"/>
            <a:ext cx="3678237" cy="1778000"/>
            <a:chOff x="1985" y="2038"/>
            <a:chExt cx="2317" cy="1120"/>
          </a:xfrm>
        </p:grpSpPr>
        <p:sp>
          <p:nvSpPr>
            <p:cNvPr id="6161" name="Line 17"/>
            <p:cNvSpPr>
              <a:spLocks noChangeShapeType="1"/>
            </p:cNvSpPr>
            <p:nvPr/>
          </p:nvSpPr>
          <p:spPr bwMode="auto">
            <a:xfrm flipV="1">
              <a:off x="4302" y="2190"/>
              <a:ext cx="0" cy="968"/>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6162" name="Line 18"/>
            <p:cNvSpPr>
              <a:spLocks noChangeShapeType="1"/>
            </p:cNvSpPr>
            <p:nvPr/>
          </p:nvSpPr>
          <p:spPr bwMode="auto">
            <a:xfrm flipH="1" flipV="1">
              <a:off x="1985" y="2038"/>
              <a:ext cx="80" cy="114"/>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grpSp>
      <p:grpSp>
        <p:nvGrpSpPr>
          <p:cNvPr id="6184" name="Group 40"/>
          <p:cNvGrpSpPr>
            <a:grpSpLocks/>
          </p:cNvGrpSpPr>
          <p:nvPr/>
        </p:nvGrpSpPr>
        <p:grpSpPr bwMode="auto">
          <a:xfrm>
            <a:off x="2814639" y="3946526"/>
            <a:ext cx="966787" cy="828675"/>
            <a:chOff x="813" y="2486"/>
            <a:chExt cx="609" cy="522"/>
          </a:xfrm>
        </p:grpSpPr>
        <p:sp>
          <p:nvSpPr>
            <p:cNvPr id="6180" name="Freeform 36"/>
            <p:cNvSpPr>
              <a:spLocks/>
            </p:cNvSpPr>
            <p:nvPr/>
          </p:nvSpPr>
          <p:spPr bwMode="auto">
            <a:xfrm>
              <a:off x="813" y="2486"/>
              <a:ext cx="609" cy="293"/>
            </a:xfrm>
            <a:custGeom>
              <a:avLst/>
              <a:gdLst>
                <a:gd name="T0" fmla="*/ 0 w 1098"/>
                <a:gd name="T1" fmla="*/ 207 h 422"/>
                <a:gd name="T2" fmla="*/ 103 w 1098"/>
                <a:gd name="T3" fmla="*/ 31 h 422"/>
                <a:gd name="T4" fmla="*/ 259 w 1098"/>
                <a:gd name="T5" fmla="*/ 394 h 422"/>
                <a:gd name="T6" fmla="*/ 409 w 1098"/>
                <a:gd name="T7" fmla="*/ 31 h 422"/>
                <a:gd name="T8" fmla="*/ 559 w 1098"/>
                <a:gd name="T9" fmla="*/ 394 h 422"/>
                <a:gd name="T10" fmla="*/ 712 w 1098"/>
                <a:gd name="T11" fmla="*/ 34 h 422"/>
                <a:gd name="T12" fmla="*/ 861 w 1098"/>
                <a:gd name="T13" fmla="*/ 387 h 422"/>
                <a:gd name="T14" fmla="*/ 946 w 1098"/>
                <a:gd name="T15" fmla="*/ 244 h 422"/>
                <a:gd name="T16" fmla="*/ 1012 w 1098"/>
                <a:gd name="T17" fmla="*/ 214 h 422"/>
                <a:gd name="T18" fmla="*/ 1098 w 1098"/>
                <a:gd name="T19" fmla="*/ 211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8" h="422">
                  <a:moveTo>
                    <a:pt x="0" y="207"/>
                  </a:moveTo>
                  <a:cubicBezTo>
                    <a:pt x="17" y="178"/>
                    <a:pt x="60" y="0"/>
                    <a:pt x="103" y="31"/>
                  </a:cubicBezTo>
                  <a:cubicBezTo>
                    <a:pt x="146" y="62"/>
                    <a:pt x="208" y="394"/>
                    <a:pt x="259" y="394"/>
                  </a:cubicBezTo>
                  <a:cubicBezTo>
                    <a:pt x="310" y="394"/>
                    <a:pt x="359" y="31"/>
                    <a:pt x="409" y="31"/>
                  </a:cubicBezTo>
                  <a:cubicBezTo>
                    <a:pt x="459" y="31"/>
                    <a:pt x="509" y="394"/>
                    <a:pt x="559" y="394"/>
                  </a:cubicBezTo>
                  <a:cubicBezTo>
                    <a:pt x="609" y="394"/>
                    <a:pt x="662" y="35"/>
                    <a:pt x="712" y="34"/>
                  </a:cubicBezTo>
                  <a:cubicBezTo>
                    <a:pt x="762" y="33"/>
                    <a:pt x="822" y="352"/>
                    <a:pt x="861" y="387"/>
                  </a:cubicBezTo>
                  <a:cubicBezTo>
                    <a:pt x="900" y="422"/>
                    <a:pt x="921" y="273"/>
                    <a:pt x="946" y="244"/>
                  </a:cubicBezTo>
                  <a:cubicBezTo>
                    <a:pt x="971" y="215"/>
                    <a:pt x="987" y="219"/>
                    <a:pt x="1012" y="214"/>
                  </a:cubicBezTo>
                  <a:cubicBezTo>
                    <a:pt x="1037" y="209"/>
                    <a:pt x="1080" y="212"/>
                    <a:pt x="1098" y="211"/>
                  </a:cubicBezTo>
                </a:path>
              </a:pathLst>
            </a:custGeom>
            <a:noFill/>
            <a:ln w="1905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6181" name="Text Box 37"/>
            <p:cNvSpPr txBox="1">
              <a:spLocks noChangeArrowheads="1"/>
            </p:cNvSpPr>
            <p:nvPr/>
          </p:nvSpPr>
          <p:spPr bwMode="auto">
            <a:xfrm>
              <a:off x="819" y="2777"/>
              <a:ext cx="5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a:solidFill>
                    <a:srgbClr val="FFFFFF"/>
                  </a:solidFill>
                  <a:latin typeface="Arial" charset="0"/>
                </a:rPr>
                <a:t>Photon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184"/>
                                        </p:tgtEl>
                                        <p:attrNameLst>
                                          <p:attrName>style.visibility</p:attrName>
                                        </p:attrNameLst>
                                      </p:cBhvr>
                                      <p:to>
                                        <p:strVal val="visible"/>
                                      </p:to>
                                    </p:set>
                                    <p:anim calcmode="lin" valueType="num">
                                      <p:cBhvr additive="base">
                                        <p:cTn id="7" dur="1000" fill="hold"/>
                                        <p:tgtEl>
                                          <p:spTgt spid="6184"/>
                                        </p:tgtEl>
                                        <p:attrNameLst>
                                          <p:attrName>ppt_x</p:attrName>
                                        </p:attrNameLst>
                                      </p:cBhvr>
                                      <p:tavLst>
                                        <p:tav tm="0">
                                          <p:val>
                                            <p:strVal val="0-#ppt_w/2"/>
                                          </p:val>
                                        </p:tav>
                                        <p:tav tm="100000">
                                          <p:val>
                                            <p:strVal val="#ppt_x"/>
                                          </p:val>
                                        </p:tav>
                                      </p:tavLst>
                                    </p:anim>
                                    <p:anim calcmode="lin" valueType="num">
                                      <p:cBhvr additive="base">
                                        <p:cTn id="8" dur="1000" fill="hold"/>
                                        <p:tgtEl>
                                          <p:spTgt spid="618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 presetClass="entr" presetSubtype="0" fill="hold" nodeType="afterEffect">
                                  <p:stCondLst>
                                    <p:cond delay="0"/>
                                  </p:stCondLst>
                                  <p:childTnLst>
                                    <p:set>
                                      <p:cBhvr>
                                        <p:cTn id="11" dur="1" fill="hold">
                                          <p:stCondLst>
                                            <p:cond delay="0"/>
                                          </p:stCondLst>
                                        </p:cTn>
                                        <p:tgtEl>
                                          <p:spTgt spid="6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AD05CC-F346-47A7-A91D-9D4BE683EF04}"/>
              </a:ext>
            </a:extLst>
          </p:cNvPr>
          <p:cNvSpPr>
            <a:spLocks noGrp="1"/>
          </p:cNvSpPr>
          <p:nvPr>
            <p:ph type="sldNum" sz="quarter" idx="12"/>
          </p:nvPr>
        </p:nvSpPr>
        <p:spPr/>
        <p:txBody>
          <a:bodyPr/>
          <a:lstStyle/>
          <a:p>
            <a:fld id="{6113E31D-E2AB-40D1-8B51-AFA5AFEF393A}" type="slidenum">
              <a:rPr lang="en-US" smtClean="0"/>
              <a:t>20</a:t>
            </a:fld>
            <a:endParaRPr lang="en-US" dirty="0"/>
          </a:p>
        </p:txBody>
      </p:sp>
      <p:sp>
        <p:nvSpPr>
          <p:cNvPr id="5" name="Title 1">
            <a:extLst>
              <a:ext uri="{FF2B5EF4-FFF2-40B4-BE49-F238E27FC236}">
                <a16:creationId xmlns:a16="http://schemas.microsoft.com/office/drawing/2014/main" id="{83DB2089-38B0-7E6F-0033-7FA1A168BE41}"/>
              </a:ext>
            </a:extLst>
          </p:cNvPr>
          <p:cNvSpPr>
            <a:spLocks noGrp="1"/>
          </p:cNvSpPr>
          <p:nvPr>
            <p:ph type="title"/>
          </p:nvPr>
        </p:nvSpPr>
        <p:spPr>
          <a:xfrm>
            <a:off x="720725" y="360363"/>
            <a:ext cx="10058400" cy="569912"/>
          </a:xfrm>
        </p:spPr>
        <p:txBody>
          <a:bodyPr/>
          <a:lstStyle/>
          <a:p>
            <a:r>
              <a:rPr lang="en-US" dirty="0"/>
              <a:t>SQUID vs OPM</a:t>
            </a:r>
          </a:p>
        </p:txBody>
      </p:sp>
      <p:graphicFrame>
        <p:nvGraphicFramePr>
          <p:cNvPr id="6" name="Table 19">
            <a:extLst>
              <a:ext uri="{FF2B5EF4-FFF2-40B4-BE49-F238E27FC236}">
                <a16:creationId xmlns:a16="http://schemas.microsoft.com/office/drawing/2014/main" id="{5852D699-2357-2575-E32D-D840C1F7D59A}"/>
              </a:ext>
            </a:extLst>
          </p:cNvPr>
          <p:cNvGraphicFramePr>
            <a:graphicFrameLocks noGrp="1"/>
          </p:cNvGraphicFramePr>
          <p:nvPr>
            <p:extLst>
              <p:ext uri="{D42A27DB-BD31-4B8C-83A1-F6EECF244321}">
                <p14:modId xmlns:p14="http://schemas.microsoft.com/office/powerpoint/2010/main" val="1608096622"/>
              </p:ext>
            </p:extLst>
          </p:nvPr>
        </p:nvGraphicFramePr>
        <p:xfrm>
          <a:off x="234779" y="1374574"/>
          <a:ext cx="11677135" cy="2931160"/>
        </p:xfrm>
        <a:graphic>
          <a:graphicData uri="http://schemas.openxmlformats.org/drawingml/2006/table">
            <a:tbl>
              <a:tblPr firstRow="1" bandRow="1">
                <a:tableStyleId>{5C22544A-7EE6-4342-B048-85BDC9FD1C3A}</a:tableStyleId>
              </a:tblPr>
              <a:tblGrid>
                <a:gridCol w="2137718">
                  <a:extLst>
                    <a:ext uri="{9D8B030D-6E8A-4147-A177-3AD203B41FA5}">
                      <a16:colId xmlns:a16="http://schemas.microsoft.com/office/drawing/2014/main" val="3632126921"/>
                    </a:ext>
                  </a:extLst>
                </a:gridCol>
                <a:gridCol w="1569308">
                  <a:extLst>
                    <a:ext uri="{9D8B030D-6E8A-4147-A177-3AD203B41FA5}">
                      <a16:colId xmlns:a16="http://schemas.microsoft.com/office/drawing/2014/main" val="2203958400"/>
                    </a:ext>
                  </a:extLst>
                </a:gridCol>
                <a:gridCol w="2483709">
                  <a:extLst>
                    <a:ext uri="{9D8B030D-6E8A-4147-A177-3AD203B41FA5}">
                      <a16:colId xmlns:a16="http://schemas.microsoft.com/office/drawing/2014/main" val="1905796742"/>
                    </a:ext>
                  </a:extLst>
                </a:gridCol>
                <a:gridCol w="2113005">
                  <a:extLst>
                    <a:ext uri="{9D8B030D-6E8A-4147-A177-3AD203B41FA5}">
                      <a16:colId xmlns:a16="http://schemas.microsoft.com/office/drawing/2014/main" val="3266728910"/>
                    </a:ext>
                  </a:extLst>
                </a:gridCol>
                <a:gridCol w="3373395">
                  <a:extLst>
                    <a:ext uri="{9D8B030D-6E8A-4147-A177-3AD203B41FA5}">
                      <a16:colId xmlns:a16="http://schemas.microsoft.com/office/drawing/2014/main" val="61369253"/>
                    </a:ext>
                  </a:extLst>
                </a:gridCol>
              </a:tblGrid>
              <a:tr h="370840">
                <a:tc>
                  <a:txBody>
                    <a:bodyPr/>
                    <a:lstStyle/>
                    <a:p>
                      <a:endParaRPr lang="en-US"/>
                    </a:p>
                  </a:txBody>
                  <a:tcPr/>
                </a:tc>
                <a:tc>
                  <a:txBody>
                    <a:bodyPr/>
                    <a:lstStyle/>
                    <a:p>
                      <a:r>
                        <a:rPr lang="en-US" dirty="0"/>
                        <a:t>Sensitivity</a:t>
                      </a:r>
                    </a:p>
                  </a:txBody>
                  <a:tcPr/>
                </a:tc>
                <a:tc>
                  <a:txBody>
                    <a:bodyPr/>
                    <a:lstStyle/>
                    <a:p>
                      <a:r>
                        <a:rPr lang="en-US" dirty="0"/>
                        <a:t>Bandwidth</a:t>
                      </a:r>
                    </a:p>
                  </a:txBody>
                  <a:tcPr/>
                </a:tc>
                <a:tc>
                  <a:txBody>
                    <a:bodyPr/>
                    <a:lstStyle/>
                    <a:p>
                      <a:r>
                        <a:rPr lang="en-US" dirty="0"/>
                        <a:t>Sensitive axis</a:t>
                      </a:r>
                    </a:p>
                  </a:txBody>
                  <a:tcPr/>
                </a:tc>
                <a:tc>
                  <a:txBody>
                    <a:bodyPr/>
                    <a:lstStyle/>
                    <a:p>
                      <a:r>
                        <a:rPr lang="en-US" dirty="0"/>
                        <a:t>Dynamic range (Max field)</a:t>
                      </a:r>
                    </a:p>
                  </a:txBody>
                  <a:tcPr/>
                </a:tc>
                <a:extLst>
                  <a:ext uri="{0D108BD9-81ED-4DB2-BD59-A6C34878D82A}">
                    <a16:rowId xmlns:a16="http://schemas.microsoft.com/office/drawing/2014/main" val="1473458028"/>
                  </a:ext>
                </a:extLst>
              </a:tr>
              <a:tr h="370840">
                <a:tc>
                  <a:txBody>
                    <a:bodyPr/>
                    <a:lstStyle/>
                    <a:p>
                      <a:r>
                        <a:rPr lang="en-US" dirty="0"/>
                        <a:t>Zero field, SERF OPM</a:t>
                      </a:r>
                    </a:p>
                  </a:txBody>
                  <a:tcPr/>
                </a:tc>
                <a:tc>
                  <a:txBody>
                    <a:bodyPr/>
                    <a:lstStyle/>
                    <a:p>
                      <a:r>
                        <a:rPr lang="en-US" dirty="0"/>
                        <a:t>5-20 </a:t>
                      </a:r>
                      <a:r>
                        <a:rPr lang="en-US" dirty="0" err="1"/>
                        <a:t>fT</a:t>
                      </a:r>
                      <a:r>
                        <a:rPr lang="en-US" dirty="0"/>
                        <a:t>/rt-Hz</a:t>
                      </a:r>
                    </a:p>
                  </a:txBody>
                  <a:tcPr/>
                </a:tc>
                <a:tc>
                  <a:txBody>
                    <a:bodyPr/>
                    <a:lstStyle/>
                    <a:p>
                      <a:r>
                        <a:rPr lang="en-US" dirty="0"/>
                        <a:t>80-150 Hz (open loop)</a:t>
                      </a:r>
                    </a:p>
                    <a:p>
                      <a:r>
                        <a:rPr lang="en-US" dirty="0"/>
                        <a:t>350 Hz (closed loop)</a:t>
                      </a:r>
                      <a:r>
                        <a:rPr lang="en-US" baseline="30000" dirty="0"/>
                        <a:t>**</a:t>
                      </a:r>
                      <a:endParaRPr lang="en-US" dirty="0"/>
                    </a:p>
                  </a:txBody>
                  <a:tcPr/>
                </a:tc>
                <a:tc>
                  <a:txBody>
                    <a:bodyPr/>
                    <a:lstStyle/>
                    <a:p>
                      <a:r>
                        <a:rPr lang="en-US" dirty="0"/>
                        <a:t>1, 2, or 3 axis (3</a:t>
                      </a:r>
                      <a:r>
                        <a:rPr lang="en-US" baseline="30000" dirty="0"/>
                        <a:t>rd</a:t>
                      </a:r>
                      <a:r>
                        <a:rPr lang="en-US" dirty="0"/>
                        <a:t> axis from 2</a:t>
                      </a:r>
                      <a:r>
                        <a:rPr lang="en-US" baseline="30000" dirty="0"/>
                        <a:t>nd</a:t>
                      </a:r>
                      <a:r>
                        <a:rPr lang="en-US" dirty="0"/>
                        <a:t> OPM)</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dirty="0"/>
                        <a:t>±2 </a:t>
                      </a:r>
                      <a:r>
                        <a:rPr lang="en-US" dirty="0" err="1"/>
                        <a:t>nT</a:t>
                      </a:r>
                      <a:r>
                        <a:rPr lang="en-US" dirty="0"/>
                        <a:t> (80 </a:t>
                      </a:r>
                      <a:r>
                        <a:rPr lang="en-US" dirty="0" err="1"/>
                        <a:t>nT</a:t>
                      </a:r>
                      <a:r>
                        <a:rPr lang="en-US" dirty="0"/>
                        <a:t>) open loop*</a:t>
                      </a:r>
                    </a:p>
                    <a:p>
                      <a:pPr marL="0" marR="0" lvl="0" indent="0" algn="l" defTabSz="914354" rtl="0" eaLnBrk="1" fontAlgn="auto" latinLnBrk="0" hangingPunct="1">
                        <a:lnSpc>
                          <a:spcPct val="100000"/>
                        </a:lnSpc>
                        <a:spcBef>
                          <a:spcPts val="0"/>
                        </a:spcBef>
                        <a:spcAft>
                          <a:spcPts val="0"/>
                        </a:spcAft>
                        <a:buClrTx/>
                        <a:buSzTx/>
                        <a:buFontTx/>
                        <a:buNone/>
                        <a:tabLst/>
                        <a:defRPr/>
                      </a:pPr>
                      <a:r>
                        <a:rPr lang="en-US" dirty="0"/>
                        <a:t>±</a:t>
                      </a:r>
                      <a:r>
                        <a:rPr lang="en-US" dirty="0" smtClean="0"/>
                        <a:t>150 </a:t>
                      </a:r>
                      <a:r>
                        <a:rPr lang="en-US" dirty="0" err="1"/>
                        <a:t>nT</a:t>
                      </a:r>
                      <a:r>
                        <a:rPr lang="en-US" dirty="0"/>
                        <a:t> </a:t>
                      </a:r>
                      <a:r>
                        <a:rPr lang="en-US" dirty="0" smtClean="0"/>
                        <a:t>(150 </a:t>
                      </a:r>
                      <a:r>
                        <a:rPr lang="en-US" dirty="0" err="1"/>
                        <a:t>nT</a:t>
                      </a:r>
                      <a:r>
                        <a:rPr lang="en-US" dirty="0"/>
                        <a:t>) closed loop</a:t>
                      </a:r>
                      <a:r>
                        <a:rPr lang="en-US" dirty="0" smtClean="0"/>
                        <a:t>**</a:t>
                      </a:r>
                      <a:endParaRPr lang="en-US" baseline="30000" dirty="0"/>
                    </a:p>
                  </a:txBody>
                  <a:tcPr/>
                </a:tc>
                <a:extLst>
                  <a:ext uri="{0D108BD9-81ED-4DB2-BD59-A6C34878D82A}">
                    <a16:rowId xmlns:a16="http://schemas.microsoft.com/office/drawing/2014/main" val="4123146159"/>
                  </a:ext>
                </a:extLst>
              </a:tr>
              <a:tr h="370840">
                <a:tc>
                  <a:txBody>
                    <a:bodyPr/>
                    <a:lstStyle/>
                    <a:p>
                      <a:r>
                        <a:rPr lang="en-US" dirty="0"/>
                        <a:t>He OPM</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dirty="0"/>
                        <a:t>50 </a:t>
                      </a:r>
                      <a:r>
                        <a:rPr lang="en-US" dirty="0" err="1"/>
                        <a:t>fT</a:t>
                      </a:r>
                      <a:r>
                        <a:rPr lang="en-US" dirty="0"/>
                        <a:t>/rt-Hz</a:t>
                      </a:r>
                    </a:p>
                  </a:txBody>
                  <a:tcPr/>
                </a:tc>
                <a:tc>
                  <a:txBody>
                    <a:bodyPr/>
                    <a:lstStyle/>
                    <a:p>
                      <a:r>
                        <a:rPr lang="en-US" dirty="0"/>
                        <a:t>2 kHz (open loop)</a:t>
                      </a:r>
                    </a:p>
                    <a:p>
                      <a:r>
                        <a:rPr lang="en-US" dirty="0"/>
                        <a:t>1.35 kHz (closed loop)</a:t>
                      </a:r>
                    </a:p>
                  </a:txBody>
                  <a:tcPr/>
                </a:tc>
                <a:tc>
                  <a:txBody>
                    <a:bodyPr/>
                    <a:lstStyle/>
                    <a:p>
                      <a:r>
                        <a:rPr lang="en-US" dirty="0"/>
                        <a:t>3 axis (3</a:t>
                      </a:r>
                      <a:r>
                        <a:rPr lang="en-US" baseline="30000" dirty="0"/>
                        <a:t>rd</a:t>
                      </a:r>
                      <a:r>
                        <a:rPr lang="en-US" dirty="0"/>
                        <a:t> axis 6x worse sensitivity)</a:t>
                      </a:r>
                    </a:p>
                  </a:txBody>
                  <a:tcPr/>
                </a:tc>
                <a:tc>
                  <a:txBody>
                    <a:bodyPr/>
                    <a:lstStyle/>
                    <a:p>
                      <a:r>
                        <a:rPr lang="en-US" dirty="0"/>
                        <a:t>±300 </a:t>
                      </a:r>
                      <a:r>
                        <a:rPr lang="en-US" dirty="0" err="1"/>
                        <a:t>nT</a:t>
                      </a:r>
                      <a:r>
                        <a:rPr lang="en-US" dirty="0"/>
                        <a:t> (unknown)</a:t>
                      </a:r>
                    </a:p>
                  </a:txBody>
                  <a:tcPr/>
                </a:tc>
                <a:extLst>
                  <a:ext uri="{0D108BD9-81ED-4DB2-BD59-A6C34878D82A}">
                    <a16:rowId xmlns:a16="http://schemas.microsoft.com/office/drawing/2014/main" val="1491441602"/>
                  </a:ext>
                </a:extLst>
              </a:tr>
              <a:tr h="370840">
                <a:tc>
                  <a:txBody>
                    <a:bodyPr/>
                    <a:lstStyle/>
                    <a:p>
                      <a:r>
                        <a:rPr lang="en-US" dirty="0"/>
                        <a:t>Scalar OPM </a:t>
                      </a:r>
                      <a:r>
                        <a:rPr lang="en-US" dirty="0" err="1"/>
                        <a:t>gradio</a:t>
                      </a:r>
                      <a:r>
                        <a:rPr lang="en-US" dirty="0"/>
                        <a:t>-meter—Unshielded </a:t>
                      </a:r>
                    </a:p>
                  </a:txBody>
                  <a:tcPr/>
                </a:tc>
                <a:tc>
                  <a:txBody>
                    <a:bodyPr/>
                    <a:lstStyle/>
                    <a:p>
                      <a:r>
                        <a:rPr lang="en-US" dirty="0"/>
                        <a:t>15 </a:t>
                      </a:r>
                      <a:r>
                        <a:rPr lang="en-US" dirty="0" err="1"/>
                        <a:t>fT</a:t>
                      </a:r>
                      <a:r>
                        <a:rPr lang="en-US" dirty="0"/>
                        <a:t>/cm/ </a:t>
                      </a:r>
                    </a:p>
                    <a:p>
                      <a:r>
                        <a:rPr lang="en-US" dirty="0"/>
                        <a:t>rt-Hz</a:t>
                      </a:r>
                    </a:p>
                  </a:txBody>
                  <a:tcPr/>
                </a:tc>
                <a:tc>
                  <a:txBody>
                    <a:bodyPr/>
                    <a:lstStyle/>
                    <a:p>
                      <a:r>
                        <a:rPr lang="en-US" dirty="0"/>
                        <a:t>300 Samples/s (adjustable)</a:t>
                      </a:r>
                    </a:p>
                  </a:txBody>
                  <a:tcPr/>
                </a:tc>
                <a:tc>
                  <a:txBody>
                    <a:bodyPr/>
                    <a:lstStyle/>
                    <a:p>
                      <a:r>
                        <a:rPr lang="en-US" dirty="0"/>
                        <a:t>Parallel to am-</a:t>
                      </a:r>
                      <a:r>
                        <a:rPr lang="en-US" dirty="0" err="1"/>
                        <a:t>bient</a:t>
                      </a:r>
                      <a:r>
                        <a:rPr lang="en-US" dirty="0"/>
                        <a:t> bias field</a:t>
                      </a:r>
                    </a:p>
                  </a:txBody>
                  <a:tcPr/>
                </a:tc>
                <a:tc>
                  <a:txBody>
                    <a:bodyPr/>
                    <a:lstStyle/>
                    <a:p>
                      <a:r>
                        <a:rPr lang="en-US" dirty="0"/>
                        <a:t>Unknown (Earth’s field)</a:t>
                      </a:r>
                    </a:p>
                  </a:txBody>
                  <a:tcPr/>
                </a:tc>
                <a:extLst>
                  <a:ext uri="{0D108BD9-81ED-4DB2-BD59-A6C34878D82A}">
                    <a16:rowId xmlns:a16="http://schemas.microsoft.com/office/drawing/2014/main" val="4187428209"/>
                  </a:ext>
                </a:extLst>
              </a:tr>
              <a:tr h="370840">
                <a:tc>
                  <a:txBody>
                    <a:bodyPr/>
                    <a:lstStyle/>
                    <a:p>
                      <a:r>
                        <a:rPr lang="en-US" dirty="0"/>
                        <a:t>SQUID</a:t>
                      </a:r>
                    </a:p>
                  </a:txBody>
                  <a:tcPr/>
                </a:tc>
                <a:tc>
                  <a:txBody>
                    <a:bodyPr/>
                    <a:lstStyle/>
                    <a:p>
                      <a:r>
                        <a:rPr lang="en-US" dirty="0"/>
                        <a:t>2-3 </a:t>
                      </a:r>
                      <a:r>
                        <a:rPr lang="en-US" dirty="0" err="1"/>
                        <a:t>fT</a:t>
                      </a:r>
                      <a:r>
                        <a:rPr lang="en-US" dirty="0"/>
                        <a:t>/rt-Hz</a:t>
                      </a:r>
                    </a:p>
                  </a:txBody>
                  <a:tcPr/>
                </a:tc>
                <a:tc>
                  <a:txBody>
                    <a:bodyPr/>
                    <a:lstStyle/>
                    <a:p>
                      <a:r>
                        <a:rPr lang="en-US" dirty="0"/>
                        <a:t>1–5 </a:t>
                      </a:r>
                      <a:r>
                        <a:rPr lang="en-US" dirty="0" err="1"/>
                        <a:t>kS</a:t>
                      </a:r>
                      <a:r>
                        <a:rPr lang="en-US" dirty="0"/>
                        <a:t>/s (adjustable)</a:t>
                      </a:r>
                    </a:p>
                  </a:txBody>
                  <a:tcPr/>
                </a:tc>
                <a:tc>
                  <a:txBody>
                    <a:bodyPr/>
                    <a:lstStyle/>
                    <a:p>
                      <a:r>
                        <a:rPr lang="en-US" dirty="0"/>
                        <a:t>Normal to pickup loop</a:t>
                      </a:r>
                    </a:p>
                  </a:txBody>
                  <a:tcPr/>
                </a:tc>
                <a:tc>
                  <a:txBody>
                    <a:bodyPr/>
                    <a:lstStyle/>
                    <a:p>
                      <a:r>
                        <a:rPr lang="en-US" dirty="0"/>
                        <a:t>±20 </a:t>
                      </a:r>
                      <a:r>
                        <a:rPr lang="en-US" dirty="0" err="1"/>
                        <a:t>nT</a:t>
                      </a:r>
                      <a:r>
                        <a:rPr lang="en-US" dirty="0"/>
                        <a:t> (Unshielded operation possible)</a:t>
                      </a:r>
                    </a:p>
                  </a:txBody>
                  <a:tcPr/>
                </a:tc>
                <a:extLst>
                  <a:ext uri="{0D108BD9-81ED-4DB2-BD59-A6C34878D82A}">
                    <a16:rowId xmlns:a16="http://schemas.microsoft.com/office/drawing/2014/main" val="3925666779"/>
                  </a:ext>
                </a:extLst>
              </a:tr>
            </a:tbl>
          </a:graphicData>
        </a:graphic>
      </p:graphicFrame>
      <p:sp>
        <p:nvSpPr>
          <p:cNvPr id="7" name="TextBox 6">
            <a:extLst>
              <a:ext uri="{FF2B5EF4-FFF2-40B4-BE49-F238E27FC236}">
                <a16:creationId xmlns:a16="http://schemas.microsoft.com/office/drawing/2014/main" id="{79EABA4C-6518-CB9A-58AD-CCA013F8C896}"/>
              </a:ext>
            </a:extLst>
          </p:cNvPr>
          <p:cNvSpPr txBox="1"/>
          <p:nvPr/>
        </p:nvSpPr>
        <p:spPr>
          <a:xfrm>
            <a:off x="8587946" y="4616511"/>
            <a:ext cx="3212757" cy="1569660"/>
          </a:xfrm>
          <a:prstGeom prst="rect">
            <a:avLst/>
          </a:prstGeom>
          <a:noFill/>
        </p:spPr>
        <p:txBody>
          <a:bodyPr wrap="square" rtlCol="0">
            <a:spAutoFit/>
          </a:bodyPr>
          <a:lstStyle/>
          <a:p>
            <a:pPr>
              <a:spcBef>
                <a:spcPts val="600"/>
              </a:spcBef>
            </a:pPr>
            <a:r>
              <a:rPr lang="en-US" dirty="0"/>
              <a:t>*</a:t>
            </a:r>
            <a:r>
              <a:rPr lang="en-US" dirty="0" err="1"/>
              <a:t>Quspin</a:t>
            </a:r>
            <a:r>
              <a:rPr lang="en-US" dirty="0"/>
              <a:t> Neuro-1: </a:t>
            </a:r>
            <a:r>
              <a:rPr lang="en-US" sz="1400" dirty="0"/>
              <a:t>Neuro-1 flyer</a:t>
            </a:r>
            <a:r>
              <a:rPr lang="en-US" dirty="0"/>
              <a:t> </a:t>
            </a:r>
          </a:p>
          <a:p>
            <a:pPr>
              <a:spcBef>
                <a:spcPts val="600"/>
              </a:spcBef>
            </a:pPr>
            <a:r>
              <a:rPr lang="en-US" dirty="0"/>
              <a:t>**</a:t>
            </a:r>
            <a:r>
              <a:rPr lang="en-US" dirty="0" err="1"/>
              <a:t>Fieldline</a:t>
            </a:r>
            <a:r>
              <a:rPr lang="en-US" dirty="0"/>
              <a:t>: </a:t>
            </a:r>
            <a:r>
              <a:rPr lang="en-US" sz="1400" dirty="0"/>
              <a:t>Alem O, et </a:t>
            </a:r>
            <a:r>
              <a:rPr lang="en-US" sz="1400" dirty="0" err="1"/>
              <a:t>al.,</a:t>
            </a:r>
            <a:r>
              <a:rPr lang="en-US" sz="1400" i="1" dirty="0" err="1"/>
              <a:t>Front</a:t>
            </a:r>
            <a:r>
              <a:rPr lang="en-US" sz="1400" i="1" dirty="0"/>
              <a:t>. </a:t>
            </a:r>
            <a:r>
              <a:rPr lang="en-US" sz="1400" i="1" dirty="0" err="1"/>
              <a:t>Neurosci</a:t>
            </a:r>
            <a:r>
              <a:rPr lang="en-US" sz="1400" dirty="0"/>
              <a:t>. </a:t>
            </a:r>
            <a:r>
              <a:rPr lang="en-US" sz="1400" b="1" dirty="0"/>
              <a:t>17</a:t>
            </a:r>
            <a:r>
              <a:rPr lang="en-US" sz="1400" dirty="0"/>
              <a:t>, 1190310 (2023) </a:t>
            </a:r>
          </a:p>
          <a:p>
            <a:pPr>
              <a:spcBef>
                <a:spcPts val="600"/>
              </a:spcBef>
            </a:pPr>
            <a:r>
              <a:rPr lang="en-US" dirty="0"/>
              <a:t>Unknown = Unknown to this author</a:t>
            </a:r>
          </a:p>
        </p:txBody>
      </p:sp>
    </p:spTree>
    <p:extLst>
      <p:ext uri="{BB962C8B-B14F-4D97-AF65-F5344CB8AC3E}">
        <p14:creationId xmlns:p14="http://schemas.microsoft.com/office/powerpoint/2010/main" val="166452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1DBFC-696A-46F7-BE43-F39123F49EF2}"/>
              </a:ext>
            </a:extLst>
          </p:cNvPr>
          <p:cNvSpPr>
            <a:spLocks noGrp="1"/>
          </p:cNvSpPr>
          <p:nvPr>
            <p:ph type="title"/>
          </p:nvPr>
        </p:nvSpPr>
        <p:spPr/>
        <p:txBody>
          <a:bodyPr/>
          <a:lstStyle/>
          <a:p>
            <a:r>
              <a:rPr lang="en-US" dirty="0"/>
              <a:t>SERF OPMs: Formulating Gain/Sense-Angle Error</a:t>
            </a:r>
          </a:p>
        </p:txBody>
      </p:sp>
      <p:sp>
        <p:nvSpPr>
          <p:cNvPr id="4" name="Slide Number Placeholder 3">
            <a:extLst>
              <a:ext uri="{FF2B5EF4-FFF2-40B4-BE49-F238E27FC236}">
                <a16:creationId xmlns:a16="http://schemas.microsoft.com/office/drawing/2014/main" id="{8D51DBE9-0BEC-4332-87B7-A88293FFC074}"/>
              </a:ext>
            </a:extLst>
          </p:cNvPr>
          <p:cNvSpPr>
            <a:spLocks noGrp="1"/>
          </p:cNvSpPr>
          <p:nvPr>
            <p:ph type="sldNum" sz="quarter" idx="12"/>
          </p:nvPr>
        </p:nvSpPr>
        <p:spPr/>
        <p:txBody>
          <a:bodyPr/>
          <a:lstStyle/>
          <a:p>
            <a:fld id="{6113E31D-E2AB-40D1-8B51-AFA5AFEF393A}" type="slidenum">
              <a:rPr lang="en-US" smtClean="0"/>
              <a:t>21</a:t>
            </a:fld>
            <a:endParaRPr lang="en-US" dirty="0"/>
          </a:p>
        </p:txBody>
      </p:sp>
      <p:pic>
        <p:nvPicPr>
          <p:cNvPr id="5" name="Picture 4">
            <a:extLst>
              <a:ext uri="{FF2B5EF4-FFF2-40B4-BE49-F238E27FC236}">
                <a16:creationId xmlns:a16="http://schemas.microsoft.com/office/drawing/2014/main" id="{17C36B32-8E1B-44CC-AEF8-1B20C91C1CEF}"/>
              </a:ext>
            </a:extLst>
          </p:cNvPr>
          <p:cNvPicPr>
            <a:picLocks noChangeAspect="1"/>
          </p:cNvPicPr>
          <p:nvPr/>
        </p:nvPicPr>
        <p:blipFill>
          <a:blip r:embed="rId2"/>
          <a:stretch>
            <a:fillRect/>
          </a:stretch>
        </p:blipFill>
        <p:spPr>
          <a:xfrm>
            <a:off x="1868007" y="1106602"/>
            <a:ext cx="7200900" cy="638175"/>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52484D7-AD55-478C-B2E4-5841253A8279}"/>
                  </a:ext>
                </a:extLst>
              </p:cNvPr>
              <p:cNvSpPr/>
              <p:nvPr/>
            </p:nvSpPr>
            <p:spPr>
              <a:xfrm>
                <a:off x="-103693" y="1918574"/>
                <a:ext cx="12361681" cy="122475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280" i="1">
                              <a:solidFill>
                                <a:srgbClr val="836967"/>
                              </a:solidFill>
                              <a:latin typeface="Cambria Math" panose="02040503050406030204" pitchFamily="18" charset="0"/>
                            </a:rPr>
                          </m:ctrlPr>
                        </m:sSubPr>
                        <m:e>
                          <m:r>
                            <a:rPr lang="en-US" sz="1280" i="1">
                              <a:latin typeface="Cambria Math" panose="02040503050406030204" pitchFamily="18" charset="0"/>
                            </a:rPr>
                            <m:t>𝑃</m:t>
                          </m:r>
                        </m:e>
                        <m:sub>
                          <m:r>
                            <a:rPr lang="en-US" sz="1280" i="1">
                              <a:latin typeface="Cambria Math" panose="02040503050406030204" pitchFamily="18" charset="0"/>
                            </a:rPr>
                            <m:t>𝑧</m:t>
                          </m:r>
                        </m:sub>
                      </m:sSub>
                      <m:r>
                        <a:rPr lang="en-US" sz="1280" i="0">
                          <a:latin typeface="Cambria Math" panose="02040503050406030204" pitchFamily="18" charset="0"/>
                        </a:rPr>
                        <m:t>≈</m:t>
                      </m:r>
                      <m:f>
                        <m:fPr>
                          <m:ctrlPr>
                            <a:rPr lang="en-US" sz="1280" i="1">
                              <a:solidFill>
                                <a:srgbClr val="836967"/>
                              </a:solidFill>
                              <a:latin typeface="Cambria Math" panose="02040503050406030204" pitchFamily="18" charset="0"/>
                            </a:rPr>
                          </m:ctrlPr>
                        </m:fPr>
                        <m:num>
                          <m:sSub>
                            <m:sSubPr>
                              <m:ctrlPr>
                                <a:rPr lang="en-US" sz="1280" i="1">
                                  <a:solidFill>
                                    <a:srgbClr val="836967"/>
                                  </a:solidFill>
                                  <a:latin typeface="Cambria Math" panose="02040503050406030204" pitchFamily="18" charset="0"/>
                                </a:rPr>
                              </m:ctrlPr>
                            </m:sSubPr>
                            <m:e>
                              <m:r>
                                <m:rPr>
                                  <m:sty m:val="p"/>
                                </m:rPr>
                                <a:rPr lang="en-US" sz="1280" i="0">
                                  <a:latin typeface="Cambria Math" panose="02040503050406030204" pitchFamily="18" charset="0"/>
                                </a:rPr>
                                <m:t>R</m:t>
                              </m:r>
                            </m:e>
                            <m:sub>
                              <m:r>
                                <a:rPr lang="en-US" sz="1280" i="1">
                                  <a:latin typeface="Cambria Math" panose="02040503050406030204" pitchFamily="18" charset="0"/>
                                </a:rPr>
                                <m:t>𝑜𝑝</m:t>
                              </m:r>
                            </m:sub>
                          </m:sSub>
                        </m:num>
                        <m:den>
                          <m:sSub>
                            <m:sSubPr>
                              <m:ctrlPr>
                                <a:rPr lang="en-US" sz="1280" i="1">
                                  <a:solidFill>
                                    <a:srgbClr val="836967"/>
                                  </a:solidFill>
                                  <a:latin typeface="Cambria Math" panose="02040503050406030204" pitchFamily="18" charset="0"/>
                                </a:rPr>
                              </m:ctrlPr>
                            </m:sSubPr>
                            <m:e>
                              <m:r>
                                <m:rPr>
                                  <m:sty m:val="p"/>
                                </m:rPr>
                                <a:rPr lang="en-US" sz="1280" i="0">
                                  <a:latin typeface="Cambria Math" panose="02040503050406030204" pitchFamily="18" charset="0"/>
                                </a:rPr>
                                <m:t>R</m:t>
                              </m:r>
                            </m:e>
                            <m:sub>
                              <m:r>
                                <a:rPr lang="en-US" sz="1280" i="1">
                                  <a:latin typeface="Cambria Math" panose="02040503050406030204" pitchFamily="18" charset="0"/>
                                </a:rPr>
                                <m:t>𝑜𝑝</m:t>
                              </m:r>
                            </m:sub>
                          </m:sSub>
                          <m:r>
                            <a:rPr lang="en-US" sz="1280" i="0">
                              <a:latin typeface="Cambria Math" panose="02040503050406030204" pitchFamily="18" charset="0"/>
                            </a:rPr>
                            <m:t>+</m:t>
                          </m:r>
                          <m:sSub>
                            <m:sSubPr>
                              <m:ctrlPr>
                                <a:rPr lang="en-US" sz="1280" i="1">
                                  <a:solidFill>
                                    <a:srgbClr val="836967"/>
                                  </a:solidFill>
                                  <a:latin typeface="Cambria Math" panose="02040503050406030204" pitchFamily="18" charset="0"/>
                                </a:rPr>
                              </m:ctrlPr>
                            </m:sSubPr>
                            <m:e>
                              <m:r>
                                <m:rPr>
                                  <m:sty m:val="p"/>
                                </m:rPr>
                                <a:rPr lang="en-US" sz="1280" i="0">
                                  <a:latin typeface="Cambria Math" panose="02040503050406030204" pitchFamily="18" charset="0"/>
                                </a:rPr>
                                <m:t>R</m:t>
                              </m:r>
                            </m:e>
                            <m:sub>
                              <m:r>
                                <a:rPr lang="en-US" sz="1280" i="1">
                                  <a:latin typeface="Cambria Math" panose="02040503050406030204" pitchFamily="18" charset="0"/>
                                </a:rPr>
                                <m:t>𝑟𝑒𝑙</m:t>
                              </m:r>
                            </m:sub>
                          </m:sSub>
                        </m:den>
                      </m:f>
                      <m:sSub>
                        <m:sSubPr>
                          <m:ctrlPr>
                            <a:rPr lang="en-US" sz="1280" i="1">
                              <a:solidFill>
                                <a:srgbClr val="836967"/>
                              </a:solidFill>
                              <a:latin typeface="Cambria Math" panose="02040503050406030204" pitchFamily="18" charset="0"/>
                            </a:rPr>
                          </m:ctrlPr>
                        </m:sSubPr>
                        <m:e>
                          <m:r>
                            <a:rPr lang="en-US" sz="1280" i="1">
                              <a:latin typeface="Cambria Math" panose="02040503050406030204" pitchFamily="18" charset="0"/>
                            </a:rPr>
                            <m:t>𝐽</m:t>
                          </m:r>
                        </m:e>
                        <m:sub>
                          <m:r>
                            <a:rPr lang="en-US" sz="1280" i="0">
                              <a:latin typeface="Cambria Math" panose="02040503050406030204" pitchFamily="18" charset="0"/>
                            </a:rPr>
                            <m:t>0</m:t>
                          </m:r>
                        </m:sub>
                      </m:sSub>
                      <m:d>
                        <m:dPr>
                          <m:ctrlPr>
                            <a:rPr lang="en-US" sz="1280" i="1">
                              <a:solidFill>
                                <a:srgbClr val="836967"/>
                              </a:solidFill>
                              <a:latin typeface="Cambria Math" panose="02040503050406030204" pitchFamily="18" charset="0"/>
                            </a:rPr>
                          </m:ctrlPr>
                        </m:dPr>
                        <m:e>
                          <m:f>
                            <m:fPr>
                              <m:ctrlPr>
                                <a:rPr lang="en-US" sz="1280" i="1">
                                  <a:solidFill>
                                    <a:srgbClr val="836967"/>
                                  </a:solidFill>
                                  <a:latin typeface="Cambria Math" panose="02040503050406030204" pitchFamily="18" charset="0"/>
                                </a:rPr>
                              </m:ctrlPr>
                            </m:fPr>
                            <m:num>
                              <m:r>
                                <a:rPr lang="en-US" sz="1280" i="1">
                                  <a:latin typeface="Cambria Math" panose="02040503050406030204" pitchFamily="18" charset="0"/>
                                </a:rPr>
                                <m:t>𝛾</m:t>
                              </m:r>
                              <m:sSub>
                                <m:sSubPr>
                                  <m:ctrlPr>
                                    <a:rPr lang="en-US" sz="1280" i="1">
                                      <a:solidFill>
                                        <a:srgbClr val="836967"/>
                                      </a:solidFill>
                                      <a:latin typeface="Cambria Math" panose="02040503050406030204" pitchFamily="18" charset="0"/>
                                    </a:rPr>
                                  </m:ctrlPr>
                                </m:sSubPr>
                                <m:e>
                                  <m:r>
                                    <a:rPr lang="en-US" sz="1280" i="1">
                                      <a:latin typeface="Cambria Math" panose="02040503050406030204" pitchFamily="18" charset="0"/>
                                    </a:rPr>
                                    <m:t>𝐵</m:t>
                                  </m:r>
                                </m:e>
                                <m:sub>
                                  <m:r>
                                    <a:rPr lang="en-US" sz="1280" i="1">
                                      <a:latin typeface="Cambria Math" panose="02040503050406030204" pitchFamily="18" charset="0"/>
                                    </a:rPr>
                                    <m:t>𝑚</m:t>
                                  </m:r>
                                </m:sub>
                              </m:sSub>
                            </m:num>
                            <m:den>
                              <m:sSub>
                                <m:sSubPr>
                                  <m:ctrlPr>
                                    <a:rPr lang="en-US" sz="1280" i="1">
                                      <a:solidFill>
                                        <a:srgbClr val="836967"/>
                                      </a:solidFill>
                                      <a:latin typeface="Cambria Math" panose="02040503050406030204" pitchFamily="18" charset="0"/>
                                    </a:rPr>
                                  </m:ctrlPr>
                                </m:sSubPr>
                                <m:e>
                                  <m:r>
                                    <a:rPr lang="en-US" sz="1280" i="1">
                                      <a:latin typeface="Cambria Math" panose="02040503050406030204" pitchFamily="18" charset="0"/>
                                    </a:rPr>
                                    <m:t>𝑞</m:t>
                                  </m:r>
                                  <m:r>
                                    <a:rPr lang="en-US" sz="1280" i="1">
                                      <a:latin typeface="Cambria Math" panose="02040503050406030204" pitchFamily="18" charset="0"/>
                                    </a:rPr>
                                    <m:t>𝜔</m:t>
                                  </m:r>
                                </m:e>
                                <m:sub>
                                  <m:r>
                                    <a:rPr lang="en-US" sz="1280" i="1">
                                      <a:latin typeface="Cambria Math" panose="02040503050406030204" pitchFamily="18" charset="0"/>
                                    </a:rPr>
                                    <m:t>𝑚</m:t>
                                  </m:r>
                                </m:sub>
                              </m:sSub>
                            </m:den>
                          </m:f>
                        </m:e>
                      </m:d>
                      <m:sSub>
                        <m:sSubPr>
                          <m:ctrlPr>
                            <a:rPr lang="en-US" sz="1280" i="1">
                              <a:solidFill>
                                <a:srgbClr val="836967"/>
                              </a:solidFill>
                              <a:latin typeface="Cambria Math" panose="02040503050406030204" pitchFamily="18" charset="0"/>
                            </a:rPr>
                          </m:ctrlPr>
                        </m:sSubPr>
                        <m:e>
                          <m:r>
                            <a:rPr lang="en-US" sz="1280" i="1">
                              <a:latin typeface="Cambria Math" panose="02040503050406030204" pitchFamily="18" charset="0"/>
                            </a:rPr>
                            <m:t>𝐽</m:t>
                          </m:r>
                        </m:e>
                        <m:sub>
                          <m:r>
                            <a:rPr lang="en-US" sz="1280" i="0">
                              <a:latin typeface="Cambria Math" panose="02040503050406030204" pitchFamily="18" charset="0"/>
                            </a:rPr>
                            <m:t>1</m:t>
                          </m:r>
                        </m:sub>
                      </m:sSub>
                      <m:d>
                        <m:dPr>
                          <m:ctrlPr>
                            <a:rPr lang="en-US" sz="1280" i="1">
                              <a:solidFill>
                                <a:srgbClr val="836967"/>
                              </a:solidFill>
                              <a:latin typeface="Cambria Math" panose="02040503050406030204" pitchFamily="18" charset="0"/>
                            </a:rPr>
                          </m:ctrlPr>
                        </m:dPr>
                        <m:e>
                          <m:f>
                            <m:fPr>
                              <m:ctrlPr>
                                <a:rPr lang="en-US" sz="1280" i="1">
                                  <a:solidFill>
                                    <a:srgbClr val="836967"/>
                                  </a:solidFill>
                                  <a:latin typeface="Cambria Math" panose="02040503050406030204" pitchFamily="18" charset="0"/>
                                </a:rPr>
                              </m:ctrlPr>
                            </m:fPr>
                            <m:num>
                              <m:r>
                                <a:rPr lang="en-US" sz="1280" i="1">
                                  <a:latin typeface="Cambria Math" panose="02040503050406030204" pitchFamily="18" charset="0"/>
                                </a:rPr>
                                <m:t>𝛾</m:t>
                              </m:r>
                              <m:sSub>
                                <m:sSubPr>
                                  <m:ctrlPr>
                                    <a:rPr lang="en-US" sz="1280" i="1">
                                      <a:solidFill>
                                        <a:srgbClr val="836967"/>
                                      </a:solidFill>
                                      <a:latin typeface="Cambria Math" panose="02040503050406030204" pitchFamily="18" charset="0"/>
                                    </a:rPr>
                                  </m:ctrlPr>
                                </m:sSubPr>
                                <m:e>
                                  <m:r>
                                    <a:rPr lang="en-US" sz="1280" i="1">
                                      <a:latin typeface="Cambria Math" panose="02040503050406030204" pitchFamily="18" charset="0"/>
                                    </a:rPr>
                                    <m:t>𝐵</m:t>
                                  </m:r>
                                </m:e>
                                <m:sub>
                                  <m:r>
                                    <a:rPr lang="en-US" sz="1280" i="1">
                                      <a:latin typeface="Cambria Math" panose="02040503050406030204" pitchFamily="18" charset="0"/>
                                    </a:rPr>
                                    <m:t>𝑚</m:t>
                                  </m:r>
                                </m:sub>
                              </m:sSub>
                            </m:num>
                            <m:den>
                              <m:sSub>
                                <m:sSubPr>
                                  <m:ctrlPr>
                                    <a:rPr lang="en-US" sz="1280" i="1">
                                      <a:solidFill>
                                        <a:srgbClr val="836967"/>
                                      </a:solidFill>
                                      <a:latin typeface="Cambria Math" panose="02040503050406030204" pitchFamily="18" charset="0"/>
                                    </a:rPr>
                                  </m:ctrlPr>
                                </m:sSubPr>
                                <m:e>
                                  <m:r>
                                    <a:rPr lang="en-US" sz="1280" i="1">
                                      <a:latin typeface="Cambria Math" panose="02040503050406030204" pitchFamily="18" charset="0"/>
                                    </a:rPr>
                                    <m:t>𝑞</m:t>
                                  </m:r>
                                  <m:r>
                                    <a:rPr lang="en-US" sz="1280" i="1">
                                      <a:latin typeface="Cambria Math" panose="02040503050406030204" pitchFamily="18" charset="0"/>
                                    </a:rPr>
                                    <m:t>𝜔</m:t>
                                  </m:r>
                                </m:e>
                                <m:sub>
                                  <m:r>
                                    <a:rPr lang="en-US" sz="1280" i="1">
                                      <a:latin typeface="Cambria Math" panose="02040503050406030204" pitchFamily="18" charset="0"/>
                                    </a:rPr>
                                    <m:t>𝑚</m:t>
                                  </m:r>
                                </m:sub>
                              </m:sSub>
                            </m:den>
                          </m:f>
                        </m:e>
                      </m:d>
                      <m:func>
                        <m:funcPr>
                          <m:ctrlPr>
                            <a:rPr lang="en-US" sz="1280" i="1">
                              <a:latin typeface="Cambria Math" panose="02040503050406030204" pitchFamily="18" charset="0"/>
                            </a:rPr>
                          </m:ctrlPr>
                        </m:funcPr>
                        <m:fName>
                          <m:r>
                            <m:rPr>
                              <m:sty m:val="p"/>
                            </m:rPr>
                            <a:rPr lang="en-US" sz="1280" i="0">
                              <a:latin typeface="Cambria Math" panose="02040503050406030204" pitchFamily="18" charset="0"/>
                            </a:rPr>
                            <m:t>sin</m:t>
                          </m:r>
                        </m:fName>
                        <m:e>
                          <m:d>
                            <m:dPr>
                              <m:ctrlPr>
                                <a:rPr lang="en-US" sz="1280" i="1">
                                  <a:solidFill>
                                    <a:srgbClr val="836967"/>
                                  </a:solidFill>
                                  <a:latin typeface="Cambria Math" panose="02040503050406030204" pitchFamily="18" charset="0"/>
                                </a:rPr>
                              </m:ctrlPr>
                            </m:dPr>
                            <m:e>
                              <m:sSub>
                                <m:sSubPr>
                                  <m:ctrlPr>
                                    <a:rPr lang="en-US" sz="1280" i="1">
                                      <a:solidFill>
                                        <a:srgbClr val="836967"/>
                                      </a:solidFill>
                                      <a:latin typeface="Cambria Math" panose="02040503050406030204" pitchFamily="18" charset="0"/>
                                    </a:rPr>
                                  </m:ctrlPr>
                                </m:sSubPr>
                                <m:e>
                                  <m:r>
                                    <a:rPr lang="en-US" sz="1280" i="1">
                                      <a:latin typeface="Cambria Math" panose="02040503050406030204" pitchFamily="18" charset="0"/>
                                    </a:rPr>
                                    <m:t>𝜔</m:t>
                                  </m:r>
                                </m:e>
                                <m:sub>
                                  <m:r>
                                    <a:rPr lang="en-US" sz="1280" i="1">
                                      <a:latin typeface="Cambria Math" panose="02040503050406030204" pitchFamily="18" charset="0"/>
                                    </a:rPr>
                                    <m:t>𝑚</m:t>
                                  </m:r>
                                </m:sub>
                              </m:sSub>
                              <m:r>
                                <a:rPr lang="en-US" sz="1280" i="1">
                                  <a:latin typeface="Cambria Math" panose="02040503050406030204" pitchFamily="18" charset="0"/>
                                </a:rPr>
                                <m:t>𝑡</m:t>
                              </m:r>
                            </m:e>
                          </m:d>
                        </m:e>
                      </m:func>
                      <m:d>
                        <m:dPr>
                          <m:begChr m:val="["/>
                          <m:endChr m:val="]"/>
                          <m:ctrlPr>
                            <a:rPr lang="en-US" sz="1280" i="1">
                              <a:solidFill>
                                <a:srgbClr val="836967"/>
                              </a:solidFill>
                              <a:latin typeface="Cambria Math" panose="02040503050406030204" pitchFamily="18" charset="0"/>
                            </a:rPr>
                          </m:ctrlPr>
                        </m:dPr>
                        <m:e>
                          <m:f>
                            <m:fPr>
                              <m:ctrlPr>
                                <a:rPr lang="en-US" sz="1280" i="1">
                                  <a:solidFill>
                                    <a:srgbClr val="836967"/>
                                  </a:solidFill>
                                  <a:latin typeface="Cambria Math" panose="02040503050406030204" pitchFamily="18" charset="0"/>
                                </a:rPr>
                              </m:ctrlPr>
                            </m:fPr>
                            <m:num>
                              <m:f>
                                <m:fPr>
                                  <m:ctrlPr>
                                    <a:rPr lang="en-US" sz="1280" i="1">
                                      <a:solidFill>
                                        <a:srgbClr val="836967"/>
                                      </a:solidFill>
                                      <a:latin typeface="Cambria Math" panose="02040503050406030204" pitchFamily="18" charset="0"/>
                                    </a:rPr>
                                  </m:ctrlPr>
                                </m:fPr>
                                <m:num>
                                  <m:r>
                                    <a:rPr lang="en-US" sz="1280" i="1">
                                      <a:latin typeface="Cambria Math" panose="02040503050406030204" pitchFamily="18" charset="0"/>
                                    </a:rPr>
                                    <m:t>𝛾</m:t>
                                  </m:r>
                                  <m:acc>
                                    <m:accPr>
                                      <m:chr m:val="̂"/>
                                      <m:ctrlPr>
                                        <a:rPr lang="en-US" sz="1280" i="1">
                                          <a:solidFill>
                                            <a:srgbClr val="836967"/>
                                          </a:solidFill>
                                          <a:latin typeface="Cambria Math" panose="02040503050406030204" pitchFamily="18" charset="0"/>
                                        </a:rPr>
                                      </m:ctrlPr>
                                    </m:accPr>
                                    <m:e>
                                      <m:sSub>
                                        <m:sSubPr>
                                          <m:ctrlPr>
                                            <a:rPr lang="en-US" sz="1280" i="1">
                                              <a:solidFill>
                                                <a:srgbClr val="836967"/>
                                              </a:solidFill>
                                              <a:latin typeface="Cambria Math" panose="02040503050406030204" pitchFamily="18" charset="0"/>
                                            </a:rPr>
                                          </m:ctrlPr>
                                        </m:sSubPr>
                                        <m:e>
                                          <m:r>
                                            <a:rPr lang="en-US" sz="1280" i="1">
                                              <a:latin typeface="Cambria Math" panose="02040503050406030204" pitchFamily="18" charset="0"/>
                                            </a:rPr>
                                            <m:t>𝐵</m:t>
                                          </m:r>
                                        </m:e>
                                        <m:sub>
                                          <m:r>
                                            <a:rPr lang="en-US" sz="1280" i="1">
                                              <a:latin typeface="Cambria Math" panose="02040503050406030204" pitchFamily="18" charset="0"/>
                                            </a:rPr>
                                            <m:t>𝑥𝑠</m:t>
                                          </m:r>
                                        </m:sub>
                                      </m:sSub>
                                    </m:e>
                                  </m:acc>
                                  <m:d>
                                    <m:dPr>
                                      <m:ctrlPr>
                                        <a:rPr lang="en-US" sz="1280" i="1">
                                          <a:solidFill>
                                            <a:srgbClr val="836967"/>
                                          </a:solidFill>
                                          <a:latin typeface="Cambria Math" panose="02040503050406030204" pitchFamily="18" charset="0"/>
                                        </a:rPr>
                                      </m:ctrlPr>
                                    </m:dPr>
                                    <m:e>
                                      <m:r>
                                        <a:rPr lang="en-US" sz="1280" i="1">
                                          <a:latin typeface="Cambria Math" panose="02040503050406030204" pitchFamily="18" charset="0"/>
                                        </a:rPr>
                                        <m:t>𝑡</m:t>
                                      </m:r>
                                    </m:e>
                                  </m:d>
                                </m:num>
                                <m:den>
                                  <m:d>
                                    <m:dPr>
                                      <m:ctrlPr>
                                        <a:rPr lang="en-US" sz="1280" i="1">
                                          <a:solidFill>
                                            <a:srgbClr val="836967"/>
                                          </a:solidFill>
                                          <a:latin typeface="Cambria Math" panose="02040503050406030204" pitchFamily="18" charset="0"/>
                                        </a:rPr>
                                      </m:ctrlPr>
                                    </m:dPr>
                                    <m:e>
                                      <m:sSub>
                                        <m:sSubPr>
                                          <m:ctrlPr>
                                            <a:rPr lang="en-US" sz="1280" i="1">
                                              <a:solidFill>
                                                <a:srgbClr val="836967"/>
                                              </a:solidFill>
                                              <a:latin typeface="Cambria Math" panose="02040503050406030204" pitchFamily="18" charset="0"/>
                                            </a:rPr>
                                          </m:ctrlPr>
                                        </m:sSubPr>
                                        <m:e>
                                          <m:r>
                                            <m:rPr>
                                              <m:sty m:val="p"/>
                                            </m:rPr>
                                            <a:rPr lang="en-US" sz="1280" i="0">
                                              <a:latin typeface="Cambria Math" panose="02040503050406030204" pitchFamily="18" charset="0"/>
                                            </a:rPr>
                                            <m:t>R</m:t>
                                          </m:r>
                                        </m:e>
                                        <m:sub>
                                          <m:r>
                                            <a:rPr lang="en-US" sz="1280" i="1">
                                              <a:latin typeface="Cambria Math" panose="02040503050406030204" pitchFamily="18" charset="0"/>
                                            </a:rPr>
                                            <m:t>𝑜𝑝</m:t>
                                          </m:r>
                                        </m:sub>
                                      </m:sSub>
                                      <m:r>
                                        <a:rPr lang="en-US" sz="1280" i="0">
                                          <a:latin typeface="Cambria Math" panose="02040503050406030204" pitchFamily="18" charset="0"/>
                                        </a:rPr>
                                        <m:t>+</m:t>
                                      </m:r>
                                      <m:sSub>
                                        <m:sSubPr>
                                          <m:ctrlPr>
                                            <a:rPr lang="en-US" sz="1280" i="1">
                                              <a:solidFill>
                                                <a:srgbClr val="836967"/>
                                              </a:solidFill>
                                              <a:latin typeface="Cambria Math" panose="02040503050406030204" pitchFamily="18" charset="0"/>
                                            </a:rPr>
                                          </m:ctrlPr>
                                        </m:sSubPr>
                                        <m:e>
                                          <m:r>
                                            <m:rPr>
                                              <m:sty m:val="p"/>
                                            </m:rPr>
                                            <a:rPr lang="en-US" sz="1280" i="0">
                                              <a:latin typeface="Cambria Math" panose="02040503050406030204" pitchFamily="18" charset="0"/>
                                            </a:rPr>
                                            <m:t>R</m:t>
                                          </m:r>
                                        </m:e>
                                        <m:sub>
                                          <m:r>
                                            <a:rPr lang="en-US" sz="1280" i="1">
                                              <a:latin typeface="Cambria Math" panose="02040503050406030204" pitchFamily="18" charset="0"/>
                                            </a:rPr>
                                            <m:t>𝑟𝑒𝑙</m:t>
                                          </m:r>
                                        </m:sub>
                                      </m:sSub>
                                    </m:e>
                                  </m:d>
                                </m:den>
                              </m:f>
                            </m:num>
                            <m:den>
                              <m:r>
                                <a:rPr lang="en-US" sz="1280" i="0">
                                  <a:latin typeface="Cambria Math" panose="02040503050406030204" pitchFamily="18" charset="0"/>
                                </a:rPr>
                                <m:t>1+</m:t>
                              </m:r>
                              <m:sSup>
                                <m:sSupPr>
                                  <m:ctrlPr>
                                    <a:rPr lang="en-US" sz="1280" i="1">
                                      <a:solidFill>
                                        <a:srgbClr val="836967"/>
                                      </a:solidFill>
                                      <a:latin typeface="Cambria Math" panose="02040503050406030204" pitchFamily="18" charset="0"/>
                                    </a:rPr>
                                  </m:ctrlPr>
                                </m:sSupPr>
                                <m:e>
                                  <m:d>
                                    <m:dPr>
                                      <m:ctrlPr>
                                        <a:rPr lang="en-US" sz="1280" i="1">
                                          <a:solidFill>
                                            <a:srgbClr val="836967"/>
                                          </a:solidFill>
                                          <a:latin typeface="Cambria Math" panose="02040503050406030204" pitchFamily="18" charset="0"/>
                                        </a:rPr>
                                      </m:ctrlPr>
                                    </m:dPr>
                                    <m:e>
                                      <m:f>
                                        <m:fPr>
                                          <m:ctrlPr>
                                            <a:rPr lang="en-US" sz="1280" i="1">
                                              <a:solidFill>
                                                <a:srgbClr val="836967"/>
                                              </a:solidFill>
                                              <a:latin typeface="Cambria Math" panose="02040503050406030204" pitchFamily="18" charset="0"/>
                                            </a:rPr>
                                          </m:ctrlPr>
                                        </m:fPr>
                                        <m:num>
                                          <m:r>
                                            <a:rPr lang="en-US" sz="1280" i="1">
                                              <a:latin typeface="Cambria Math" panose="02040503050406030204" pitchFamily="18" charset="0"/>
                                            </a:rPr>
                                            <m:t>𝛾</m:t>
                                          </m:r>
                                          <m:acc>
                                            <m:accPr>
                                              <m:chr m:val="̂"/>
                                              <m:ctrlPr>
                                                <a:rPr lang="en-US" sz="1280" i="1">
                                                  <a:solidFill>
                                                    <a:srgbClr val="836967"/>
                                                  </a:solidFill>
                                                  <a:latin typeface="Cambria Math" panose="02040503050406030204" pitchFamily="18" charset="0"/>
                                                </a:rPr>
                                              </m:ctrlPr>
                                            </m:accPr>
                                            <m:e>
                                              <m:sSub>
                                                <m:sSubPr>
                                                  <m:ctrlPr>
                                                    <a:rPr lang="en-US" sz="1280" i="1">
                                                      <a:solidFill>
                                                        <a:srgbClr val="836967"/>
                                                      </a:solidFill>
                                                      <a:latin typeface="Cambria Math" panose="02040503050406030204" pitchFamily="18" charset="0"/>
                                                    </a:rPr>
                                                  </m:ctrlPr>
                                                </m:sSubPr>
                                                <m:e>
                                                  <m:r>
                                                    <a:rPr lang="en-US" sz="1280" i="1">
                                                      <a:latin typeface="Cambria Math" panose="02040503050406030204" pitchFamily="18" charset="0"/>
                                                    </a:rPr>
                                                    <m:t>𝐵</m:t>
                                                  </m:r>
                                                </m:e>
                                                <m:sub>
                                                  <m:r>
                                                    <a:rPr lang="en-US" sz="1280" i="1">
                                                      <a:latin typeface="Cambria Math" panose="02040503050406030204" pitchFamily="18" charset="0"/>
                                                    </a:rPr>
                                                    <m:t>𝑥𝑠</m:t>
                                                  </m:r>
                                                </m:sub>
                                              </m:sSub>
                                            </m:e>
                                          </m:acc>
                                          <m:d>
                                            <m:dPr>
                                              <m:ctrlPr>
                                                <a:rPr lang="en-US" sz="1280" i="1">
                                                  <a:solidFill>
                                                    <a:srgbClr val="836967"/>
                                                  </a:solidFill>
                                                  <a:latin typeface="Cambria Math" panose="02040503050406030204" pitchFamily="18" charset="0"/>
                                                </a:rPr>
                                              </m:ctrlPr>
                                            </m:dPr>
                                            <m:e>
                                              <m:r>
                                                <a:rPr lang="en-US" sz="1280" i="1">
                                                  <a:latin typeface="Cambria Math" panose="02040503050406030204" pitchFamily="18" charset="0"/>
                                                </a:rPr>
                                                <m:t>𝑡</m:t>
                                              </m:r>
                                            </m:e>
                                          </m:d>
                                        </m:num>
                                        <m:den>
                                          <m:d>
                                            <m:dPr>
                                              <m:ctrlPr>
                                                <a:rPr lang="en-US" sz="1280" i="1">
                                                  <a:solidFill>
                                                    <a:srgbClr val="836967"/>
                                                  </a:solidFill>
                                                  <a:latin typeface="Cambria Math" panose="02040503050406030204" pitchFamily="18" charset="0"/>
                                                </a:rPr>
                                              </m:ctrlPr>
                                            </m:dPr>
                                            <m:e>
                                              <m:sSub>
                                                <m:sSubPr>
                                                  <m:ctrlPr>
                                                    <a:rPr lang="en-US" sz="1280" i="1">
                                                      <a:solidFill>
                                                        <a:srgbClr val="836967"/>
                                                      </a:solidFill>
                                                      <a:latin typeface="Cambria Math" panose="02040503050406030204" pitchFamily="18" charset="0"/>
                                                    </a:rPr>
                                                  </m:ctrlPr>
                                                </m:sSubPr>
                                                <m:e>
                                                  <m:r>
                                                    <m:rPr>
                                                      <m:sty m:val="p"/>
                                                    </m:rPr>
                                                    <a:rPr lang="en-US" sz="1280" i="0">
                                                      <a:latin typeface="Cambria Math" panose="02040503050406030204" pitchFamily="18" charset="0"/>
                                                    </a:rPr>
                                                    <m:t>R</m:t>
                                                  </m:r>
                                                </m:e>
                                                <m:sub>
                                                  <m:r>
                                                    <a:rPr lang="en-US" sz="1280" i="1">
                                                      <a:latin typeface="Cambria Math" panose="02040503050406030204" pitchFamily="18" charset="0"/>
                                                    </a:rPr>
                                                    <m:t>𝑜𝑝</m:t>
                                                  </m:r>
                                                </m:sub>
                                              </m:sSub>
                                              <m:r>
                                                <a:rPr lang="en-US" sz="1280" i="0">
                                                  <a:latin typeface="Cambria Math" panose="02040503050406030204" pitchFamily="18" charset="0"/>
                                                </a:rPr>
                                                <m:t>+</m:t>
                                              </m:r>
                                              <m:sSub>
                                                <m:sSubPr>
                                                  <m:ctrlPr>
                                                    <a:rPr lang="en-US" sz="1280" i="1">
                                                      <a:solidFill>
                                                        <a:srgbClr val="836967"/>
                                                      </a:solidFill>
                                                      <a:latin typeface="Cambria Math" panose="02040503050406030204" pitchFamily="18" charset="0"/>
                                                    </a:rPr>
                                                  </m:ctrlPr>
                                                </m:sSubPr>
                                                <m:e>
                                                  <m:r>
                                                    <m:rPr>
                                                      <m:sty m:val="p"/>
                                                    </m:rPr>
                                                    <a:rPr lang="en-US" sz="1280" i="0">
                                                      <a:latin typeface="Cambria Math" panose="02040503050406030204" pitchFamily="18" charset="0"/>
                                                    </a:rPr>
                                                    <m:t>R</m:t>
                                                  </m:r>
                                                </m:e>
                                                <m:sub>
                                                  <m:r>
                                                    <a:rPr lang="en-US" sz="1280" i="1">
                                                      <a:latin typeface="Cambria Math" panose="02040503050406030204" pitchFamily="18" charset="0"/>
                                                    </a:rPr>
                                                    <m:t>𝑟𝑒𝑙</m:t>
                                                  </m:r>
                                                </m:sub>
                                              </m:sSub>
                                            </m:e>
                                          </m:d>
                                        </m:den>
                                      </m:f>
                                    </m:e>
                                  </m:d>
                                </m:e>
                                <m:sup>
                                  <m:r>
                                    <a:rPr lang="en-US" sz="1280" i="0">
                                      <a:latin typeface="Cambria Math" panose="02040503050406030204" pitchFamily="18" charset="0"/>
                                    </a:rPr>
                                    <m:t>2</m:t>
                                  </m:r>
                                </m:sup>
                              </m:sSup>
                            </m:den>
                          </m:f>
                          <m:r>
                            <a:rPr lang="en-US" sz="1280" i="0">
                              <a:latin typeface="Cambria Math" panose="02040503050406030204" pitchFamily="18" charset="0"/>
                            </a:rPr>
                            <m:t>−</m:t>
                          </m:r>
                          <m:sSup>
                            <m:sSupPr>
                              <m:ctrlPr>
                                <a:rPr lang="en-US" sz="1280" i="1">
                                  <a:solidFill>
                                    <a:srgbClr val="836967"/>
                                  </a:solidFill>
                                  <a:latin typeface="Cambria Math" panose="02040503050406030204" pitchFamily="18" charset="0"/>
                                </a:rPr>
                              </m:ctrlPr>
                            </m:sSupPr>
                            <m:e>
                              <m:sSub>
                                <m:sSubPr>
                                  <m:ctrlPr>
                                    <a:rPr lang="en-US" sz="1280" i="1">
                                      <a:solidFill>
                                        <a:srgbClr val="836967"/>
                                      </a:solidFill>
                                      <a:latin typeface="Cambria Math" panose="02040503050406030204" pitchFamily="18" charset="0"/>
                                    </a:rPr>
                                  </m:ctrlPr>
                                </m:sSubPr>
                                <m:e>
                                  <m:r>
                                    <a:rPr lang="en-US" sz="1280" i="1">
                                      <a:latin typeface="Cambria Math" panose="02040503050406030204" pitchFamily="18" charset="0"/>
                                    </a:rPr>
                                    <m:t>𝐽</m:t>
                                  </m:r>
                                </m:e>
                                <m:sub>
                                  <m:r>
                                    <a:rPr lang="en-US" sz="1280" i="0">
                                      <a:latin typeface="Cambria Math" panose="02040503050406030204" pitchFamily="18" charset="0"/>
                                    </a:rPr>
                                    <m:t>0</m:t>
                                  </m:r>
                                </m:sub>
                              </m:sSub>
                            </m:e>
                            <m:sup>
                              <m:r>
                                <a:rPr lang="en-US" sz="1280" i="0">
                                  <a:latin typeface="Cambria Math" panose="02040503050406030204" pitchFamily="18" charset="0"/>
                                </a:rPr>
                                <m:t>2</m:t>
                              </m:r>
                            </m:sup>
                          </m:sSup>
                          <m:d>
                            <m:dPr>
                              <m:ctrlPr>
                                <a:rPr lang="en-US" sz="1280" i="1">
                                  <a:solidFill>
                                    <a:srgbClr val="836967"/>
                                  </a:solidFill>
                                  <a:latin typeface="Cambria Math" panose="02040503050406030204" pitchFamily="18" charset="0"/>
                                </a:rPr>
                              </m:ctrlPr>
                            </m:dPr>
                            <m:e>
                              <m:f>
                                <m:fPr>
                                  <m:ctrlPr>
                                    <a:rPr lang="en-US" sz="1280" i="1">
                                      <a:solidFill>
                                        <a:srgbClr val="836967"/>
                                      </a:solidFill>
                                      <a:latin typeface="Cambria Math" panose="02040503050406030204" pitchFamily="18" charset="0"/>
                                    </a:rPr>
                                  </m:ctrlPr>
                                </m:fPr>
                                <m:num>
                                  <m:r>
                                    <a:rPr lang="en-US" sz="1280" i="1">
                                      <a:latin typeface="Cambria Math" panose="02040503050406030204" pitchFamily="18" charset="0"/>
                                    </a:rPr>
                                    <m:t>𝛾</m:t>
                                  </m:r>
                                  <m:sSub>
                                    <m:sSubPr>
                                      <m:ctrlPr>
                                        <a:rPr lang="en-US" sz="1280" i="1">
                                          <a:solidFill>
                                            <a:srgbClr val="836967"/>
                                          </a:solidFill>
                                          <a:latin typeface="Cambria Math" panose="02040503050406030204" pitchFamily="18" charset="0"/>
                                        </a:rPr>
                                      </m:ctrlPr>
                                    </m:sSubPr>
                                    <m:e>
                                      <m:r>
                                        <a:rPr lang="en-US" sz="1280" i="1">
                                          <a:latin typeface="Cambria Math" panose="02040503050406030204" pitchFamily="18" charset="0"/>
                                        </a:rPr>
                                        <m:t>𝐵</m:t>
                                      </m:r>
                                    </m:e>
                                    <m:sub>
                                      <m:r>
                                        <a:rPr lang="en-US" sz="1280" i="1">
                                          <a:latin typeface="Cambria Math" panose="02040503050406030204" pitchFamily="18" charset="0"/>
                                        </a:rPr>
                                        <m:t>𝑚</m:t>
                                      </m:r>
                                    </m:sub>
                                  </m:sSub>
                                </m:num>
                                <m:den>
                                  <m:sSub>
                                    <m:sSubPr>
                                      <m:ctrlPr>
                                        <a:rPr lang="en-US" sz="1280" i="1">
                                          <a:solidFill>
                                            <a:srgbClr val="836967"/>
                                          </a:solidFill>
                                          <a:latin typeface="Cambria Math" panose="02040503050406030204" pitchFamily="18" charset="0"/>
                                        </a:rPr>
                                      </m:ctrlPr>
                                    </m:sSubPr>
                                    <m:e>
                                      <m:r>
                                        <a:rPr lang="en-US" sz="1280" i="1">
                                          <a:latin typeface="Cambria Math" panose="02040503050406030204" pitchFamily="18" charset="0"/>
                                        </a:rPr>
                                        <m:t>𝑞</m:t>
                                      </m:r>
                                      <m:r>
                                        <a:rPr lang="en-US" sz="1280" i="1">
                                          <a:latin typeface="Cambria Math" panose="02040503050406030204" pitchFamily="18" charset="0"/>
                                        </a:rPr>
                                        <m:t>𝜔</m:t>
                                      </m:r>
                                    </m:e>
                                    <m:sub>
                                      <m:r>
                                        <a:rPr lang="en-US" sz="1280" i="1">
                                          <a:latin typeface="Cambria Math" panose="02040503050406030204" pitchFamily="18" charset="0"/>
                                        </a:rPr>
                                        <m:t>𝑚</m:t>
                                      </m:r>
                                    </m:sub>
                                  </m:sSub>
                                </m:den>
                              </m:f>
                            </m:e>
                          </m:d>
                          <m:d>
                            <m:dPr>
                              <m:begChr m:val="{"/>
                              <m:endChr m:val="}"/>
                              <m:ctrlPr>
                                <a:rPr lang="en-US" sz="1280" i="1">
                                  <a:solidFill>
                                    <a:srgbClr val="836967"/>
                                  </a:solidFill>
                                  <a:latin typeface="Cambria Math" panose="02040503050406030204" pitchFamily="18" charset="0"/>
                                </a:rPr>
                              </m:ctrlPr>
                            </m:dPr>
                            <m:e>
                              <m:f>
                                <m:fPr>
                                  <m:ctrlPr>
                                    <a:rPr lang="en-US" sz="1280" i="1">
                                      <a:solidFill>
                                        <a:srgbClr val="836967"/>
                                      </a:solidFill>
                                      <a:latin typeface="Cambria Math" panose="02040503050406030204" pitchFamily="18" charset="0"/>
                                    </a:rPr>
                                  </m:ctrlPr>
                                </m:fPr>
                                <m:num>
                                  <m:f>
                                    <m:fPr>
                                      <m:ctrlPr>
                                        <a:rPr lang="en-US" sz="1280" i="1">
                                          <a:solidFill>
                                            <a:srgbClr val="836967"/>
                                          </a:solidFill>
                                          <a:latin typeface="Cambria Math" panose="02040503050406030204" pitchFamily="18" charset="0"/>
                                        </a:rPr>
                                      </m:ctrlPr>
                                    </m:fPr>
                                    <m:num>
                                      <m:sSup>
                                        <m:sSupPr>
                                          <m:ctrlPr>
                                            <a:rPr lang="en-US" sz="1280" i="1">
                                              <a:solidFill>
                                                <a:srgbClr val="836967"/>
                                              </a:solidFill>
                                              <a:latin typeface="Cambria Math" panose="02040503050406030204" pitchFamily="18" charset="0"/>
                                            </a:rPr>
                                          </m:ctrlPr>
                                        </m:sSupPr>
                                        <m:e>
                                          <m:r>
                                            <a:rPr lang="en-US" sz="1280" i="1">
                                              <a:latin typeface="Cambria Math" panose="02040503050406030204" pitchFamily="18" charset="0"/>
                                            </a:rPr>
                                            <m:t>𝛾</m:t>
                                          </m:r>
                                        </m:e>
                                        <m:sup>
                                          <m:r>
                                            <a:rPr lang="en-US" sz="1280" i="0">
                                              <a:latin typeface="Cambria Math" panose="02040503050406030204" pitchFamily="18" charset="0"/>
                                            </a:rPr>
                                            <m:t>2</m:t>
                                          </m:r>
                                        </m:sup>
                                      </m:sSup>
                                      <m:sSub>
                                        <m:sSubPr>
                                          <m:ctrlPr>
                                            <a:rPr lang="en-US" sz="1280" i="1">
                                              <a:solidFill>
                                                <a:srgbClr val="836967"/>
                                              </a:solidFill>
                                              <a:latin typeface="Cambria Math" panose="02040503050406030204" pitchFamily="18" charset="0"/>
                                            </a:rPr>
                                          </m:ctrlPr>
                                        </m:sSubPr>
                                        <m:e>
                                          <m:r>
                                            <a:rPr lang="en-US" sz="1280" i="1">
                                              <a:latin typeface="Cambria Math" panose="02040503050406030204" pitchFamily="18" charset="0"/>
                                            </a:rPr>
                                            <m:t>𝐵</m:t>
                                          </m:r>
                                        </m:e>
                                        <m:sub>
                                          <m:r>
                                            <a:rPr lang="en-US" sz="1280" i="1">
                                              <a:latin typeface="Cambria Math" panose="02040503050406030204" pitchFamily="18" charset="0"/>
                                            </a:rPr>
                                            <m:t>𝑦</m:t>
                                          </m:r>
                                        </m:sub>
                                      </m:sSub>
                                      <m:sSub>
                                        <m:sSubPr>
                                          <m:ctrlPr>
                                            <a:rPr lang="en-US" sz="1280" i="1">
                                              <a:solidFill>
                                                <a:srgbClr val="836967"/>
                                              </a:solidFill>
                                              <a:latin typeface="Cambria Math" panose="02040503050406030204" pitchFamily="18" charset="0"/>
                                            </a:rPr>
                                          </m:ctrlPr>
                                        </m:sSubPr>
                                        <m:e>
                                          <m:r>
                                            <a:rPr lang="en-US" sz="1280" i="1">
                                              <a:latin typeface="Cambria Math" panose="02040503050406030204" pitchFamily="18" charset="0"/>
                                            </a:rPr>
                                            <m:t>𝐵</m:t>
                                          </m:r>
                                        </m:e>
                                        <m:sub>
                                          <m:r>
                                            <a:rPr lang="en-US" sz="1280" i="1">
                                              <a:latin typeface="Cambria Math" panose="02040503050406030204" pitchFamily="18" charset="0"/>
                                            </a:rPr>
                                            <m:t>𝑧</m:t>
                                          </m:r>
                                        </m:sub>
                                      </m:sSub>
                                    </m:num>
                                    <m:den>
                                      <m:sSup>
                                        <m:sSupPr>
                                          <m:ctrlPr>
                                            <a:rPr lang="en-US" sz="1280" i="1">
                                              <a:solidFill>
                                                <a:srgbClr val="836967"/>
                                              </a:solidFill>
                                              <a:latin typeface="Cambria Math" panose="02040503050406030204" pitchFamily="18" charset="0"/>
                                            </a:rPr>
                                          </m:ctrlPr>
                                        </m:sSupPr>
                                        <m:e>
                                          <m:d>
                                            <m:dPr>
                                              <m:ctrlPr>
                                                <a:rPr lang="en-US" sz="1280" i="1">
                                                  <a:solidFill>
                                                    <a:srgbClr val="836967"/>
                                                  </a:solidFill>
                                                  <a:latin typeface="Cambria Math" panose="02040503050406030204" pitchFamily="18" charset="0"/>
                                                </a:rPr>
                                              </m:ctrlPr>
                                            </m:dPr>
                                            <m:e>
                                              <m:sSub>
                                                <m:sSubPr>
                                                  <m:ctrlPr>
                                                    <a:rPr lang="en-US" sz="1280" i="1">
                                                      <a:solidFill>
                                                        <a:srgbClr val="836967"/>
                                                      </a:solidFill>
                                                      <a:latin typeface="Cambria Math" panose="02040503050406030204" pitchFamily="18" charset="0"/>
                                                    </a:rPr>
                                                  </m:ctrlPr>
                                                </m:sSubPr>
                                                <m:e>
                                                  <m:r>
                                                    <m:rPr>
                                                      <m:sty m:val="p"/>
                                                    </m:rPr>
                                                    <a:rPr lang="en-US" sz="1280" i="0">
                                                      <a:latin typeface="Cambria Math" panose="02040503050406030204" pitchFamily="18" charset="0"/>
                                                    </a:rPr>
                                                    <m:t>R</m:t>
                                                  </m:r>
                                                </m:e>
                                                <m:sub>
                                                  <m:r>
                                                    <a:rPr lang="en-US" sz="1280" i="1">
                                                      <a:latin typeface="Cambria Math" panose="02040503050406030204" pitchFamily="18" charset="0"/>
                                                    </a:rPr>
                                                    <m:t>𝑜𝑝</m:t>
                                                  </m:r>
                                                </m:sub>
                                              </m:sSub>
                                              <m:r>
                                                <a:rPr lang="en-US" sz="1280" i="0">
                                                  <a:latin typeface="Cambria Math" panose="02040503050406030204" pitchFamily="18" charset="0"/>
                                                </a:rPr>
                                                <m:t>+</m:t>
                                              </m:r>
                                              <m:sSub>
                                                <m:sSubPr>
                                                  <m:ctrlPr>
                                                    <a:rPr lang="en-US" sz="1280" i="1">
                                                      <a:solidFill>
                                                        <a:srgbClr val="836967"/>
                                                      </a:solidFill>
                                                      <a:latin typeface="Cambria Math" panose="02040503050406030204" pitchFamily="18" charset="0"/>
                                                    </a:rPr>
                                                  </m:ctrlPr>
                                                </m:sSubPr>
                                                <m:e>
                                                  <m:r>
                                                    <m:rPr>
                                                      <m:sty m:val="p"/>
                                                    </m:rPr>
                                                    <a:rPr lang="en-US" sz="1280" i="0">
                                                      <a:latin typeface="Cambria Math" panose="02040503050406030204" pitchFamily="18" charset="0"/>
                                                    </a:rPr>
                                                    <m:t>R</m:t>
                                                  </m:r>
                                                </m:e>
                                                <m:sub>
                                                  <m:r>
                                                    <a:rPr lang="en-US" sz="1280" i="1">
                                                      <a:latin typeface="Cambria Math" panose="02040503050406030204" pitchFamily="18" charset="0"/>
                                                    </a:rPr>
                                                    <m:t>𝑟𝑒𝑙</m:t>
                                                  </m:r>
                                                </m:sub>
                                              </m:sSub>
                                            </m:e>
                                          </m:d>
                                        </m:e>
                                        <m:sup>
                                          <m:r>
                                            <a:rPr lang="en-US" sz="1280" i="0">
                                              <a:latin typeface="Cambria Math" panose="02040503050406030204" pitchFamily="18" charset="0"/>
                                            </a:rPr>
                                            <m:t>2</m:t>
                                          </m:r>
                                        </m:sup>
                                      </m:sSup>
                                    </m:den>
                                  </m:f>
                                </m:num>
                                <m:den>
                                  <m:r>
                                    <a:rPr lang="en-US" sz="1280" i="0">
                                      <a:latin typeface="Cambria Math" panose="02040503050406030204" pitchFamily="18" charset="0"/>
                                    </a:rPr>
                                    <m:t>1+</m:t>
                                  </m:r>
                                  <m:sSup>
                                    <m:sSupPr>
                                      <m:ctrlPr>
                                        <a:rPr lang="en-US" sz="1280" i="1">
                                          <a:solidFill>
                                            <a:srgbClr val="836967"/>
                                          </a:solidFill>
                                          <a:latin typeface="Cambria Math" panose="02040503050406030204" pitchFamily="18" charset="0"/>
                                        </a:rPr>
                                      </m:ctrlPr>
                                    </m:sSupPr>
                                    <m:e>
                                      <m:d>
                                        <m:dPr>
                                          <m:ctrlPr>
                                            <a:rPr lang="en-US" sz="1280" i="1">
                                              <a:solidFill>
                                                <a:srgbClr val="836967"/>
                                              </a:solidFill>
                                              <a:latin typeface="Cambria Math" panose="02040503050406030204" pitchFamily="18" charset="0"/>
                                            </a:rPr>
                                          </m:ctrlPr>
                                        </m:dPr>
                                        <m:e>
                                          <m:f>
                                            <m:fPr>
                                              <m:ctrlPr>
                                                <a:rPr lang="en-US" sz="1280" i="1">
                                                  <a:solidFill>
                                                    <a:srgbClr val="836967"/>
                                                  </a:solidFill>
                                                  <a:latin typeface="Cambria Math" panose="02040503050406030204" pitchFamily="18" charset="0"/>
                                                </a:rPr>
                                              </m:ctrlPr>
                                            </m:fPr>
                                            <m:num>
                                              <m:r>
                                                <a:rPr lang="en-US" sz="1280" i="1">
                                                  <a:latin typeface="Cambria Math" panose="02040503050406030204" pitchFamily="18" charset="0"/>
                                                </a:rPr>
                                                <m:t>𝛾</m:t>
                                              </m:r>
                                              <m:acc>
                                                <m:accPr>
                                                  <m:chr m:val="̂"/>
                                                  <m:ctrlPr>
                                                    <a:rPr lang="en-US" sz="1280" i="1">
                                                      <a:solidFill>
                                                        <a:srgbClr val="836967"/>
                                                      </a:solidFill>
                                                      <a:latin typeface="Cambria Math" panose="02040503050406030204" pitchFamily="18" charset="0"/>
                                                    </a:rPr>
                                                  </m:ctrlPr>
                                                </m:accPr>
                                                <m:e>
                                                  <m:sSub>
                                                    <m:sSubPr>
                                                      <m:ctrlPr>
                                                        <a:rPr lang="en-US" sz="1280" i="1">
                                                          <a:solidFill>
                                                            <a:srgbClr val="836967"/>
                                                          </a:solidFill>
                                                          <a:latin typeface="Cambria Math" panose="02040503050406030204" pitchFamily="18" charset="0"/>
                                                        </a:rPr>
                                                      </m:ctrlPr>
                                                    </m:sSubPr>
                                                    <m:e>
                                                      <m:r>
                                                        <a:rPr lang="en-US" sz="1280" i="1">
                                                          <a:latin typeface="Cambria Math" panose="02040503050406030204" pitchFamily="18" charset="0"/>
                                                        </a:rPr>
                                                        <m:t>𝐵</m:t>
                                                      </m:r>
                                                    </m:e>
                                                    <m:sub>
                                                      <m:r>
                                                        <a:rPr lang="en-US" sz="1280" i="1">
                                                          <a:latin typeface="Cambria Math" panose="02040503050406030204" pitchFamily="18" charset="0"/>
                                                        </a:rPr>
                                                        <m:t>𝑥𝑠</m:t>
                                                      </m:r>
                                                    </m:sub>
                                                  </m:sSub>
                                                </m:e>
                                              </m:acc>
                                              <m:d>
                                                <m:dPr>
                                                  <m:ctrlPr>
                                                    <a:rPr lang="en-US" sz="1280" i="1">
                                                      <a:solidFill>
                                                        <a:srgbClr val="836967"/>
                                                      </a:solidFill>
                                                      <a:latin typeface="Cambria Math" panose="02040503050406030204" pitchFamily="18" charset="0"/>
                                                    </a:rPr>
                                                  </m:ctrlPr>
                                                </m:dPr>
                                                <m:e>
                                                  <m:r>
                                                    <a:rPr lang="en-US" sz="1280" i="1">
                                                      <a:latin typeface="Cambria Math" panose="02040503050406030204" pitchFamily="18" charset="0"/>
                                                    </a:rPr>
                                                    <m:t>𝑡</m:t>
                                                  </m:r>
                                                </m:e>
                                              </m:d>
                                            </m:num>
                                            <m:den>
                                              <m:d>
                                                <m:dPr>
                                                  <m:ctrlPr>
                                                    <a:rPr lang="en-US" sz="1280" i="1">
                                                      <a:solidFill>
                                                        <a:srgbClr val="836967"/>
                                                      </a:solidFill>
                                                      <a:latin typeface="Cambria Math" panose="02040503050406030204" pitchFamily="18" charset="0"/>
                                                    </a:rPr>
                                                  </m:ctrlPr>
                                                </m:dPr>
                                                <m:e>
                                                  <m:sSub>
                                                    <m:sSubPr>
                                                      <m:ctrlPr>
                                                        <a:rPr lang="en-US" sz="1280" i="1">
                                                          <a:solidFill>
                                                            <a:srgbClr val="836967"/>
                                                          </a:solidFill>
                                                          <a:latin typeface="Cambria Math" panose="02040503050406030204" pitchFamily="18" charset="0"/>
                                                        </a:rPr>
                                                      </m:ctrlPr>
                                                    </m:sSubPr>
                                                    <m:e>
                                                      <m:r>
                                                        <m:rPr>
                                                          <m:sty m:val="p"/>
                                                        </m:rPr>
                                                        <a:rPr lang="en-US" sz="1280" i="0">
                                                          <a:latin typeface="Cambria Math" panose="02040503050406030204" pitchFamily="18" charset="0"/>
                                                        </a:rPr>
                                                        <m:t>R</m:t>
                                                      </m:r>
                                                    </m:e>
                                                    <m:sub>
                                                      <m:r>
                                                        <a:rPr lang="en-US" sz="1280" i="1">
                                                          <a:latin typeface="Cambria Math" panose="02040503050406030204" pitchFamily="18" charset="0"/>
                                                        </a:rPr>
                                                        <m:t>𝑜𝑝</m:t>
                                                      </m:r>
                                                    </m:sub>
                                                  </m:sSub>
                                                  <m:r>
                                                    <a:rPr lang="en-US" sz="1280" i="0">
                                                      <a:latin typeface="Cambria Math" panose="02040503050406030204" pitchFamily="18" charset="0"/>
                                                    </a:rPr>
                                                    <m:t>+</m:t>
                                                  </m:r>
                                                  <m:sSub>
                                                    <m:sSubPr>
                                                      <m:ctrlPr>
                                                        <a:rPr lang="en-US" sz="1280" i="1">
                                                          <a:solidFill>
                                                            <a:srgbClr val="836967"/>
                                                          </a:solidFill>
                                                          <a:latin typeface="Cambria Math" panose="02040503050406030204" pitchFamily="18" charset="0"/>
                                                        </a:rPr>
                                                      </m:ctrlPr>
                                                    </m:sSubPr>
                                                    <m:e>
                                                      <m:r>
                                                        <m:rPr>
                                                          <m:sty m:val="p"/>
                                                        </m:rPr>
                                                        <a:rPr lang="en-US" sz="1280" i="0">
                                                          <a:latin typeface="Cambria Math" panose="02040503050406030204" pitchFamily="18" charset="0"/>
                                                        </a:rPr>
                                                        <m:t>R</m:t>
                                                      </m:r>
                                                    </m:e>
                                                    <m:sub>
                                                      <m:r>
                                                        <a:rPr lang="en-US" sz="1280" i="1">
                                                          <a:latin typeface="Cambria Math" panose="02040503050406030204" pitchFamily="18" charset="0"/>
                                                        </a:rPr>
                                                        <m:t>𝑟𝑒𝑙</m:t>
                                                      </m:r>
                                                    </m:sub>
                                                  </m:sSub>
                                                </m:e>
                                              </m:d>
                                            </m:den>
                                          </m:f>
                                        </m:e>
                                      </m:d>
                                    </m:e>
                                    <m:sup>
                                      <m:r>
                                        <a:rPr lang="en-US" sz="1280" i="0">
                                          <a:latin typeface="Cambria Math" panose="02040503050406030204" pitchFamily="18" charset="0"/>
                                        </a:rPr>
                                        <m:t>2</m:t>
                                      </m:r>
                                    </m:sup>
                                  </m:sSup>
                                </m:den>
                              </m:f>
                              <m:r>
                                <a:rPr lang="en-US" sz="1280" i="0">
                                  <a:latin typeface="Cambria Math" panose="02040503050406030204" pitchFamily="18" charset="0"/>
                                </a:rPr>
                                <m:t>+</m:t>
                              </m:r>
                              <m:f>
                                <m:fPr>
                                  <m:ctrlPr>
                                    <a:rPr lang="en-US" sz="1280" i="1">
                                      <a:solidFill>
                                        <a:srgbClr val="836967"/>
                                      </a:solidFill>
                                      <a:latin typeface="Cambria Math" panose="02040503050406030204" pitchFamily="18" charset="0"/>
                                    </a:rPr>
                                  </m:ctrlPr>
                                </m:fPr>
                                <m:num>
                                  <m:f>
                                    <m:fPr>
                                      <m:ctrlPr>
                                        <a:rPr lang="en-US" sz="1280" i="1">
                                          <a:solidFill>
                                            <a:srgbClr val="836967"/>
                                          </a:solidFill>
                                          <a:latin typeface="Cambria Math" panose="02040503050406030204" pitchFamily="18" charset="0"/>
                                        </a:rPr>
                                      </m:ctrlPr>
                                    </m:fPr>
                                    <m:num>
                                      <m:r>
                                        <a:rPr lang="en-US" sz="1280" i="1">
                                          <a:latin typeface="Cambria Math" panose="02040503050406030204" pitchFamily="18" charset="0"/>
                                        </a:rPr>
                                        <m:t>𝛾</m:t>
                                      </m:r>
                                      <m:acc>
                                        <m:accPr>
                                          <m:chr m:val="̂"/>
                                          <m:ctrlPr>
                                            <a:rPr lang="en-US" sz="1280" i="1">
                                              <a:solidFill>
                                                <a:srgbClr val="836967"/>
                                              </a:solidFill>
                                              <a:latin typeface="Cambria Math" panose="02040503050406030204" pitchFamily="18" charset="0"/>
                                            </a:rPr>
                                          </m:ctrlPr>
                                        </m:accPr>
                                        <m:e>
                                          <m:sSub>
                                            <m:sSubPr>
                                              <m:ctrlPr>
                                                <a:rPr lang="en-US" sz="1280" i="1">
                                                  <a:solidFill>
                                                    <a:srgbClr val="836967"/>
                                                  </a:solidFill>
                                                  <a:latin typeface="Cambria Math" panose="02040503050406030204" pitchFamily="18" charset="0"/>
                                                </a:rPr>
                                              </m:ctrlPr>
                                            </m:sSubPr>
                                            <m:e>
                                              <m:r>
                                                <a:rPr lang="en-US" sz="1280" i="1">
                                                  <a:latin typeface="Cambria Math" panose="02040503050406030204" pitchFamily="18" charset="0"/>
                                                </a:rPr>
                                                <m:t>𝐵</m:t>
                                              </m:r>
                                            </m:e>
                                            <m:sub>
                                              <m:r>
                                                <a:rPr lang="en-US" sz="1280" i="1">
                                                  <a:latin typeface="Cambria Math" panose="02040503050406030204" pitchFamily="18" charset="0"/>
                                                </a:rPr>
                                                <m:t>𝑥𝑠</m:t>
                                              </m:r>
                                            </m:sub>
                                          </m:sSub>
                                        </m:e>
                                      </m:acc>
                                      <m:d>
                                        <m:dPr>
                                          <m:ctrlPr>
                                            <a:rPr lang="en-US" sz="1280" i="1">
                                              <a:solidFill>
                                                <a:srgbClr val="836967"/>
                                              </a:solidFill>
                                              <a:latin typeface="Cambria Math" panose="02040503050406030204" pitchFamily="18" charset="0"/>
                                            </a:rPr>
                                          </m:ctrlPr>
                                        </m:dPr>
                                        <m:e>
                                          <m:r>
                                            <a:rPr lang="en-US" sz="1280" i="1">
                                              <a:latin typeface="Cambria Math" panose="02040503050406030204" pitchFamily="18" charset="0"/>
                                            </a:rPr>
                                            <m:t>𝑡</m:t>
                                          </m:r>
                                        </m:e>
                                      </m:d>
                                    </m:num>
                                    <m:den>
                                      <m:d>
                                        <m:dPr>
                                          <m:ctrlPr>
                                            <a:rPr lang="en-US" sz="1280" i="1">
                                              <a:solidFill>
                                                <a:srgbClr val="836967"/>
                                              </a:solidFill>
                                              <a:latin typeface="Cambria Math" panose="02040503050406030204" pitchFamily="18" charset="0"/>
                                            </a:rPr>
                                          </m:ctrlPr>
                                        </m:dPr>
                                        <m:e>
                                          <m:sSub>
                                            <m:sSubPr>
                                              <m:ctrlPr>
                                                <a:rPr lang="en-US" sz="1280" i="1">
                                                  <a:solidFill>
                                                    <a:srgbClr val="836967"/>
                                                  </a:solidFill>
                                                  <a:latin typeface="Cambria Math" panose="02040503050406030204" pitchFamily="18" charset="0"/>
                                                </a:rPr>
                                              </m:ctrlPr>
                                            </m:sSubPr>
                                            <m:e>
                                              <m:r>
                                                <m:rPr>
                                                  <m:sty m:val="p"/>
                                                </m:rPr>
                                                <a:rPr lang="en-US" sz="1280" i="0">
                                                  <a:latin typeface="Cambria Math" panose="02040503050406030204" pitchFamily="18" charset="0"/>
                                                </a:rPr>
                                                <m:t>R</m:t>
                                              </m:r>
                                            </m:e>
                                            <m:sub>
                                              <m:r>
                                                <a:rPr lang="en-US" sz="1280" i="1">
                                                  <a:latin typeface="Cambria Math" panose="02040503050406030204" pitchFamily="18" charset="0"/>
                                                </a:rPr>
                                                <m:t>𝑜𝑝</m:t>
                                              </m:r>
                                            </m:sub>
                                          </m:sSub>
                                          <m:r>
                                            <a:rPr lang="en-US" sz="1280" i="0">
                                              <a:latin typeface="Cambria Math" panose="02040503050406030204" pitchFamily="18" charset="0"/>
                                            </a:rPr>
                                            <m:t>+</m:t>
                                          </m:r>
                                          <m:sSub>
                                            <m:sSubPr>
                                              <m:ctrlPr>
                                                <a:rPr lang="en-US" sz="1280" i="1">
                                                  <a:solidFill>
                                                    <a:srgbClr val="836967"/>
                                                  </a:solidFill>
                                                  <a:latin typeface="Cambria Math" panose="02040503050406030204" pitchFamily="18" charset="0"/>
                                                </a:rPr>
                                              </m:ctrlPr>
                                            </m:sSubPr>
                                            <m:e>
                                              <m:r>
                                                <m:rPr>
                                                  <m:sty m:val="p"/>
                                                </m:rPr>
                                                <a:rPr lang="en-US" sz="1280" i="0">
                                                  <a:latin typeface="Cambria Math" panose="02040503050406030204" pitchFamily="18" charset="0"/>
                                                </a:rPr>
                                                <m:t>R</m:t>
                                              </m:r>
                                            </m:e>
                                            <m:sub>
                                              <m:r>
                                                <a:rPr lang="en-US" sz="1280" i="1">
                                                  <a:latin typeface="Cambria Math" panose="02040503050406030204" pitchFamily="18" charset="0"/>
                                                </a:rPr>
                                                <m:t>𝑟𝑒𝑙</m:t>
                                              </m:r>
                                            </m:sub>
                                          </m:sSub>
                                        </m:e>
                                      </m:d>
                                    </m:den>
                                  </m:f>
                                </m:num>
                                <m:den>
                                  <m:sSup>
                                    <m:sSupPr>
                                      <m:ctrlPr>
                                        <a:rPr lang="en-US" sz="1280" i="1">
                                          <a:solidFill>
                                            <a:srgbClr val="836967"/>
                                          </a:solidFill>
                                          <a:latin typeface="Cambria Math" panose="02040503050406030204" pitchFamily="18" charset="0"/>
                                        </a:rPr>
                                      </m:ctrlPr>
                                    </m:sSupPr>
                                    <m:e>
                                      <m:d>
                                        <m:dPr>
                                          <m:ctrlPr>
                                            <a:rPr lang="en-US" sz="1280" i="1">
                                              <a:solidFill>
                                                <a:srgbClr val="836967"/>
                                              </a:solidFill>
                                              <a:latin typeface="Cambria Math" panose="02040503050406030204" pitchFamily="18" charset="0"/>
                                            </a:rPr>
                                          </m:ctrlPr>
                                        </m:dPr>
                                        <m:e>
                                          <m:r>
                                            <a:rPr lang="en-US" sz="1280" i="0">
                                              <a:latin typeface="Cambria Math" panose="02040503050406030204" pitchFamily="18" charset="0"/>
                                            </a:rPr>
                                            <m:t>1+</m:t>
                                          </m:r>
                                          <m:sSup>
                                            <m:sSupPr>
                                              <m:ctrlPr>
                                                <a:rPr lang="en-US" sz="1280" i="1">
                                                  <a:solidFill>
                                                    <a:srgbClr val="836967"/>
                                                  </a:solidFill>
                                                  <a:latin typeface="Cambria Math" panose="02040503050406030204" pitchFamily="18" charset="0"/>
                                                </a:rPr>
                                              </m:ctrlPr>
                                            </m:sSupPr>
                                            <m:e>
                                              <m:d>
                                                <m:dPr>
                                                  <m:ctrlPr>
                                                    <a:rPr lang="en-US" sz="1280" i="1">
                                                      <a:solidFill>
                                                        <a:srgbClr val="836967"/>
                                                      </a:solidFill>
                                                      <a:latin typeface="Cambria Math" panose="02040503050406030204" pitchFamily="18" charset="0"/>
                                                    </a:rPr>
                                                  </m:ctrlPr>
                                                </m:dPr>
                                                <m:e>
                                                  <m:f>
                                                    <m:fPr>
                                                      <m:ctrlPr>
                                                        <a:rPr lang="en-US" sz="1280" i="1">
                                                          <a:solidFill>
                                                            <a:srgbClr val="836967"/>
                                                          </a:solidFill>
                                                          <a:latin typeface="Cambria Math" panose="02040503050406030204" pitchFamily="18" charset="0"/>
                                                        </a:rPr>
                                                      </m:ctrlPr>
                                                    </m:fPr>
                                                    <m:num>
                                                      <m:r>
                                                        <a:rPr lang="en-US" sz="1280" i="1">
                                                          <a:latin typeface="Cambria Math" panose="02040503050406030204" pitchFamily="18" charset="0"/>
                                                        </a:rPr>
                                                        <m:t>𝛾</m:t>
                                                      </m:r>
                                                      <m:acc>
                                                        <m:accPr>
                                                          <m:chr m:val="̂"/>
                                                          <m:ctrlPr>
                                                            <a:rPr lang="en-US" sz="1280" i="1">
                                                              <a:solidFill>
                                                                <a:srgbClr val="836967"/>
                                                              </a:solidFill>
                                                              <a:latin typeface="Cambria Math" panose="02040503050406030204" pitchFamily="18" charset="0"/>
                                                            </a:rPr>
                                                          </m:ctrlPr>
                                                        </m:accPr>
                                                        <m:e>
                                                          <m:sSub>
                                                            <m:sSubPr>
                                                              <m:ctrlPr>
                                                                <a:rPr lang="en-US" sz="1280" i="1">
                                                                  <a:solidFill>
                                                                    <a:srgbClr val="836967"/>
                                                                  </a:solidFill>
                                                                  <a:latin typeface="Cambria Math" panose="02040503050406030204" pitchFamily="18" charset="0"/>
                                                                </a:rPr>
                                                              </m:ctrlPr>
                                                            </m:sSubPr>
                                                            <m:e>
                                                              <m:r>
                                                                <a:rPr lang="en-US" sz="1280" i="1">
                                                                  <a:latin typeface="Cambria Math" panose="02040503050406030204" pitchFamily="18" charset="0"/>
                                                                </a:rPr>
                                                                <m:t>𝐵</m:t>
                                                              </m:r>
                                                            </m:e>
                                                            <m:sub>
                                                              <m:r>
                                                                <a:rPr lang="en-US" sz="1280" i="1">
                                                                  <a:latin typeface="Cambria Math" panose="02040503050406030204" pitchFamily="18" charset="0"/>
                                                                </a:rPr>
                                                                <m:t>𝑥𝑠</m:t>
                                                              </m:r>
                                                            </m:sub>
                                                          </m:sSub>
                                                        </m:e>
                                                      </m:acc>
                                                      <m:d>
                                                        <m:dPr>
                                                          <m:ctrlPr>
                                                            <a:rPr lang="en-US" sz="1280" i="1">
                                                              <a:solidFill>
                                                                <a:srgbClr val="836967"/>
                                                              </a:solidFill>
                                                              <a:latin typeface="Cambria Math" panose="02040503050406030204" pitchFamily="18" charset="0"/>
                                                            </a:rPr>
                                                          </m:ctrlPr>
                                                        </m:dPr>
                                                        <m:e>
                                                          <m:r>
                                                            <a:rPr lang="en-US" sz="1280" i="1">
                                                              <a:latin typeface="Cambria Math" panose="02040503050406030204" pitchFamily="18" charset="0"/>
                                                            </a:rPr>
                                                            <m:t>𝑡</m:t>
                                                          </m:r>
                                                        </m:e>
                                                      </m:d>
                                                    </m:num>
                                                    <m:den>
                                                      <m:d>
                                                        <m:dPr>
                                                          <m:ctrlPr>
                                                            <a:rPr lang="en-US" sz="1280" i="1">
                                                              <a:solidFill>
                                                                <a:srgbClr val="836967"/>
                                                              </a:solidFill>
                                                              <a:latin typeface="Cambria Math" panose="02040503050406030204" pitchFamily="18" charset="0"/>
                                                            </a:rPr>
                                                          </m:ctrlPr>
                                                        </m:dPr>
                                                        <m:e>
                                                          <m:sSub>
                                                            <m:sSubPr>
                                                              <m:ctrlPr>
                                                                <a:rPr lang="en-US" sz="1280" i="1">
                                                                  <a:solidFill>
                                                                    <a:srgbClr val="836967"/>
                                                                  </a:solidFill>
                                                                  <a:latin typeface="Cambria Math" panose="02040503050406030204" pitchFamily="18" charset="0"/>
                                                                </a:rPr>
                                                              </m:ctrlPr>
                                                            </m:sSubPr>
                                                            <m:e>
                                                              <m:r>
                                                                <m:rPr>
                                                                  <m:sty m:val="p"/>
                                                                </m:rPr>
                                                                <a:rPr lang="en-US" sz="1280" i="0">
                                                                  <a:latin typeface="Cambria Math" panose="02040503050406030204" pitchFamily="18" charset="0"/>
                                                                </a:rPr>
                                                                <m:t>R</m:t>
                                                              </m:r>
                                                            </m:e>
                                                            <m:sub>
                                                              <m:r>
                                                                <a:rPr lang="en-US" sz="1280" i="1">
                                                                  <a:latin typeface="Cambria Math" panose="02040503050406030204" pitchFamily="18" charset="0"/>
                                                                </a:rPr>
                                                                <m:t>𝑜𝑝</m:t>
                                                              </m:r>
                                                            </m:sub>
                                                          </m:sSub>
                                                          <m:r>
                                                            <a:rPr lang="en-US" sz="1280" i="0">
                                                              <a:latin typeface="Cambria Math" panose="02040503050406030204" pitchFamily="18" charset="0"/>
                                                            </a:rPr>
                                                            <m:t>+</m:t>
                                                          </m:r>
                                                          <m:sSub>
                                                            <m:sSubPr>
                                                              <m:ctrlPr>
                                                                <a:rPr lang="en-US" sz="1280" i="1">
                                                                  <a:solidFill>
                                                                    <a:srgbClr val="836967"/>
                                                                  </a:solidFill>
                                                                  <a:latin typeface="Cambria Math" panose="02040503050406030204" pitchFamily="18" charset="0"/>
                                                                </a:rPr>
                                                              </m:ctrlPr>
                                                            </m:sSubPr>
                                                            <m:e>
                                                              <m:r>
                                                                <m:rPr>
                                                                  <m:sty m:val="p"/>
                                                                </m:rPr>
                                                                <a:rPr lang="en-US" sz="1280" i="0">
                                                                  <a:latin typeface="Cambria Math" panose="02040503050406030204" pitchFamily="18" charset="0"/>
                                                                </a:rPr>
                                                                <m:t>R</m:t>
                                                              </m:r>
                                                            </m:e>
                                                            <m:sub>
                                                              <m:r>
                                                                <a:rPr lang="en-US" sz="1280" i="1">
                                                                  <a:latin typeface="Cambria Math" panose="02040503050406030204" pitchFamily="18" charset="0"/>
                                                                </a:rPr>
                                                                <m:t>𝑟𝑒𝑙</m:t>
                                                              </m:r>
                                                            </m:sub>
                                                          </m:sSub>
                                                        </m:e>
                                                      </m:d>
                                                    </m:den>
                                                  </m:f>
                                                </m:e>
                                              </m:d>
                                            </m:e>
                                            <m:sup>
                                              <m:r>
                                                <a:rPr lang="en-US" sz="1280" i="0">
                                                  <a:latin typeface="Cambria Math" panose="02040503050406030204" pitchFamily="18" charset="0"/>
                                                </a:rPr>
                                                <m:t>2</m:t>
                                              </m:r>
                                            </m:sup>
                                          </m:sSup>
                                        </m:e>
                                      </m:d>
                                    </m:e>
                                    <m:sup>
                                      <m:r>
                                        <a:rPr lang="en-US" sz="1280" i="0">
                                          <a:latin typeface="Cambria Math" panose="02040503050406030204" pitchFamily="18" charset="0"/>
                                        </a:rPr>
                                        <m:t>2</m:t>
                                      </m:r>
                                    </m:sup>
                                  </m:sSup>
                                </m:den>
                              </m:f>
                              <m:d>
                                <m:dPr>
                                  <m:begChr m:val=""/>
                                  <m:endChr m:val=""/>
                                  <m:ctrlPr>
                                    <a:rPr lang="en-US" sz="1280" i="1">
                                      <a:solidFill>
                                        <a:srgbClr val="836967"/>
                                      </a:solidFill>
                                      <a:latin typeface="Cambria Math" panose="02040503050406030204" pitchFamily="18" charset="0"/>
                                    </a:rPr>
                                  </m:ctrlPr>
                                </m:dPr>
                                <m:e>
                                  <m:d>
                                    <m:dPr>
                                      <m:ctrlPr>
                                        <a:rPr lang="en-US" sz="1280" i="1">
                                          <a:solidFill>
                                            <a:srgbClr val="836967"/>
                                          </a:solidFill>
                                          <a:latin typeface="Cambria Math" panose="02040503050406030204" pitchFamily="18" charset="0"/>
                                        </a:rPr>
                                      </m:ctrlPr>
                                    </m:dPr>
                                    <m:e>
                                      <m:sSup>
                                        <m:sSupPr>
                                          <m:ctrlPr>
                                            <a:rPr lang="en-US" sz="1280" i="1">
                                              <a:solidFill>
                                                <a:srgbClr val="836967"/>
                                              </a:solidFill>
                                              <a:latin typeface="Cambria Math" panose="02040503050406030204" pitchFamily="18" charset="0"/>
                                            </a:rPr>
                                          </m:ctrlPr>
                                        </m:sSupPr>
                                        <m:e>
                                          <m:d>
                                            <m:dPr>
                                              <m:ctrlPr>
                                                <a:rPr lang="en-US" sz="1280" i="1">
                                                  <a:solidFill>
                                                    <a:srgbClr val="836967"/>
                                                  </a:solidFill>
                                                  <a:latin typeface="Cambria Math" panose="02040503050406030204" pitchFamily="18" charset="0"/>
                                                </a:rPr>
                                              </m:ctrlPr>
                                            </m:dPr>
                                            <m:e>
                                              <m:f>
                                                <m:fPr>
                                                  <m:ctrlPr>
                                                    <a:rPr lang="en-US" sz="1280" i="1">
                                                      <a:solidFill>
                                                        <a:srgbClr val="836967"/>
                                                      </a:solidFill>
                                                      <a:latin typeface="Cambria Math" panose="02040503050406030204" pitchFamily="18" charset="0"/>
                                                    </a:rPr>
                                                  </m:ctrlPr>
                                                </m:fPr>
                                                <m:num>
                                                  <m:r>
                                                    <a:rPr lang="en-US" sz="1280" i="1">
                                                      <a:latin typeface="Cambria Math" panose="02040503050406030204" pitchFamily="18" charset="0"/>
                                                    </a:rPr>
                                                    <m:t>𝛾</m:t>
                                                  </m:r>
                                                  <m:sSub>
                                                    <m:sSubPr>
                                                      <m:ctrlPr>
                                                        <a:rPr lang="en-US" sz="1280" i="1">
                                                          <a:solidFill>
                                                            <a:srgbClr val="836967"/>
                                                          </a:solidFill>
                                                          <a:latin typeface="Cambria Math" panose="02040503050406030204" pitchFamily="18" charset="0"/>
                                                        </a:rPr>
                                                      </m:ctrlPr>
                                                    </m:sSubPr>
                                                    <m:e>
                                                      <m:r>
                                                        <a:rPr lang="en-US" sz="1280" i="1">
                                                          <a:latin typeface="Cambria Math" panose="02040503050406030204" pitchFamily="18" charset="0"/>
                                                        </a:rPr>
                                                        <m:t>𝐵</m:t>
                                                      </m:r>
                                                    </m:e>
                                                    <m:sub>
                                                      <m:r>
                                                        <a:rPr lang="en-US" sz="1280" i="1">
                                                          <a:latin typeface="Cambria Math" panose="02040503050406030204" pitchFamily="18" charset="0"/>
                                                        </a:rPr>
                                                        <m:t>𝑦</m:t>
                                                      </m:r>
                                                    </m:sub>
                                                  </m:sSub>
                                                </m:num>
                                                <m:den>
                                                  <m:d>
                                                    <m:dPr>
                                                      <m:ctrlPr>
                                                        <a:rPr lang="en-US" sz="1280" i="1">
                                                          <a:solidFill>
                                                            <a:srgbClr val="836967"/>
                                                          </a:solidFill>
                                                          <a:latin typeface="Cambria Math" panose="02040503050406030204" pitchFamily="18" charset="0"/>
                                                        </a:rPr>
                                                      </m:ctrlPr>
                                                    </m:dPr>
                                                    <m:e>
                                                      <m:sSub>
                                                        <m:sSubPr>
                                                          <m:ctrlPr>
                                                            <a:rPr lang="en-US" sz="1280" i="1">
                                                              <a:solidFill>
                                                                <a:srgbClr val="836967"/>
                                                              </a:solidFill>
                                                              <a:latin typeface="Cambria Math" panose="02040503050406030204" pitchFamily="18" charset="0"/>
                                                            </a:rPr>
                                                          </m:ctrlPr>
                                                        </m:sSubPr>
                                                        <m:e>
                                                          <m:r>
                                                            <m:rPr>
                                                              <m:sty m:val="p"/>
                                                            </m:rPr>
                                                            <a:rPr lang="en-US" sz="1280" i="0">
                                                              <a:latin typeface="Cambria Math" panose="02040503050406030204" pitchFamily="18" charset="0"/>
                                                            </a:rPr>
                                                            <m:t>R</m:t>
                                                          </m:r>
                                                        </m:e>
                                                        <m:sub>
                                                          <m:r>
                                                            <a:rPr lang="en-US" sz="1280" i="1">
                                                              <a:latin typeface="Cambria Math" panose="02040503050406030204" pitchFamily="18" charset="0"/>
                                                            </a:rPr>
                                                            <m:t>𝑜𝑝</m:t>
                                                          </m:r>
                                                        </m:sub>
                                                      </m:sSub>
                                                      <m:r>
                                                        <a:rPr lang="en-US" sz="1280" i="0">
                                                          <a:latin typeface="Cambria Math" panose="02040503050406030204" pitchFamily="18" charset="0"/>
                                                        </a:rPr>
                                                        <m:t>+</m:t>
                                                      </m:r>
                                                      <m:sSub>
                                                        <m:sSubPr>
                                                          <m:ctrlPr>
                                                            <a:rPr lang="en-US" sz="1280" i="1">
                                                              <a:solidFill>
                                                                <a:srgbClr val="836967"/>
                                                              </a:solidFill>
                                                              <a:latin typeface="Cambria Math" panose="02040503050406030204" pitchFamily="18" charset="0"/>
                                                            </a:rPr>
                                                          </m:ctrlPr>
                                                        </m:sSubPr>
                                                        <m:e>
                                                          <m:r>
                                                            <m:rPr>
                                                              <m:sty m:val="p"/>
                                                            </m:rPr>
                                                            <a:rPr lang="en-US" sz="1280" i="0">
                                                              <a:latin typeface="Cambria Math" panose="02040503050406030204" pitchFamily="18" charset="0"/>
                                                            </a:rPr>
                                                            <m:t>R</m:t>
                                                          </m:r>
                                                        </m:e>
                                                        <m:sub>
                                                          <m:r>
                                                            <a:rPr lang="en-US" sz="1280" i="1">
                                                              <a:latin typeface="Cambria Math" panose="02040503050406030204" pitchFamily="18" charset="0"/>
                                                            </a:rPr>
                                                            <m:t>𝑟𝑒𝑙</m:t>
                                                          </m:r>
                                                        </m:sub>
                                                      </m:sSub>
                                                    </m:e>
                                                  </m:d>
                                                </m:den>
                                              </m:f>
                                            </m:e>
                                          </m:d>
                                        </m:e>
                                        <m:sup>
                                          <m:r>
                                            <a:rPr lang="en-US" sz="1280" i="0">
                                              <a:latin typeface="Cambria Math" panose="02040503050406030204" pitchFamily="18" charset="0"/>
                                            </a:rPr>
                                            <m:t>2</m:t>
                                          </m:r>
                                        </m:sup>
                                      </m:sSup>
                                      <m:r>
                                        <a:rPr lang="en-US" sz="1280" i="0">
                                          <a:latin typeface="Cambria Math" panose="02040503050406030204" pitchFamily="18" charset="0"/>
                                        </a:rPr>
                                        <m:t>+</m:t>
                                      </m:r>
                                      <m:sSup>
                                        <m:sSupPr>
                                          <m:ctrlPr>
                                            <a:rPr lang="en-US" sz="1280" i="1">
                                              <a:solidFill>
                                                <a:srgbClr val="836967"/>
                                              </a:solidFill>
                                              <a:latin typeface="Cambria Math" panose="02040503050406030204" pitchFamily="18" charset="0"/>
                                            </a:rPr>
                                          </m:ctrlPr>
                                        </m:sSupPr>
                                        <m:e>
                                          <m:d>
                                            <m:dPr>
                                              <m:ctrlPr>
                                                <a:rPr lang="en-US" sz="1280" i="1">
                                                  <a:solidFill>
                                                    <a:srgbClr val="836967"/>
                                                  </a:solidFill>
                                                  <a:latin typeface="Cambria Math" panose="02040503050406030204" pitchFamily="18" charset="0"/>
                                                </a:rPr>
                                              </m:ctrlPr>
                                            </m:dPr>
                                            <m:e>
                                              <m:f>
                                                <m:fPr>
                                                  <m:ctrlPr>
                                                    <a:rPr lang="en-US" sz="1280" i="1">
                                                      <a:solidFill>
                                                        <a:srgbClr val="836967"/>
                                                      </a:solidFill>
                                                      <a:latin typeface="Cambria Math" panose="02040503050406030204" pitchFamily="18" charset="0"/>
                                                    </a:rPr>
                                                  </m:ctrlPr>
                                                </m:fPr>
                                                <m:num>
                                                  <m:r>
                                                    <a:rPr lang="en-US" sz="1280" i="1">
                                                      <a:latin typeface="Cambria Math" panose="02040503050406030204" pitchFamily="18" charset="0"/>
                                                    </a:rPr>
                                                    <m:t>𝛾</m:t>
                                                  </m:r>
                                                  <m:sSub>
                                                    <m:sSubPr>
                                                      <m:ctrlPr>
                                                        <a:rPr lang="en-US" sz="1280" i="1">
                                                          <a:solidFill>
                                                            <a:srgbClr val="836967"/>
                                                          </a:solidFill>
                                                          <a:latin typeface="Cambria Math" panose="02040503050406030204" pitchFamily="18" charset="0"/>
                                                        </a:rPr>
                                                      </m:ctrlPr>
                                                    </m:sSubPr>
                                                    <m:e>
                                                      <m:r>
                                                        <a:rPr lang="en-US" sz="1280" i="1">
                                                          <a:latin typeface="Cambria Math" panose="02040503050406030204" pitchFamily="18" charset="0"/>
                                                        </a:rPr>
                                                        <m:t>𝐵</m:t>
                                                      </m:r>
                                                    </m:e>
                                                    <m:sub>
                                                      <m:r>
                                                        <a:rPr lang="en-US" sz="1280" i="1">
                                                          <a:latin typeface="Cambria Math" panose="02040503050406030204" pitchFamily="18" charset="0"/>
                                                        </a:rPr>
                                                        <m:t>𝑧</m:t>
                                                      </m:r>
                                                    </m:sub>
                                                  </m:sSub>
                                                </m:num>
                                                <m:den>
                                                  <m:d>
                                                    <m:dPr>
                                                      <m:ctrlPr>
                                                        <a:rPr lang="en-US" sz="1280" i="1">
                                                          <a:solidFill>
                                                            <a:srgbClr val="836967"/>
                                                          </a:solidFill>
                                                          <a:latin typeface="Cambria Math" panose="02040503050406030204" pitchFamily="18" charset="0"/>
                                                        </a:rPr>
                                                      </m:ctrlPr>
                                                    </m:dPr>
                                                    <m:e>
                                                      <m:sSub>
                                                        <m:sSubPr>
                                                          <m:ctrlPr>
                                                            <a:rPr lang="en-US" sz="1280" i="1">
                                                              <a:solidFill>
                                                                <a:srgbClr val="836967"/>
                                                              </a:solidFill>
                                                              <a:latin typeface="Cambria Math" panose="02040503050406030204" pitchFamily="18" charset="0"/>
                                                            </a:rPr>
                                                          </m:ctrlPr>
                                                        </m:sSubPr>
                                                        <m:e>
                                                          <m:r>
                                                            <m:rPr>
                                                              <m:sty m:val="p"/>
                                                            </m:rPr>
                                                            <a:rPr lang="en-US" sz="1280" i="0">
                                                              <a:latin typeface="Cambria Math" panose="02040503050406030204" pitchFamily="18" charset="0"/>
                                                            </a:rPr>
                                                            <m:t>R</m:t>
                                                          </m:r>
                                                        </m:e>
                                                        <m:sub>
                                                          <m:r>
                                                            <a:rPr lang="en-US" sz="1280" i="1">
                                                              <a:latin typeface="Cambria Math" panose="02040503050406030204" pitchFamily="18" charset="0"/>
                                                            </a:rPr>
                                                            <m:t>𝑜𝑝</m:t>
                                                          </m:r>
                                                        </m:sub>
                                                      </m:sSub>
                                                      <m:r>
                                                        <a:rPr lang="en-US" sz="1280" i="0">
                                                          <a:latin typeface="Cambria Math" panose="02040503050406030204" pitchFamily="18" charset="0"/>
                                                        </a:rPr>
                                                        <m:t>+</m:t>
                                                      </m:r>
                                                      <m:sSub>
                                                        <m:sSubPr>
                                                          <m:ctrlPr>
                                                            <a:rPr lang="en-US" sz="1280" i="1">
                                                              <a:solidFill>
                                                                <a:srgbClr val="836967"/>
                                                              </a:solidFill>
                                                              <a:latin typeface="Cambria Math" panose="02040503050406030204" pitchFamily="18" charset="0"/>
                                                            </a:rPr>
                                                          </m:ctrlPr>
                                                        </m:sSubPr>
                                                        <m:e>
                                                          <m:r>
                                                            <m:rPr>
                                                              <m:sty m:val="p"/>
                                                            </m:rPr>
                                                            <a:rPr lang="en-US" sz="1280" i="0">
                                                              <a:latin typeface="Cambria Math" panose="02040503050406030204" pitchFamily="18" charset="0"/>
                                                            </a:rPr>
                                                            <m:t>R</m:t>
                                                          </m:r>
                                                        </m:e>
                                                        <m:sub>
                                                          <m:r>
                                                            <a:rPr lang="en-US" sz="1280" i="1">
                                                              <a:latin typeface="Cambria Math" panose="02040503050406030204" pitchFamily="18" charset="0"/>
                                                            </a:rPr>
                                                            <m:t>𝑟𝑒𝑙</m:t>
                                                          </m:r>
                                                        </m:sub>
                                                      </m:sSub>
                                                    </m:e>
                                                  </m:d>
                                                </m:den>
                                              </m:f>
                                            </m:e>
                                          </m:d>
                                        </m:e>
                                        <m:sup>
                                          <m:r>
                                            <a:rPr lang="en-US" sz="1280" i="0">
                                              <a:latin typeface="Cambria Math" panose="02040503050406030204" pitchFamily="18" charset="0"/>
                                            </a:rPr>
                                            <m:t>2</m:t>
                                          </m:r>
                                        </m:sup>
                                      </m:sSup>
                                    </m:e>
                                  </m:d>
                                </m:e>
                              </m:d>
                            </m:e>
                          </m:d>
                        </m:e>
                      </m:d>
                    </m:oMath>
                  </m:oMathPara>
                </a14:m>
                <a:endParaRPr lang="en-US" sz="1280" dirty="0"/>
              </a:p>
            </p:txBody>
          </p:sp>
        </mc:Choice>
        <mc:Fallback xmlns="">
          <p:sp>
            <p:nvSpPr>
              <p:cNvPr id="6" name="Rectangle 5">
                <a:extLst>
                  <a:ext uri="{FF2B5EF4-FFF2-40B4-BE49-F238E27FC236}">
                    <a16:creationId xmlns:a16="http://schemas.microsoft.com/office/drawing/2014/main" id="{A52484D7-AD55-478C-B2E4-5841253A8279}"/>
                  </a:ext>
                </a:extLst>
              </p:cNvPr>
              <p:cNvSpPr>
                <a:spLocks noRot="1" noChangeAspect="1" noMove="1" noResize="1" noEditPoints="1" noAdjustHandles="1" noChangeArrowheads="1" noChangeShapeType="1" noTextEdit="1"/>
              </p:cNvSpPr>
              <p:nvPr/>
            </p:nvSpPr>
            <p:spPr>
              <a:xfrm>
                <a:off x="-103693" y="1918574"/>
                <a:ext cx="12361681" cy="1224759"/>
              </a:xfrm>
              <a:prstGeom prst="rect">
                <a:avLst/>
              </a:prstGeom>
              <a:blipFill>
                <a:blip r:embed="rId3"/>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E067A83E-8C49-4813-8B8A-6DFAB8284091}"/>
              </a:ext>
            </a:extLst>
          </p:cNvPr>
          <p:cNvSpPr txBox="1"/>
          <p:nvPr/>
        </p:nvSpPr>
        <p:spPr>
          <a:xfrm>
            <a:off x="2863337" y="3328779"/>
            <a:ext cx="4545647" cy="707886"/>
          </a:xfrm>
          <a:prstGeom prst="rect">
            <a:avLst/>
          </a:prstGeom>
          <a:noFill/>
        </p:spPr>
        <p:txBody>
          <a:bodyPr wrap="square" rtlCol="0">
            <a:spAutoFit/>
          </a:bodyPr>
          <a:lstStyle/>
          <a:p>
            <a:r>
              <a:rPr lang="en-US" sz="2000" b="1" dirty="0"/>
              <a:t>Cross Axis Projection Error (CAPE) Effects</a:t>
            </a:r>
          </a:p>
        </p:txBody>
      </p:sp>
      <p:pic>
        <p:nvPicPr>
          <p:cNvPr id="11" name="Picture 10">
            <a:extLst>
              <a:ext uri="{FF2B5EF4-FFF2-40B4-BE49-F238E27FC236}">
                <a16:creationId xmlns:a16="http://schemas.microsoft.com/office/drawing/2014/main" id="{C91AEC70-6B48-4005-9FAA-C0736D5AC8C4}"/>
              </a:ext>
            </a:extLst>
          </p:cNvPr>
          <p:cNvPicPr>
            <a:picLocks noChangeAspect="1"/>
          </p:cNvPicPr>
          <p:nvPr/>
        </p:nvPicPr>
        <p:blipFill>
          <a:blip r:embed="rId4"/>
          <a:stretch>
            <a:fillRect/>
          </a:stretch>
        </p:blipFill>
        <p:spPr>
          <a:xfrm>
            <a:off x="2996920" y="4700683"/>
            <a:ext cx="3487714" cy="678024"/>
          </a:xfrm>
          <a:prstGeom prst="rect">
            <a:avLst/>
          </a:prstGeom>
        </p:spPr>
      </p:pic>
      <p:pic>
        <p:nvPicPr>
          <p:cNvPr id="12" name="Picture 11">
            <a:extLst>
              <a:ext uri="{FF2B5EF4-FFF2-40B4-BE49-F238E27FC236}">
                <a16:creationId xmlns:a16="http://schemas.microsoft.com/office/drawing/2014/main" id="{0FAAB2E8-0E1E-4C45-8A46-1E1039AA85E0}"/>
              </a:ext>
            </a:extLst>
          </p:cNvPr>
          <p:cNvPicPr>
            <a:picLocks noChangeAspect="1"/>
          </p:cNvPicPr>
          <p:nvPr/>
        </p:nvPicPr>
        <p:blipFill>
          <a:blip r:embed="rId5"/>
          <a:stretch>
            <a:fillRect/>
          </a:stretch>
        </p:blipFill>
        <p:spPr>
          <a:xfrm>
            <a:off x="2729096" y="4065687"/>
            <a:ext cx="267824" cy="1249846"/>
          </a:xfrm>
          <a:prstGeom prst="rect">
            <a:avLst/>
          </a:prstGeom>
        </p:spPr>
      </p:pic>
      <p:sp>
        <p:nvSpPr>
          <p:cNvPr id="14" name="Arrow: Down 13">
            <a:extLst>
              <a:ext uri="{FF2B5EF4-FFF2-40B4-BE49-F238E27FC236}">
                <a16:creationId xmlns:a16="http://schemas.microsoft.com/office/drawing/2014/main" id="{42883EEF-AB5E-4D99-A4FE-A933DE25C0D7}"/>
              </a:ext>
            </a:extLst>
          </p:cNvPr>
          <p:cNvSpPr/>
          <p:nvPr/>
        </p:nvSpPr>
        <p:spPr>
          <a:xfrm rot="16200000">
            <a:off x="2055071" y="4328954"/>
            <a:ext cx="369331" cy="743459"/>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7E47CA7-C123-49EF-87ED-F930766A2588}"/>
                  </a:ext>
                </a:extLst>
              </p:cNvPr>
              <p:cNvSpPr txBox="1"/>
              <p:nvPr/>
            </p:nvSpPr>
            <p:spPr>
              <a:xfrm>
                <a:off x="2982069" y="3986000"/>
                <a:ext cx="7685929" cy="583942"/>
              </a:xfrm>
              <a:prstGeom prst="rect">
                <a:avLst/>
              </a:prstGeom>
              <a:noFill/>
            </p:spPr>
            <p:txBody>
              <a:bodyPr wrap="square">
                <a:spAutoFit/>
              </a:bodyPr>
              <a:lstStyle/>
              <a:p>
                <a14:m>
                  <m:oMath xmlns:m="http://schemas.openxmlformats.org/officeDocument/2006/math">
                    <m:sSub>
                      <m:sSubPr>
                        <m:ctrlPr>
                          <a:rPr lang="en-US" sz="2000" i="1" smtClean="0">
                            <a:solidFill>
                              <a:srgbClr val="836967"/>
                            </a:solidFill>
                            <a:latin typeface="Cambria Math" panose="02040503050406030204" pitchFamily="18" charset="0"/>
                          </a:rPr>
                        </m:ctrlPr>
                      </m:sSubPr>
                      <m:e>
                        <m:r>
                          <a:rPr lang="en-US" sz="2000" i="1">
                            <a:latin typeface="Cambria Math" panose="02040503050406030204" pitchFamily="18" charset="0"/>
                          </a:rPr>
                          <m:t>𝜑</m:t>
                        </m:r>
                      </m:e>
                      <m:sub>
                        <m:r>
                          <a:rPr lang="en-US" sz="2000" b="0" i="1" smtClean="0">
                            <a:latin typeface="Cambria Math" panose="02040503050406030204" pitchFamily="18" charset="0"/>
                          </a:rPr>
                          <m:t>𝑖</m:t>
                        </m:r>
                      </m:sub>
                    </m:sSub>
                    <m:r>
                      <a:rPr lang="en-US" sz="2000" i="0">
                        <a:latin typeface="Cambria Math" panose="02040503050406030204" pitchFamily="18" charset="0"/>
                      </a:rPr>
                      <m:t>≈</m:t>
                    </m:r>
                    <m:r>
                      <m:rPr>
                        <m:sty m:val="p"/>
                      </m:rPr>
                      <a:rPr lang="en-US" sz="2000" i="0">
                        <a:latin typeface="Cambria Math" panose="02040503050406030204" pitchFamily="18" charset="0"/>
                      </a:rPr>
                      <m:t>arctan</m:t>
                    </m:r>
                    <m:d>
                      <m:dPr>
                        <m:ctrlPr>
                          <a:rPr lang="en-US" sz="2000" i="1">
                            <a:solidFill>
                              <a:srgbClr val="836967"/>
                            </a:solidFill>
                            <a:latin typeface="Cambria Math" panose="02040503050406030204" pitchFamily="18" charset="0"/>
                          </a:rPr>
                        </m:ctrlPr>
                      </m:dPr>
                      <m:e>
                        <m:f>
                          <m:fPr>
                            <m:ctrlPr>
                              <a:rPr lang="en-US" sz="2000" i="1">
                                <a:solidFill>
                                  <a:srgbClr val="836967"/>
                                </a:solidFill>
                                <a:latin typeface="Cambria Math" panose="02040503050406030204" pitchFamily="18" charset="0"/>
                              </a:rPr>
                            </m:ctrlPr>
                          </m:fPr>
                          <m:num>
                            <m:r>
                              <a:rPr lang="en-US" sz="2000" i="0">
                                <a:latin typeface="Cambria Math" panose="02040503050406030204" pitchFamily="18" charset="0"/>
                              </a:rPr>
                              <m:t>−</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𝐺</m:t>
                                </m:r>
                              </m:e>
                              <m:sub>
                                <m:r>
                                  <a:rPr lang="en-US" sz="2000" i="0">
                                    <a:latin typeface="Cambria Math" panose="02040503050406030204" pitchFamily="18" charset="0"/>
                                  </a:rPr>
                                  <m:t>2</m:t>
                                </m:r>
                              </m:sub>
                            </m:sSub>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𝐵</m:t>
                                </m:r>
                              </m:e>
                              <m:sub>
                                <m:r>
                                  <a:rPr lang="en-US" sz="2000" b="0" i="1" smtClean="0">
                                    <a:latin typeface="Cambria Math" panose="02040503050406030204" pitchFamily="18" charset="0"/>
                                  </a:rPr>
                                  <m:t>𝑖</m:t>
                                </m:r>
                              </m:sub>
                            </m:sSub>
                          </m:num>
                          <m:den>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𝐺</m:t>
                                </m:r>
                              </m:e>
                              <m:sub>
                                <m:r>
                                  <a:rPr lang="en-US" sz="2000" i="1">
                                    <a:latin typeface="Cambria Math" panose="02040503050406030204" pitchFamily="18" charset="0"/>
                                  </a:rPr>
                                  <m:t>𝑂𝑃𝑀</m:t>
                                </m:r>
                              </m:sub>
                            </m:sSub>
                          </m:den>
                        </m:f>
                      </m:e>
                    </m:d>
                    <m:r>
                      <a:rPr lang="en-US" sz="2000" b="0" i="0" smtClean="0">
                        <a:latin typeface="Cambria Math" panose="02040503050406030204" pitchFamily="18" charset="0"/>
                      </a:rPr>
                      <m:t>,</m:t>
                    </m:r>
                    <m:r>
                      <a:rPr lang="en-US" sz="2000" b="0" i="1" smtClean="0">
                        <a:latin typeface="Cambria Math" panose="02040503050406030204" pitchFamily="18" charset="0"/>
                      </a:rPr>
                      <m:t> </m:t>
                    </m:r>
                    <m:r>
                      <a:rPr lang="en-US" sz="2000" b="0" i="1" smtClean="0">
                        <a:latin typeface="Cambria Math" panose="02040503050406030204" pitchFamily="18" charset="0"/>
                      </a:rPr>
                      <m:t>𝑖</m:t>
                    </m:r>
                    <m:r>
                      <a:rPr lang="en-US" sz="2000" b="0" i="0" smtClean="0">
                        <a:latin typeface="Cambria Math" panose="02040503050406030204" pitchFamily="18" charset="0"/>
                      </a:rPr>
                      <m:t>=</m:t>
                    </m:r>
                    <m:r>
                      <a:rPr lang="en-US" sz="2000" b="0" i="1" smtClean="0">
                        <a:latin typeface="Cambria Math" panose="02040503050406030204" pitchFamily="18" charset="0"/>
                      </a:rPr>
                      <m:t>𝑦</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or</m:t>
                    </m:r>
                    <m:r>
                      <a:rPr lang="en-US" sz="2000" b="0" i="0" smtClean="0">
                        <a:latin typeface="Cambria Math" panose="02040503050406030204" pitchFamily="18" charset="0"/>
                      </a:rPr>
                      <m:t> </m:t>
                    </m:r>
                    <m:r>
                      <a:rPr lang="en-US" sz="2000" b="0" i="1" smtClean="0">
                        <a:latin typeface="Cambria Math" panose="02040503050406030204" pitchFamily="18" charset="0"/>
                      </a:rPr>
                      <m:t>𝑧</m:t>
                    </m:r>
                    <m:r>
                      <a:rPr lang="en-US" sz="2000" b="0" i="1" smtClean="0">
                        <a:latin typeface="Cambria Math" panose="02040503050406030204" pitchFamily="18" charset="0"/>
                        <a:ea typeface="Cambria Math" panose="02040503050406030204" pitchFamily="18" charset="0"/>
                      </a:rPr>
                      <m:t>→</m:t>
                    </m:r>
                    <m:r>
                      <a:rPr lang="en-US" sz="2000" i="0">
                        <a:latin typeface="Cambria Math" panose="02040503050406030204" pitchFamily="18" charset="0"/>
                      </a:rPr>
                      <m:t> </m:t>
                    </m:r>
                    <m:r>
                      <a:rPr lang="en-US" sz="2000" b="0" i="0" smtClean="0">
                        <a:latin typeface="Cambria Math" panose="02040503050406030204" pitchFamily="18" charset="0"/>
                      </a:rPr>
                      <m:t> </m:t>
                    </m:r>
                  </m:oMath>
                </a14:m>
                <a:r>
                  <a:rPr lang="en-US" sz="2000" dirty="0"/>
                  <a:t>Rotation of the sensitive axis</a:t>
                </a:r>
              </a:p>
            </p:txBody>
          </p:sp>
        </mc:Choice>
        <mc:Fallback xmlns="">
          <p:sp>
            <p:nvSpPr>
              <p:cNvPr id="15" name="TextBox 14">
                <a:extLst>
                  <a:ext uri="{FF2B5EF4-FFF2-40B4-BE49-F238E27FC236}">
                    <a16:creationId xmlns:a16="http://schemas.microsoft.com/office/drawing/2014/main" id="{47E47CA7-C123-49EF-87ED-F930766A2588}"/>
                  </a:ext>
                </a:extLst>
              </p:cNvPr>
              <p:cNvSpPr txBox="1">
                <a:spLocks noRot="1" noChangeAspect="1" noMove="1" noResize="1" noEditPoints="1" noAdjustHandles="1" noChangeArrowheads="1" noChangeShapeType="1" noTextEdit="1"/>
              </p:cNvSpPr>
              <p:nvPr/>
            </p:nvSpPr>
            <p:spPr>
              <a:xfrm>
                <a:off x="2982069" y="3986000"/>
                <a:ext cx="7685929" cy="58394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CEEDDA0-935F-4001-8CE1-5E4D318B0CBE}"/>
                  </a:ext>
                </a:extLst>
              </p:cNvPr>
              <p:cNvSpPr txBox="1"/>
              <p:nvPr/>
            </p:nvSpPr>
            <p:spPr>
              <a:xfrm>
                <a:off x="6355682" y="4815855"/>
                <a:ext cx="4382658" cy="400110"/>
              </a:xfrm>
              <a:prstGeom prst="rect">
                <a:avLst/>
              </a:prstGeom>
              <a:noFill/>
            </p:spPr>
            <p:txBody>
              <a:bodyPr wrap="square">
                <a:spAutoFit/>
              </a:bodyPr>
              <a:lstStyle/>
              <a:p>
                <a14:m>
                  <m:oMath xmlns:m="http://schemas.openxmlformats.org/officeDocument/2006/math">
                    <m:r>
                      <a:rPr lang="en-US" sz="2000" b="0" i="1" smtClean="0">
                        <a:latin typeface="Cambria Math" panose="02040503050406030204" pitchFamily="18" charset="0"/>
                        <a:ea typeface="Cambria Math" panose="02040503050406030204" pitchFamily="18" charset="0"/>
                      </a:rPr>
                      <m:t>→</m:t>
                    </m:r>
                    <m:r>
                      <a:rPr lang="en-US" sz="2000" i="0">
                        <a:latin typeface="Cambria Math" panose="02040503050406030204" pitchFamily="18" charset="0"/>
                      </a:rPr>
                      <m:t> </m:t>
                    </m:r>
                    <m:r>
                      <a:rPr lang="en-US" sz="2000" b="0" i="0" smtClean="0">
                        <a:latin typeface="Cambria Math" panose="02040503050406030204" pitchFamily="18" charset="0"/>
                      </a:rPr>
                      <m:t> </m:t>
                    </m:r>
                  </m:oMath>
                </a14:m>
                <a:r>
                  <a:rPr lang="en-US" sz="2000" dirty="0"/>
                  <a:t>Reduction of gain</a:t>
                </a:r>
              </a:p>
            </p:txBody>
          </p:sp>
        </mc:Choice>
        <mc:Fallback xmlns="">
          <p:sp>
            <p:nvSpPr>
              <p:cNvPr id="16" name="TextBox 15">
                <a:extLst>
                  <a:ext uri="{FF2B5EF4-FFF2-40B4-BE49-F238E27FC236}">
                    <a16:creationId xmlns:a16="http://schemas.microsoft.com/office/drawing/2014/main" id="{ACEEDDA0-935F-4001-8CE1-5E4D318B0CBE}"/>
                  </a:ext>
                </a:extLst>
              </p:cNvPr>
              <p:cNvSpPr txBox="1">
                <a:spLocks noRot="1" noChangeAspect="1" noMove="1" noResize="1" noEditPoints="1" noAdjustHandles="1" noChangeArrowheads="1" noChangeShapeType="1" noTextEdit="1"/>
              </p:cNvSpPr>
              <p:nvPr/>
            </p:nvSpPr>
            <p:spPr>
              <a:xfrm>
                <a:off x="6355682" y="4815855"/>
                <a:ext cx="4382658" cy="400110"/>
              </a:xfrm>
              <a:prstGeom prst="rect">
                <a:avLst/>
              </a:prstGeom>
              <a:blipFill>
                <a:blip r:embed="rId7"/>
                <a:stretch>
                  <a:fillRect t="-9091" b="-24242"/>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00269961-C463-437F-9F8A-211DFF4A8CF2}"/>
              </a:ext>
            </a:extLst>
          </p:cNvPr>
          <p:cNvSpPr txBox="1"/>
          <p:nvPr/>
        </p:nvSpPr>
        <p:spPr>
          <a:xfrm>
            <a:off x="3929005" y="5800593"/>
            <a:ext cx="4382658" cy="400110"/>
          </a:xfrm>
          <a:prstGeom prst="rect">
            <a:avLst/>
          </a:prstGeom>
          <a:noFill/>
        </p:spPr>
        <p:txBody>
          <a:bodyPr wrap="square">
            <a:spAutoFit/>
          </a:bodyPr>
          <a:lstStyle/>
          <a:p>
            <a:r>
              <a:rPr lang="en-US" sz="2000" dirty="0"/>
              <a:t>Phase errors </a:t>
            </a:r>
          </a:p>
        </p:txBody>
      </p:sp>
      <mc:AlternateContent xmlns:mc="http://schemas.openxmlformats.org/markup-compatibility/2006" xmlns:a14="http://schemas.microsoft.com/office/drawing/2010/main">
        <mc:Choice Requires="a14">
          <p:sp>
            <p:nvSpPr>
              <p:cNvPr id="3" name="TextBox 2"/>
              <p:cNvSpPr txBox="1"/>
              <p:nvPr/>
            </p:nvSpPr>
            <p:spPr>
              <a:xfrm>
                <a:off x="9191549" y="1258944"/>
                <a:ext cx="2755241" cy="2841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𝑥</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𝑥𝑠</m:t>
                              </m:r>
                            </m:sub>
                          </m:sSub>
                        </m:e>
                      </m:acc>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𝑚</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𝑚</m:t>
                              </m:r>
                            </m:sub>
                          </m:sSub>
                          <m:r>
                            <a:rPr lang="en-US" b="0" i="1" smtClean="0">
                              <a:latin typeface="Cambria Math" panose="02040503050406030204" pitchFamily="18" charset="0"/>
                            </a:rPr>
                            <m:t>𝑡</m:t>
                          </m:r>
                          <m:r>
                            <a:rPr lang="en-US" b="0" i="1" smtClean="0">
                              <a:latin typeface="Cambria Math" panose="02040503050406030204" pitchFamily="18" charset="0"/>
                            </a:rPr>
                            <m:t>)</m:t>
                          </m:r>
                        </m:e>
                      </m:func>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9191549" y="1258944"/>
                <a:ext cx="2755241" cy="284180"/>
              </a:xfrm>
              <a:prstGeom prst="rect">
                <a:avLst/>
              </a:prstGeom>
              <a:blipFill>
                <a:blip r:embed="rId8"/>
                <a:stretch>
                  <a:fillRect l="-1327" t="-17391" r="-2434" b="-39130"/>
                </a:stretch>
              </a:blipFill>
            </p:spPr>
            <p:txBody>
              <a:bodyPr/>
              <a:lstStyle/>
              <a:p>
                <a:r>
                  <a:rPr lang="en-US">
                    <a:noFill/>
                  </a:rPr>
                  <a:t> </a:t>
                </a:r>
              </a:p>
            </p:txBody>
          </p:sp>
        </mc:Fallback>
      </mc:AlternateContent>
      <p:sp>
        <p:nvSpPr>
          <p:cNvPr id="7" name="Rectangle 6"/>
          <p:cNvSpPr/>
          <p:nvPr/>
        </p:nvSpPr>
        <p:spPr>
          <a:xfrm>
            <a:off x="6120334" y="5873965"/>
            <a:ext cx="6096000" cy="830997"/>
          </a:xfrm>
          <a:prstGeom prst="rect">
            <a:avLst/>
          </a:prstGeom>
        </p:spPr>
        <p:txBody>
          <a:bodyPr>
            <a:spAutoFit/>
          </a:bodyPr>
          <a:lstStyle/>
          <a:p>
            <a:pPr lvl="1">
              <a:spcBef>
                <a:spcPts val="600"/>
              </a:spcBef>
            </a:pPr>
            <a:r>
              <a:rPr lang="en-US" sz="1200" dirty="0">
                <a:latin typeface="Arial" panose="020B0604020202020204" pitchFamily="34" charset="0"/>
                <a:ea typeface="Times New Roman" panose="02020603050405020304" pitchFamily="18" charset="0"/>
              </a:rPr>
              <a:t>Amir </a:t>
            </a:r>
            <a:r>
              <a:rPr lang="en-US" sz="1200" dirty="0" err="1">
                <a:latin typeface="Arial" panose="020B0604020202020204" pitchFamily="34" charset="0"/>
                <a:ea typeface="Times New Roman" panose="02020603050405020304" pitchFamily="18" charset="0"/>
              </a:rPr>
              <a:t>Borna</a:t>
            </a:r>
            <a:r>
              <a:rPr lang="en-US" sz="1200" dirty="0">
                <a:latin typeface="Arial" panose="020B0604020202020204" pitchFamily="34" charset="0"/>
                <a:ea typeface="Times New Roman" panose="02020603050405020304" pitchFamily="18" charset="0"/>
              </a:rPr>
              <a:t>, </a:t>
            </a:r>
            <a:r>
              <a:rPr lang="en-US" sz="1200" dirty="0" err="1">
                <a:latin typeface="Arial" panose="020B0604020202020204" pitchFamily="34" charset="0"/>
                <a:ea typeface="Times New Roman" panose="02020603050405020304" pitchFamily="18" charset="0"/>
              </a:rPr>
              <a:t>Joonas</a:t>
            </a:r>
            <a:r>
              <a:rPr lang="en-US" sz="1200" dirty="0">
                <a:latin typeface="Arial" panose="020B0604020202020204" pitchFamily="34" charset="0"/>
                <a:ea typeface="Times New Roman" panose="02020603050405020304" pitchFamily="18" charset="0"/>
              </a:rPr>
              <a:t> </a:t>
            </a:r>
            <a:r>
              <a:rPr lang="en-US" sz="1200" dirty="0" err="1">
                <a:latin typeface="Arial" panose="020B0604020202020204" pitchFamily="34" charset="0"/>
                <a:ea typeface="Times New Roman" panose="02020603050405020304" pitchFamily="18" charset="0"/>
              </a:rPr>
              <a:t>Iivanainen</a:t>
            </a:r>
            <a:r>
              <a:rPr lang="en-US" sz="1200" dirty="0">
                <a:latin typeface="Arial" panose="020B0604020202020204" pitchFamily="34" charset="0"/>
                <a:ea typeface="Times New Roman" panose="02020603050405020304" pitchFamily="18" charset="0"/>
              </a:rPr>
              <a:t>, Tony R. Carter, Jim McKay, </a:t>
            </a:r>
            <a:r>
              <a:rPr lang="en-US" sz="1200" dirty="0" err="1">
                <a:latin typeface="Arial" panose="020B0604020202020204" pitchFamily="34" charset="0"/>
                <a:ea typeface="Times New Roman" panose="02020603050405020304" pitchFamily="18" charset="0"/>
              </a:rPr>
              <a:t>Samu</a:t>
            </a:r>
            <a:r>
              <a:rPr lang="en-US" sz="1200" dirty="0">
                <a:latin typeface="Arial" panose="020B0604020202020204" pitchFamily="34" charset="0"/>
                <a:ea typeface="Times New Roman" panose="02020603050405020304" pitchFamily="18" charset="0"/>
              </a:rPr>
              <a:t> </a:t>
            </a:r>
            <a:r>
              <a:rPr lang="en-US" sz="1200" dirty="0" err="1">
                <a:latin typeface="Arial" panose="020B0604020202020204" pitchFamily="34" charset="0"/>
                <a:ea typeface="Times New Roman" panose="02020603050405020304" pitchFamily="18" charset="0"/>
              </a:rPr>
              <a:t>Taulu</a:t>
            </a:r>
            <a:r>
              <a:rPr lang="en-US" sz="1200" dirty="0">
                <a:latin typeface="Arial" panose="020B0604020202020204" pitchFamily="34" charset="0"/>
                <a:ea typeface="Times New Roman" panose="02020603050405020304" pitchFamily="18" charset="0"/>
              </a:rPr>
              <a:t>, Julia Stephen, Peter D.D. </a:t>
            </a:r>
            <a:r>
              <a:rPr lang="en-US" sz="1200" dirty="0" err="1">
                <a:latin typeface="Arial" panose="020B0604020202020204" pitchFamily="34" charset="0"/>
                <a:ea typeface="Times New Roman" panose="02020603050405020304" pitchFamily="18" charset="0"/>
              </a:rPr>
              <a:t>Schwindt</a:t>
            </a:r>
            <a:r>
              <a:rPr lang="en-US" sz="1200" dirty="0">
                <a:latin typeface="Arial" panose="020B0604020202020204" pitchFamily="34" charset="0"/>
                <a:ea typeface="Times New Roman" panose="02020603050405020304" pitchFamily="18" charset="0"/>
              </a:rPr>
              <a:t>, “Cross-Axis projection error in optically pumped magnetometers and its implication for magnetoencephalography systems,” </a:t>
            </a:r>
            <a:r>
              <a:rPr lang="en-US" sz="1200" i="1" dirty="0" err="1">
                <a:latin typeface="Arial" panose="020B0604020202020204" pitchFamily="34" charset="0"/>
                <a:ea typeface="Times New Roman" panose="02020603050405020304" pitchFamily="18" charset="0"/>
              </a:rPr>
              <a:t>NeuroImage</a:t>
            </a:r>
            <a:r>
              <a:rPr lang="en-US" sz="1200" dirty="0">
                <a:latin typeface="Arial" panose="020B0604020202020204" pitchFamily="34" charset="0"/>
                <a:ea typeface="Times New Roman" panose="02020603050405020304" pitchFamily="18" charset="0"/>
              </a:rPr>
              <a:t>, </a:t>
            </a:r>
            <a:r>
              <a:rPr lang="en-US" sz="1200" b="1" dirty="0">
                <a:latin typeface="Arial" panose="020B0604020202020204" pitchFamily="34" charset="0"/>
                <a:ea typeface="Times New Roman" panose="02020603050405020304" pitchFamily="18" charset="0"/>
              </a:rPr>
              <a:t>247</a:t>
            </a:r>
            <a:r>
              <a:rPr lang="en-US" sz="1200" dirty="0">
                <a:latin typeface="Arial" panose="020B0604020202020204" pitchFamily="34" charset="0"/>
                <a:ea typeface="Times New Roman" panose="02020603050405020304" pitchFamily="18" charset="0"/>
              </a:rPr>
              <a:t>, 118818 (2022).</a:t>
            </a:r>
            <a:endParaRPr lang="en-US" sz="1200" b="1" dirty="0"/>
          </a:p>
        </p:txBody>
      </p:sp>
      <p:sp>
        <p:nvSpPr>
          <p:cNvPr id="9" name="Rectangle 8"/>
          <p:cNvSpPr/>
          <p:nvPr/>
        </p:nvSpPr>
        <p:spPr>
          <a:xfrm>
            <a:off x="387706" y="1918574"/>
            <a:ext cx="4353071" cy="1381183"/>
          </a:xfrm>
          <a:prstGeom prst="rect">
            <a:avLst/>
          </a:prstGeom>
          <a:solidFill>
            <a:srgbClr val="008E74">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0" name="TextBox 9"/>
              <p:cNvSpPr txBox="1"/>
              <p:nvPr/>
            </p:nvSpPr>
            <p:spPr>
              <a:xfrm>
                <a:off x="1759305" y="2983111"/>
                <a:ext cx="59522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𝑂𝑃𝑀</m:t>
                          </m:r>
                        </m:sub>
                      </m:sSub>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1759305" y="2983111"/>
                <a:ext cx="595227" cy="276999"/>
              </a:xfrm>
              <a:prstGeom prst="rect">
                <a:avLst/>
              </a:prstGeom>
              <a:blipFill>
                <a:blip r:embed="rId9"/>
                <a:stretch>
                  <a:fillRect l="-8247" r="-2062" b="-17391"/>
                </a:stretch>
              </a:blipFill>
            </p:spPr>
            <p:txBody>
              <a:bodyPr/>
              <a:lstStyle/>
              <a:p>
                <a:r>
                  <a:rPr lang="en-US">
                    <a:noFill/>
                  </a:rPr>
                  <a:t> </a:t>
                </a:r>
              </a:p>
            </p:txBody>
          </p:sp>
        </mc:Fallback>
      </mc:AlternateContent>
      <p:sp>
        <p:nvSpPr>
          <p:cNvPr id="18" name="Rectangle 17"/>
          <p:cNvSpPr/>
          <p:nvPr/>
        </p:nvSpPr>
        <p:spPr>
          <a:xfrm>
            <a:off x="5669280" y="1918206"/>
            <a:ext cx="1580084" cy="1381183"/>
          </a:xfrm>
          <a:prstGeom prst="rect">
            <a:avLst/>
          </a:prstGeom>
          <a:solidFill>
            <a:srgbClr val="008E74">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9" name="TextBox 18"/>
              <p:cNvSpPr txBox="1"/>
              <p:nvPr/>
            </p:nvSpPr>
            <p:spPr>
              <a:xfrm>
                <a:off x="5802483" y="3004688"/>
                <a:ext cx="693010"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2</m:t>
                          </m:r>
                        </m:sub>
                      </m:sSub>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5802483" y="3004688"/>
                <a:ext cx="693010" cy="276999"/>
              </a:xfrm>
              <a:prstGeom prst="rect">
                <a:avLst/>
              </a:prstGeom>
              <a:blipFill>
                <a:blip r:embed="rId10"/>
                <a:stretch>
                  <a:fillRect b="-17778"/>
                </a:stretch>
              </a:blipFill>
            </p:spPr>
            <p:txBody>
              <a:bodyPr/>
              <a:lstStyle/>
              <a:p>
                <a:r>
                  <a:rPr lang="en-US">
                    <a:noFill/>
                  </a:rPr>
                  <a:t> </a:t>
                </a:r>
              </a:p>
            </p:txBody>
          </p:sp>
        </mc:Fallback>
      </mc:AlternateContent>
      <p:sp>
        <p:nvSpPr>
          <p:cNvPr id="20" name="Rectangle 19"/>
          <p:cNvSpPr/>
          <p:nvPr/>
        </p:nvSpPr>
        <p:spPr>
          <a:xfrm>
            <a:off x="7408983" y="1916991"/>
            <a:ext cx="4485531" cy="1381183"/>
          </a:xfrm>
          <a:prstGeom prst="rect">
            <a:avLst/>
          </a:prstGeom>
          <a:solidFill>
            <a:srgbClr val="008E74">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1" name="TextBox 20"/>
              <p:cNvSpPr txBox="1"/>
              <p:nvPr/>
            </p:nvSpPr>
            <p:spPr>
              <a:xfrm>
                <a:off x="9571065" y="2996331"/>
                <a:ext cx="693010"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3</m:t>
                          </m:r>
                        </m:sub>
                      </m:sSub>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9571065" y="2996331"/>
                <a:ext cx="693010" cy="276999"/>
              </a:xfrm>
              <a:prstGeom prst="rect">
                <a:avLst/>
              </a:prstGeom>
              <a:blipFill>
                <a:blip r:embed="rId11"/>
                <a:stretch>
                  <a:fillRect b="-17778"/>
                </a:stretch>
              </a:blipFill>
            </p:spPr>
            <p:txBody>
              <a:bodyPr/>
              <a:lstStyle/>
              <a:p>
                <a:r>
                  <a:rPr lang="en-US">
                    <a:noFill/>
                  </a:rPr>
                  <a:t> </a:t>
                </a:r>
              </a:p>
            </p:txBody>
          </p:sp>
        </mc:Fallback>
      </mc:AlternateContent>
    </p:spTree>
    <p:extLst>
      <p:ext uri="{BB962C8B-B14F-4D97-AF65-F5344CB8AC3E}">
        <p14:creationId xmlns:p14="http://schemas.microsoft.com/office/powerpoint/2010/main" val="174943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P spid="15" grpId="0"/>
      <p:bldP spid="16" grpId="0"/>
      <p:bldP spid="17" grpId="0"/>
      <p:bldP spid="7" grpId="0"/>
      <p:bldP spid="9" grpId="0" animBg="1"/>
      <p:bldP spid="10" grpId="0"/>
      <p:bldP spid="18" grpId="0" animBg="1"/>
      <p:bldP spid="19" grpId="0"/>
      <p:bldP spid="20" grpId="0"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1DBFC-696A-46F7-BE43-F39123F49EF2}"/>
              </a:ext>
            </a:extLst>
          </p:cNvPr>
          <p:cNvSpPr>
            <a:spLocks noGrp="1"/>
          </p:cNvSpPr>
          <p:nvPr>
            <p:ph type="title"/>
          </p:nvPr>
        </p:nvSpPr>
        <p:spPr/>
        <p:txBody>
          <a:bodyPr/>
          <a:lstStyle/>
          <a:p>
            <a:r>
              <a:rPr lang="en-US" dirty="0">
                <a:latin typeface="Arial" panose="020B0604020202020204" pitchFamily="34" charset="0"/>
                <a:ea typeface="Calibri" panose="020F0502020204030204" pitchFamily="34" charset="0"/>
                <a:cs typeface="Arial" panose="020B0604020202020204" pitchFamily="34" charset="0"/>
              </a:rPr>
              <a:t>Sensitive Axis Rotation: </a:t>
            </a:r>
            <a:r>
              <a:rPr lang="en-US" dirty="0"/>
              <a:t>Simulation vs. Measurement</a:t>
            </a:r>
          </a:p>
        </p:txBody>
      </p:sp>
      <p:sp>
        <p:nvSpPr>
          <p:cNvPr id="4" name="Slide Number Placeholder 3">
            <a:extLst>
              <a:ext uri="{FF2B5EF4-FFF2-40B4-BE49-F238E27FC236}">
                <a16:creationId xmlns:a16="http://schemas.microsoft.com/office/drawing/2014/main" id="{8D51DBE9-0BEC-4332-87B7-A88293FFC074}"/>
              </a:ext>
            </a:extLst>
          </p:cNvPr>
          <p:cNvSpPr>
            <a:spLocks noGrp="1"/>
          </p:cNvSpPr>
          <p:nvPr>
            <p:ph type="sldNum" sz="quarter" idx="12"/>
          </p:nvPr>
        </p:nvSpPr>
        <p:spPr/>
        <p:txBody>
          <a:bodyPr/>
          <a:lstStyle/>
          <a:p>
            <a:fld id="{6113E31D-E2AB-40D1-8B51-AFA5AFEF393A}" type="slidenum">
              <a:rPr lang="en-US" smtClean="0"/>
              <a:t>22</a:t>
            </a:fld>
            <a:endParaRPr lang="en-US" dirty="0"/>
          </a:p>
        </p:txBody>
      </p:sp>
      <p:pic>
        <p:nvPicPr>
          <p:cNvPr id="5" name="Picture 4">
            <a:extLst>
              <a:ext uri="{FF2B5EF4-FFF2-40B4-BE49-F238E27FC236}">
                <a16:creationId xmlns:a16="http://schemas.microsoft.com/office/drawing/2014/main" id="{37CC72DB-B21F-4EB4-9DBE-C1DE7B12C59D}"/>
              </a:ext>
            </a:extLst>
          </p:cNvPr>
          <p:cNvPicPr>
            <a:picLocks noChangeAspect="1"/>
          </p:cNvPicPr>
          <p:nvPr/>
        </p:nvPicPr>
        <p:blipFill>
          <a:blip r:embed="rId2"/>
          <a:stretch>
            <a:fillRect/>
          </a:stretch>
        </p:blipFill>
        <p:spPr>
          <a:xfrm>
            <a:off x="3250235" y="1073738"/>
            <a:ext cx="4731385" cy="4093582"/>
          </a:xfrm>
          <a:prstGeom prst="rect">
            <a:avLst/>
          </a:prstGeom>
        </p:spPr>
      </p:pic>
      <p:sp>
        <p:nvSpPr>
          <p:cNvPr id="7" name="Rectangle 6">
            <a:extLst>
              <a:ext uri="{FF2B5EF4-FFF2-40B4-BE49-F238E27FC236}">
                <a16:creationId xmlns:a16="http://schemas.microsoft.com/office/drawing/2014/main" id="{3DCD58CA-4BE0-4BB9-AA23-0B5C03047919}"/>
              </a:ext>
            </a:extLst>
          </p:cNvPr>
          <p:cNvSpPr/>
          <p:nvPr/>
        </p:nvSpPr>
        <p:spPr>
          <a:xfrm>
            <a:off x="838985" y="5134996"/>
            <a:ext cx="10369485" cy="1355436"/>
          </a:xfrm>
          <a:prstGeom prst="rect">
            <a:avLst/>
          </a:prstGeom>
        </p:spPr>
        <p:txBody>
          <a:bodyPr wrap="square">
            <a:spAutoFit/>
          </a:bodyPr>
          <a:lstStyle/>
          <a:p>
            <a:pPr marL="342900" indent="-342900">
              <a:lnSpc>
                <a:spcPct val="115000"/>
              </a:lnSpc>
              <a:spcAft>
                <a:spcPts val="1000"/>
              </a:spcAft>
              <a:buFont typeface="Arial" panose="020B0604020202020204" pitchFamily="34" charset="0"/>
              <a:buChar char="•"/>
            </a:pPr>
            <a:r>
              <a:rPr lang="en-US" sz="2200" dirty="0">
                <a:latin typeface="Arial" panose="020B0604020202020204" pitchFamily="34" charset="0"/>
                <a:ea typeface="Calibri" panose="020F0502020204030204" pitchFamily="34" charset="0"/>
                <a:cs typeface="Arial" panose="020B0604020202020204" pitchFamily="34" charset="0"/>
              </a:rPr>
              <a:t>CAPE rotates the sensitive axis by 2.86 °/</a:t>
            </a:r>
            <a:r>
              <a:rPr lang="en-US" sz="2200" dirty="0" err="1">
                <a:latin typeface="Arial" panose="020B0604020202020204" pitchFamily="34" charset="0"/>
                <a:ea typeface="Calibri" panose="020F0502020204030204" pitchFamily="34" charset="0"/>
                <a:cs typeface="Arial" panose="020B0604020202020204" pitchFamily="34" charset="0"/>
              </a:rPr>
              <a:t>nT</a:t>
            </a:r>
            <a:r>
              <a:rPr lang="en-US" sz="2200" dirty="0">
                <a:latin typeface="Arial" panose="020B0604020202020204" pitchFamily="34" charset="0"/>
                <a:ea typeface="Calibri" panose="020F0502020204030204" pitchFamily="34" charset="0"/>
                <a:cs typeface="Arial" panose="020B0604020202020204" pitchFamily="34" charset="0"/>
              </a:rPr>
              <a:t> (measured) and 3.33 °/</a:t>
            </a:r>
            <a:r>
              <a:rPr lang="en-US" sz="2200" dirty="0" err="1">
                <a:latin typeface="Arial" panose="020B0604020202020204" pitchFamily="34" charset="0"/>
                <a:ea typeface="Calibri" panose="020F0502020204030204" pitchFamily="34" charset="0"/>
                <a:cs typeface="Arial" panose="020B0604020202020204" pitchFamily="34" charset="0"/>
              </a:rPr>
              <a:t>nT</a:t>
            </a:r>
            <a:r>
              <a:rPr lang="en-US" sz="2200" dirty="0">
                <a:latin typeface="Arial" panose="020B0604020202020204" pitchFamily="34" charset="0"/>
                <a:ea typeface="Calibri" panose="020F0502020204030204" pitchFamily="34" charset="0"/>
                <a:cs typeface="Arial" panose="020B0604020202020204" pitchFamily="34" charset="0"/>
              </a:rPr>
              <a:t> (simulated). </a:t>
            </a:r>
          </a:p>
          <a:p>
            <a:pPr marL="342900" indent="-342900">
              <a:lnSpc>
                <a:spcPct val="115000"/>
              </a:lnSpc>
              <a:spcAft>
                <a:spcPts val="1000"/>
              </a:spcAft>
              <a:buFont typeface="Arial" panose="020B0604020202020204" pitchFamily="34" charset="0"/>
              <a:buChar char="•"/>
            </a:pPr>
            <a:r>
              <a:rPr lang="en-US" sz="2200" dirty="0">
                <a:latin typeface="Arial" panose="020B0604020202020204" pitchFamily="34" charset="0"/>
                <a:ea typeface="Calibri" panose="020F0502020204030204" pitchFamily="34" charset="0"/>
                <a:cs typeface="Arial" panose="020B0604020202020204" pitchFamily="34" charset="0"/>
              </a:rPr>
              <a:t>The slight difference between the two is attributed to different relaxation rates. </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B222C78-D190-4FDF-93AC-7C25E7CD1D14}"/>
                  </a:ext>
                </a:extLst>
              </p:cNvPr>
              <p:cNvSpPr txBox="1"/>
              <p:nvPr/>
            </p:nvSpPr>
            <p:spPr>
              <a:xfrm>
                <a:off x="7987901" y="2993510"/>
                <a:ext cx="3220569" cy="7838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836967"/>
                              </a:solidFill>
                              <a:latin typeface="Cambria Math" panose="02040503050406030204" pitchFamily="18" charset="0"/>
                            </a:rPr>
                          </m:ctrlPr>
                        </m:sSubPr>
                        <m:e>
                          <m:r>
                            <a:rPr lang="en-US" sz="2000" i="1">
                              <a:latin typeface="Cambria Math" panose="02040503050406030204" pitchFamily="18" charset="0"/>
                            </a:rPr>
                            <m:t>𝜑</m:t>
                          </m:r>
                        </m:e>
                        <m:sub>
                          <m:r>
                            <a:rPr lang="en-US" sz="2000" b="0" i="1" smtClean="0">
                              <a:latin typeface="Cambria Math" panose="02040503050406030204" pitchFamily="18" charset="0"/>
                            </a:rPr>
                            <m:t>𝑧</m:t>
                          </m:r>
                        </m:sub>
                      </m:sSub>
                      <m:r>
                        <a:rPr lang="en-US" sz="2000" i="0">
                          <a:latin typeface="Cambria Math" panose="02040503050406030204" pitchFamily="18" charset="0"/>
                        </a:rPr>
                        <m:t>≈</m:t>
                      </m:r>
                      <m:r>
                        <m:rPr>
                          <m:sty m:val="p"/>
                        </m:rPr>
                        <a:rPr lang="en-US" sz="2000" i="0">
                          <a:latin typeface="Cambria Math" panose="02040503050406030204" pitchFamily="18" charset="0"/>
                        </a:rPr>
                        <m:t>arctan</m:t>
                      </m:r>
                      <m:d>
                        <m:dPr>
                          <m:ctrlPr>
                            <a:rPr lang="en-US" sz="2000" i="1">
                              <a:solidFill>
                                <a:srgbClr val="836967"/>
                              </a:solidFill>
                              <a:latin typeface="Cambria Math" panose="02040503050406030204" pitchFamily="18" charset="0"/>
                            </a:rPr>
                          </m:ctrlPr>
                        </m:dPr>
                        <m:e>
                          <m:f>
                            <m:fPr>
                              <m:ctrlPr>
                                <a:rPr lang="en-US" sz="2000" i="1">
                                  <a:solidFill>
                                    <a:srgbClr val="836967"/>
                                  </a:solidFill>
                                  <a:latin typeface="Cambria Math" panose="02040503050406030204" pitchFamily="18" charset="0"/>
                                </a:rPr>
                              </m:ctrlPr>
                            </m:fPr>
                            <m:num>
                              <m:r>
                                <a:rPr lang="en-US" sz="2000" i="0">
                                  <a:latin typeface="Cambria Math" panose="02040503050406030204" pitchFamily="18" charset="0"/>
                                </a:rPr>
                                <m:t>−</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𝐺</m:t>
                                  </m:r>
                                </m:e>
                                <m:sub>
                                  <m:r>
                                    <a:rPr lang="en-US" sz="2000" i="0">
                                      <a:latin typeface="Cambria Math" panose="02040503050406030204" pitchFamily="18" charset="0"/>
                                    </a:rPr>
                                    <m:t>2</m:t>
                                  </m:r>
                                </m:sub>
                              </m:sSub>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𝐵</m:t>
                                  </m:r>
                                </m:e>
                                <m:sub>
                                  <m:r>
                                    <a:rPr lang="en-US" sz="2000" b="0" i="1" smtClean="0">
                                      <a:latin typeface="Cambria Math" panose="02040503050406030204" pitchFamily="18" charset="0"/>
                                    </a:rPr>
                                    <m:t>𝑧</m:t>
                                  </m:r>
                                </m:sub>
                              </m:sSub>
                            </m:num>
                            <m:den>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𝐺</m:t>
                                  </m:r>
                                </m:e>
                                <m:sub>
                                  <m:r>
                                    <a:rPr lang="en-US" sz="2000" i="1">
                                      <a:latin typeface="Cambria Math" panose="02040503050406030204" pitchFamily="18" charset="0"/>
                                    </a:rPr>
                                    <m:t>𝑂𝑃𝑀</m:t>
                                  </m:r>
                                </m:sub>
                              </m:sSub>
                            </m:den>
                          </m:f>
                        </m:e>
                      </m:d>
                    </m:oMath>
                  </m:oMathPara>
                </a14:m>
                <a:endParaRPr lang="en-US" sz="2000" dirty="0"/>
              </a:p>
            </p:txBody>
          </p:sp>
        </mc:Choice>
        <mc:Fallback xmlns="">
          <p:sp>
            <p:nvSpPr>
              <p:cNvPr id="8" name="TextBox 7">
                <a:extLst>
                  <a:ext uri="{FF2B5EF4-FFF2-40B4-BE49-F238E27FC236}">
                    <a16:creationId xmlns:a16="http://schemas.microsoft.com/office/drawing/2014/main" id="{0B222C78-D190-4FDF-93AC-7C25E7CD1D14}"/>
                  </a:ext>
                </a:extLst>
              </p:cNvPr>
              <p:cNvSpPr txBox="1">
                <a:spLocks noRot="1" noChangeAspect="1" noMove="1" noResize="1" noEditPoints="1" noAdjustHandles="1" noChangeArrowheads="1" noChangeShapeType="1" noTextEdit="1"/>
              </p:cNvSpPr>
              <p:nvPr/>
            </p:nvSpPr>
            <p:spPr>
              <a:xfrm>
                <a:off x="7987901" y="2993510"/>
                <a:ext cx="3220569" cy="783869"/>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8869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2040A-ED3B-4576-BB95-268334A06F8C}"/>
              </a:ext>
            </a:extLst>
          </p:cNvPr>
          <p:cNvSpPr>
            <a:spLocks noGrp="1"/>
          </p:cNvSpPr>
          <p:nvPr>
            <p:ph type="title"/>
          </p:nvPr>
        </p:nvSpPr>
        <p:spPr/>
        <p:txBody>
          <a:bodyPr/>
          <a:lstStyle/>
          <a:p>
            <a:r>
              <a:rPr lang="en-US" dirty="0"/>
              <a:t>Mitigation of CAPE</a:t>
            </a:r>
          </a:p>
        </p:txBody>
      </p:sp>
      <p:sp>
        <p:nvSpPr>
          <p:cNvPr id="3" name="Content Placeholder 2">
            <a:extLst>
              <a:ext uri="{FF2B5EF4-FFF2-40B4-BE49-F238E27FC236}">
                <a16:creationId xmlns:a16="http://schemas.microsoft.com/office/drawing/2014/main" id="{375DFEE6-49B6-4764-A401-BBA1E8177493}"/>
              </a:ext>
            </a:extLst>
          </p:cNvPr>
          <p:cNvSpPr>
            <a:spLocks noGrp="1"/>
          </p:cNvSpPr>
          <p:nvPr>
            <p:ph idx="1"/>
          </p:nvPr>
        </p:nvSpPr>
        <p:spPr>
          <a:xfrm>
            <a:off x="720648" y="1429232"/>
            <a:ext cx="4323300" cy="5099387"/>
          </a:xfrm>
        </p:spPr>
        <p:txBody>
          <a:bodyPr>
            <a:normAutofit/>
          </a:bodyPr>
          <a:lstStyle/>
          <a:p>
            <a:r>
              <a:rPr lang="en-US" dirty="0"/>
              <a:t>Zero the fields (easier)</a:t>
            </a:r>
          </a:p>
          <a:p>
            <a:pPr lvl="1"/>
            <a:r>
              <a:rPr lang="en-US" dirty="0"/>
              <a:t>Zero the field at each sensor (&lt; </a:t>
            </a:r>
            <a:r>
              <a:rPr lang="en-US" dirty="0" err="1"/>
              <a:t>nT</a:t>
            </a:r>
            <a:r>
              <a:rPr lang="en-US" dirty="0"/>
              <a:t>)</a:t>
            </a:r>
          </a:p>
          <a:p>
            <a:pPr lvl="1"/>
            <a:r>
              <a:rPr lang="en-US" dirty="0"/>
              <a:t>Zero the field in the shield</a:t>
            </a:r>
          </a:p>
          <a:p>
            <a:r>
              <a:rPr lang="en-US" dirty="0"/>
              <a:t>Closed-loop, 3-axis OPM (harder)</a:t>
            </a:r>
          </a:p>
          <a:p>
            <a:pPr lvl="1"/>
            <a:r>
              <a:rPr lang="en-US" dirty="0"/>
              <a:t>Upside: It’s a 3-axis measurement!</a:t>
            </a:r>
          </a:p>
          <a:p>
            <a:pPr lvl="2"/>
            <a:r>
              <a:rPr lang="en-US" sz="1600" dirty="0"/>
              <a:t>Can we maintain good sensitivity?</a:t>
            </a:r>
          </a:p>
          <a:p>
            <a:pPr lvl="1"/>
            <a:r>
              <a:rPr lang="en-US" dirty="0"/>
              <a:t>Upside: Fixed gain. Sensors are always calibrated.</a:t>
            </a:r>
          </a:p>
          <a:p>
            <a:pPr lvl="1"/>
            <a:r>
              <a:rPr lang="en-US" dirty="0"/>
              <a:t>Downside: cross-talk between sensors</a:t>
            </a:r>
            <a:r>
              <a:rPr lang="en-US" dirty="0" smtClean="0"/>
              <a:t>.</a:t>
            </a:r>
            <a:endParaRPr lang="en-US" dirty="0"/>
          </a:p>
        </p:txBody>
      </p:sp>
      <p:sp>
        <p:nvSpPr>
          <p:cNvPr id="4" name="Slide Number Placeholder 3">
            <a:extLst>
              <a:ext uri="{FF2B5EF4-FFF2-40B4-BE49-F238E27FC236}">
                <a16:creationId xmlns:a16="http://schemas.microsoft.com/office/drawing/2014/main" id="{AD80911D-52A7-4D76-8BC5-63550C289B7B}"/>
              </a:ext>
            </a:extLst>
          </p:cNvPr>
          <p:cNvSpPr>
            <a:spLocks noGrp="1"/>
          </p:cNvSpPr>
          <p:nvPr>
            <p:ph type="sldNum" sz="quarter" idx="12"/>
          </p:nvPr>
        </p:nvSpPr>
        <p:spPr/>
        <p:txBody>
          <a:bodyPr/>
          <a:lstStyle/>
          <a:p>
            <a:fld id="{6113E31D-E2AB-40D1-8B51-AFA5AFEF393A}" type="slidenum">
              <a:rPr lang="en-US" smtClean="0"/>
              <a:t>23</a:t>
            </a:fld>
            <a:endParaRPr lang="en-US" dirty="0"/>
          </a:p>
        </p:txBody>
      </p:sp>
      <p:pic>
        <p:nvPicPr>
          <p:cNvPr id="10" name="Picture 9">
            <a:extLst>
              <a:ext uri="{FF2B5EF4-FFF2-40B4-BE49-F238E27FC236}">
                <a16:creationId xmlns:a16="http://schemas.microsoft.com/office/drawing/2014/main" id="{AC147F05-28AA-4F66-A313-A54335A03FF6}"/>
              </a:ext>
            </a:extLst>
          </p:cNvPr>
          <p:cNvPicPr>
            <a:picLocks noChangeAspect="1"/>
          </p:cNvPicPr>
          <p:nvPr/>
        </p:nvPicPr>
        <p:blipFill>
          <a:blip r:embed="rId2"/>
          <a:stretch>
            <a:fillRect/>
          </a:stretch>
        </p:blipFill>
        <p:spPr>
          <a:xfrm>
            <a:off x="7910042" y="4246071"/>
            <a:ext cx="3189535" cy="2312830"/>
          </a:xfrm>
          <a:prstGeom prst="rect">
            <a:avLst/>
          </a:prstGeom>
        </p:spPr>
      </p:pic>
      <p:sp>
        <p:nvSpPr>
          <p:cNvPr id="12" name="TextBox 11">
            <a:extLst>
              <a:ext uri="{FF2B5EF4-FFF2-40B4-BE49-F238E27FC236}">
                <a16:creationId xmlns:a16="http://schemas.microsoft.com/office/drawing/2014/main" id="{F1526454-A3A6-4A97-BE04-ED304AA99A0F}"/>
              </a:ext>
            </a:extLst>
          </p:cNvPr>
          <p:cNvSpPr txBox="1"/>
          <p:nvPr/>
        </p:nvSpPr>
        <p:spPr>
          <a:xfrm>
            <a:off x="5792699" y="4400103"/>
            <a:ext cx="2117343" cy="1846659"/>
          </a:xfrm>
          <a:prstGeom prst="rect">
            <a:avLst/>
          </a:prstGeom>
          <a:noFill/>
        </p:spPr>
        <p:txBody>
          <a:bodyPr wrap="square">
            <a:spAutoFit/>
          </a:bodyPr>
          <a:lstStyle/>
          <a:p>
            <a:r>
              <a:rPr lang="en-US" sz="1600" b="1" dirty="0" err="1"/>
              <a:t>QuSpin</a:t>
            </a:r>
            <a:r>
              <a:rPr lang="en-US" sz="1600" b="1" dirty="0"/>
              <a:t> Gen 3 QZFM</a:t>
            </a:r>
          </a:p>
          <a:p>
            <a:r>
              <a:rPr lang="en-US" sz="1400" i="1" dirty="0" err="1"/>
              <a:t>Triax</a:t>
            </a:r>
            <a:r>
              <a:rPr lang="en-US" sz="1400" i="1" dirty="0"/>
              <a:t> Variant:</a:t>
            </a:r>
            <a:r>
              <a:rPr lang="en-US" sz="1400" dirty="0"/>
              <a:t> &lt;23 </a:t>
            </a:r>
            <a:r>
              <a:rPr lang="en-US" sz="1400" dirty="0" err="1"/>
              <a:t>fT</a:t>
            </a:r>
            <a:r>
              <a:rPr lang="en-US" sz="1400" dirty="0"/>
              <a:t>/√Hz in 3-100 Hz band (typical 15 </a:t>
            </a:r>
            <a:r>
              <a:rPr lang="en-US" sz="1400" dirty="0" err="1"/>
              <a:t>fT</a:t>
            </a:r>
            <a:r>
              <a:rPr lang="en-US" sz="1400" dirty="0"/>
              <a:t>/√Hz all axis simultaneous)</a:t>
            </a:r>
          </a:p>
          <a:p>
            <a:endParaRPr lang="en-US" sz="1400" dirty="0"/>
          </a:p>
          <a:p>
            <a:r>
              <a:rPr lang="en-US" sz="1400" dirty="0"/>
              <a:t>Uses 2 perpendicular beams</a:t>
            </a:r>
          </a:p>
        </p:txBody>
      </p:sp>
      <p:pic>
        <p:nvPicPr>
          <p:cNvPr id="13" name="Picture 12">
            <a:extLst>
              <a:ext uri="{FF2B5EF4-FFF2-40B4-BE49-F238E27FC236}">
                <a16:creationId xmlns:a16="http://schemas.microsoft.com/office/drawing/2014/main" id="{6CCD2465-8D34-4FA0-AC6D-225C7AF16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967" y="190132"/>
            <a:ext cx="4103820" cy="3191859"/>
          </a:xfrm>
          <a:prstGeom prst="rect">
            <a:avLst/>
          </a:prstGeom>
        </p:spPr>
      </p:pic>
      <p:sp>
        <p:nvSpPr>
          <p:cNvPr id="14" name="TextBox 13">
            <a:extLst>
              <a:ext uri="{FF2B5EF4-FFF2-40B4-BE49-F238E27FC236}">
                <a16:creationId xmlns:a16="http://schemas.microsoft.com/office/drawing/2014/main" id="{C03F0F3A-70B2-4464-97F0-11660D6D27A1}"/>
              </a:ext>
            </a:extLst>
          </p:cNvPr>
          <p:cNvSpPr txBox="1"/>
          <p:nvPr/>
        </p:nvSpPr>
        <p:spPr>
          <a:xfrm>
            <a:off x="6017841" y="724295"/>
            <a:ext cx="1487481" cy="923330"/>
          </a:xfrm>
          <a:prstGeom prst="rect">
            <a:avLst/>
          </a:prstGeom>
          <a:noFill/>
        </p:spPr>
        <p:txBody>
          <a:bodyPr wrap="square" rtlCol="0">
            <a:spAutoFit/>
          </a:bodyPr>
          <a:lstStyle/>
          <a:p>
            <a:pPr algn="ctr"/>
            <a:r>
              <a:rPr lang="en-US" dirty="0"/>
              <a:t>Sandia Person-Sized Shield Coils</a:t>
            </a:r>
          </a:p>
        </p:txBody>
      </p:sp>
      <p:pic>
        <p:nvPicPr>
          <p:cNvPr id="16" name="Picture 15">
            <a:extLst>
              <a:ext uri="{FF2B5EF4-FFF2-40B4-BE49-F238E27FC236}">
                <a16:creationId xmlns:a16="http://schemas.microsoft.com/office/drawing/2014/main" id="{EB87D301-6D6A-4FF0-9B0A-D6EE390497D3}"/>
              </a:ext>
            </a:extLst>
          </p:cNvPr>
          <p:cNvPicPr>
            <a:picLocks noChangeAspect="1"/>
          </p:cNvPicPr>
          <p:nvPr/>
        </p:nvPicPr>
        <p:blipFill rotWithShape="1">
          <a:blip r:embed="rId4"/>
          <a:srcRect l="27456" r="34510"/>
          <a:stretch/>
        </p:blipFill>
        <p:spPr>
          <a:xfrm>
            <a:off x="5067226" y="2070001"/>
            <a:ext cx="2326741" cy="2257678"/>
          </a:xfrm>
          <a:prstGeom prst="rect">
            <a:avLst/>
          </a:prstGeom>
        </p:spPr>
      </p:pic>
      <p:sp>
        <p:nvSpPr>
          <p:cNvPr id="17" name="TextBox 16">
            <a:extLst>
              <a:ext uri="{FF2B5EF4-FFF2-40B4-BE49-F238E27FC236}">
                <a16:creationId xmlns:a16="http://schemas.microsoft.com/office/drawing/2014/main" id="{63254D63-FEF7-451D-8209-27FA2AE48203}"/>
              </a:ext>
            </a:extLst>
          </p:cNvPr>
          <p:cNvSpPr txBox="1"/>
          <p:nvPr/>
        </p:nvSpPr>
        <p:spPr>
          <a:xfrm>
            <a:off x="7166301" y="3094785"/>
            <a:ext cx="1660828" cy="1015663"/>
          </a:xfrm>
          <a:prstGeom prst="rect">
            <a:avLst/>
          </a:prstGeom>
          <a:noFill/>
        </p:spPr>
        <p:txBody>
          <a:bodyPr wrap="square" rtlCol="0">
            <a:spAutoFit/>
          </a:bodyPr>
          <a:lstStyle/>
          <a:p>
            <a:r>
              <a:rPr lang="en-US" dirty="0"/>
              <a:t>Nottingham Biplanar Coils</a:t>
            </a:r>
          </a:p>
          <a:p>
            <a:r>
              <a:rPr lang="fr-FR" sz="1200" dirty="0"/>
              <a:t>NeuroImage, </a:t>
            </a:r>
            <a:r>
              <a:rPr lang="fr-FR" sz="1200" b="1" dirty="0"/>
              <a:t>181</a:t>
            </a:r>
            <a:r>
              <a:rPr lang="fr-FR" sz="1200" dirty="0"/>
              <a:t>, 760-774 (2018)</a:t>
            </a:r>
            <a:endParaRPr lang="en-US" sz="1200" dirty="0"/>
          </a:p>
        </p:txBody>
      </p:sp>
      <p:sp>
        <p:nvSpPr>
          <p:cNvPr id="15" name="TextBox 14">
            <a:extLst>
              <a:ext uri="{FF2B5EF4-FFF2-40B4-BE49-F238E27FC236}">
                <a16:creationId xmlns:a16="http://schemas.microsoft.com/office/drawing/2014/main" id="{D70F090D-4483-4785-B959-ABF91D939543}"/>
              </a:ext>
            </a:extLst>
          </p:cNvPr>
          <p:cNvSpPr txBox="1"/>
          <p:nvPr/>
        </p:nvSpPr>
        <p:spPr>
          <a:xfrm>
            <a:off x="5380893" y="6246762"/>
            <a:ext cx="2665041" cy="461665"/>
          </a:xfrm>
          <a:prstGeom prst="rect">
            <a:avLst/>
          </a:prstGeom>
          <a:noFill/>
        </p:spPr>
        <p:txBody>
          <a:bodyPr wrap="square">
            <a:spAutoFit/>
          </a:bodyPr>
          <a:lstStyle/>
          <a:p>
            <a:r>
              <a:rPr lang="fr-FR" sz="1200" dirty="0"/>
              <a:t>NeuroImage, </a:t>
            </a:r>
            <a:r>
              <a:rPr lang="fr-FR" sz="1200" b="1" dirty="0"/>
              <a:t>236</a:t>
            </a:r>
            <a:r>
              <a:rPr lang="fr-FR" sz="1200" dirty="0"/>
              <a:t>, 118025 (2021)</a:t>
            </a:r>
          </a:p>
          <a:p>
            <a:r>
              <a:rPr lang="fr-FR" sz="1200" dirty="0"/>
              <a:t>NeuroImage, </a:t>
            </a:r>
            <a:r>
              <a:rPr lang="fr-FR" sz="1200" b="1" dirty="0"/>
              <a:t>252</a:t>
            </a:r>
            <a:r>
              <a:rPr lang="fr-FR" sz="1200" dirty="0"/>
              <a:t>, 119027 (2022)</a:t>
            </a:r>
            <a:endParaRPr lang="en-US" sz="1200" dirty="0"/>
          </a:p>
        </p:txBody>
      </p:sp>
    </p:spTree>
    <p:extLst>
      <p:ext uri="{BB962C8B-B14F-4D97-AF65-F5344CB8AC3E}">
        <p14:creationId xmlns:p14="http://schemas.microsoft.com/office/powerpoint/2010/main" val="404903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Interference and crosstalk</a:t>
            </a:r>
            <a:endParaRPr lang="en-US" dirty="0"/>
          </a:p>
        </p:txBody>
      </p:sp>
      <p:sp>
        <p:nvSpPr>
          <p:cNvPr id="3" name="Content Placeholder 2"/>
          <p:cNvSpPr>
            <a:spLocks noGrp="1"/>
          </p:cNvSpPr>
          <p:nvPr>
            <p:ph idx="1"/>
          </p:nvPr>
        </p:nvSpPr>
        <p:spPr>
          <a:xfrm>
            <a:off x="720648" y="1429233"/>
            <a:ext cx="3770072" cy="3752367"/>
          </a:xfrm>
        </p:spPr>
        <p:txBody>
          <a:bodyPr>
            <a:normAutofit lnSpcReduction="10000"/>
          </a:bodyPr>
          <a:lstStyle/>
          <a:p>
            <a:r>
              <a:rPr lang="en-US" dirty="0" smtClean="0"/>
              <a:t>Interference</a:t>
            </a:r>
          </a:p>
          <a:p>
            <a:pPr lvl="1"/>
            <a:r>
              <a:rPr lang="en-US" dirty="0" smtClean="0"/>
              <a:t>Leakage of the modulation field from one sensor to another</a:t>
            </a:r>
          </a:p>
          <a:p>
            <a:pPr lvl="1"/>
            <a:r>
              <a:rPr lang="en-US" dirty="0" smtClean="0"/>
              <a:t>Can easily be ameliorated through sensor calibration</a:t>
            </a:r>
          </a:p>
          <a:p>
            <a:r>
              <a:rPr lang="en-US" dirty="0" smtClean="0"/>
              <a:t>Crosstalk in closed loop system</a:t>
            </a:r>
          </a:p>
          <a:p>
            <a:pPr lvl="1"/>
            <a:r>
              <a:rPr lang="en-US" dirty="0" smtClean="0"/>
              <a:t>Cancelling field at one sensor is sensed by another sensor</a:t>
            </a:r>
          </a:p>
          <a:p>
            <a:pPr lvl="1"/>
            <a:r>
              <a:rPr lang="en-US" dirty="0"/>
              <a:t>Mitigation: Design feedback coils that minimize cross talk.</a:t>
            </a:r>
          </a:p>
          <a:p>
            <a:pPr lvl="1"/>
            <a:r>
              <a:rPr lang="en-US" dirty="0"/>
              <a:t>Mitigation:  A cross-talk matrix may need to be measured for each sensor configuration.</a:t>
            </a:r>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6113E31D-E2AB-40D1-8B51-AFA5AFEF393A}" type="slidenum">
              <a:rPr lang="en-US" smtClean="0"/>
              <a:t>24</a:t>
            </a:fld>
            <a:endParaRPr lang="en-US" dirty="0"/>
          </a:p>
        </p:txBody>
      </p:sp>
      <p:pic>
        <p:nvPicPr>
          <p:cNvPr id="6" name="Picture 5"/>
          <p:cNvPicPr>
            <a:picLocks noChangeAspect="1"/>
          </p:cNvPicPr>
          <p:nvPr/>
        </p:nvPicPr>
        <p:blipFill>
          <a:blip r:embed="rId2"/>
          <a:stretch>
            <a:fillRect/>
          </a:stretch>
        </p:blipFill>
        <p:spPr>
          <a:xfrm>
            <a:off x="6743977" y="719938"/>
            <a:ext cx="5320388" cy="5170956"/>
          </a:xfrm>
          <a:prstGeom prst="rect">
            <a:avLst/>
          </a:prstGeom>
        </p:spPr>
      </p:pic>
      <p:pic>
        <p:nvPicPr>
          <p:cNvPr id="5" name="Picture 4">
            <a:extLst>
              <a:ext uri="{FF2B5EF4-FFF2-40B4-BE49-F238E27FC236}">
                <a16:creationId xmlns:a16="http://schemas.microsoft.com/office/drawing/2014/main" id="{DA6C06A6-C2D4-4CE5-B63D-77E2711FEE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87890" y="4507971"/>
            <a:ext cx="3123916" cy="2342937"/>
          </a:xfrm>
          <a:prstGeom prst="rect">
            <a:avLst/>
          </a:prstGeom>
          <a:ln w="25400">
            <a:solidFill>
              <a:srgbClr val="0070C0"/>
            </a:solidFill>
          </a:ln>
        </p:spPr>
      </p:pic>
    </p:spTree>
    <p:extLst>
      <p:ext uri="{BB962C8B-B14F-4D97-AF65-F5344CB8AC3E}">
        <p14:creationId xmlns:p14="http://schemas.microsoft.com/office/powerpoint/2010/main" val="257820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 results</a:t>
            </a:r>
          </a:p>
        </p:txBody>
      </p:sp>
      <p:sp>
        <p:nvSpPr>
          <p:cNvPr id="3" name="Content Placeholder 2"/>
          <p:cNvSpPr>
            <a:spLocks noGrp="1"/>
          </p:cNvSpPr>
          <p:nvPr>
            <p:ph idx="1"/>
          </p:nvPr>
        </p:nvSpPr>
        <p:spPr>
          <a:xfrm>
            <a:off x="2152650" y="1439545"/>
            <a:ext cx="7886700" cy="595358"/>
          </a:xfrm>
        </p:spPr>
        <p:txBody>
          <a:bodyPr>
            <a:normAutofit/>
          </a:bodyPr>
          <a:lstStyle/>
          <a:p>
            <a:r>
              <a:rPr lang="en-US" dirty="0"/>
              <a:t>Sensitivity results should be normalized by the bandwidth.</a:t>
            </a:r>
          </a:p>
        </p:txBody>
      </p:sp>
      <p:graphicFrame>
        <p:nvGraphicFramePr>
          <p:cNvPr id="4" name="Object 3"/>
          <p:cNvGraphicFramePr>
            <a:graphicFrameLocks noChangeAspect="1"/>
          </p:cNvGraphicFramePr>
          <p:nvPr>
            <p:extLst>
              <p:ext uri="{D42A27DB-BD31-4B8C-83A1-F6EECF244321}">
                <p14:modId xmlns:p14="http://schemas.microsoft.com/office/powerpoint/2010/main" val="4146689984"/>
              </p:ext>
            </p:extLst>
          </p:nvPr>
        </p:nvGraphicFramePr>
        <p:xfrm>
          <a:off x="215435" y="2156822"/>
          <a:ext cx="6786584" cy="4158605"/>
        </p:xfrm>
        <a:graphic>
          <a:graphicData uri="http://schemas.openxmlformats.org/presentationml/2006/ole">
            <mc:AlternateContent xmlns:mc="http://schemas.openxmlformats.org/markup-compatibility/2006">
              <mc:Choice xmlns:v="urn:schemas-microsoft-com:vml" Requires="v">
                <p:oleObj spid="_x0000_s3084" name="Graph" r:id="rId3" imgW="3870720" imgH="2956320" progId="Origin50.Graph">
                  <p:embed/>
                </p:oleObj>
              </mc:Choice>
              <mc:Fallback>
                <p:oleObj name="Graph" r:id="rId3" imgW="3870720" imgH="2956320" progId="Origin50.Graph">
                  <p:embed/>
                  <p:pic>
                    <p:nvPicPr>
                      <p:cNvPr id="4" name="Object 3"/>
                      <p:cNvPicPr/>
                      <p:nvPr/>
                    </p:nvPicPr>
                    <p:blipFill>
                      <a:blip r:embed="rId4"/>
                      <a:stretch>
                        <a:fillRect/>
                      </a:stretch>
                    </p:blipFill>
                    <p:spPr>
                      <a:xfrm>
                        <a:off x="215435" y="2156822"/>
                        <a:ext cx="6786584" cy="415860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330227289"/>
              </p:ext>
            </p:extLst>
          </p:nvPr>
        </p:nvGraphicFramePr>
        <p:xfrm>
          <a:off x="6291041" y="2156823"/>
          <a:ext cx="5746132" cy="3942110"/>
        </p:xfrm>
        <a:graphic>
          <a:graphicData uri="http://schemas.openxmlformats.org/presentationml/2006/ole">
            <mc:AlternateContent xmlns:mc="http://schemas.openxmlformats.org/markup-compatibility/2006">
              <mc:Choice xmlns:v="urn:schemas-microsoft-com:vml" Requires="v">
                <p:oleObj spid="_x0000_s3085" name="Graph" r:id="rId5" imgW="3870720" imgH="2956320" progId="Origin50.Graph">
                  <p:embed/>
                </p:oleObj>
              </mc:Choice>
              <mc:Fallback>
                <p:oleObj name="Graph" r:id="rId5" imgW="3870720" imgH="2956320" progId="Origin50.Graph">
                  <p:embed/>
                  <p:pic>
                    <p:nvPicPr>
                      <p:cNvPr id="5" name="Object 4"/>
                      <p:cNvPicPr/>
                      <p:nvPr/>
                    </p:nvPicPr>
                    <p:blipFill>
                      <a:blip r:embed="rId6"/>
                      <a:stretch>
                        <a:fillRect/>
                      </a:stretch>
                    </p:blipFill>
                    <p:spPr>
                      <a:xfrm>
                        <a:off x="6291041" y="2156823"/>
                        <a:ext cx="5746132" cy="3942110"/>
                      </a:xfrm>
                      <a:prstGeom prst="rect">
                        <a:avLst/>
                      </a:prstGeom>
                    </p:spPr>
                  </p:pic>
                </p:oleObj>
              </mc:Fallback>
            </mc:AlternateContent>
          </a:graphicData>
        </a:graphic>
      </p:graphicFrame>
    </p:spTree>
    <p:extLst>
      <p:ext uri="{BB962C8B-B14F-4D97-AF65-F5344CB8AC3E}">
        <p14:creationId xmlns:p14="http://schemas.microsoft.com/office/powerpoint/2010/main" val="1841186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5F206A-FB4B-DC54-BB61-BBB6DFEC1567}"/>
              </a:ext>
            </a:extLst>
          </p:cNvPr>
          <p:cNvPicPr>
            <a:picLocks noChangeAspect="1"/>
          </p:cNvPicPr>
          <p:nvPr/>
        </p:nvPicPr>
        <p:blipFill rotWithShape="1">
          <a:blip r:embed="rId2"/>
          <a:srcRect l="16476" t="17486" r="15796" b="44495"/>
          <a:stretch/>
        </p:blipFill>
        <p:spPr>
          <a:xfrm>
            <a:off x="141314" y="617715"/>
            <a:ext cx="11811000" cy="4637491"/>
          </a:xfrm>
          <a:prstGeom prst="rect">
            <a:avLst/>
          </a:prstGeom>
        </p:spPr>
      </p:pic>
      <p:sp>
        <p:nvSpPr>
          <p:cNvPr id="2" name="Title 1">
            <a:extLst>
              <a:ext uri="{FF2B5EF4-FFF2-40B4-BE49-F238E27FC236}">
                <a16:creationId xmlns:a16="http://schemas.microsoft.com/office/drawing/2014/main" id="{590A9A08-5BBE-4A66-A1E8-2D5E37B6736F}"/>
              </a:ext>
            </a:extLst>
          </p:cNvPr>
          <p:cNvSpPr>
            <a:spLocks noGrp="1"/>
          </p:cNvSpPr>
          <p:nvPr>
            <p:ph type="title"/>
          </p:nvPr>
        </p:nvSpPr>
        <p:spPr/>
        <p:txBody>
          <a:bodyPr/>
          <a:lstStyle/>
          <a:p>
            <a:r>
              <a:rPr lang="en-US" dirty="0" smtClean="0"/>
              <a:t>Reporting results</a:t>
            </a:r>
            <a:endParaRPr lang="en-US" dirty="0"/>
          </a:p>
        </p:txBody>
      </p:sp>
      <p:sp>
        <p:nvSpPr>
          <p:cNvPr id="3" name="Slide Number Placeholder 2">
            <a:extLst>
              <a:ext uri="{FF2B5EF4-FFF2-40B4-BE49-F238E27FC236}">
                <a16:creationId xmlns:a16="http://schemas.microsoft.com/office/drawing/2014/main" id="{A0FDC20D-46F7-4EC9-8BC7-C914ABF41E86}"/>
              </a:ext>
            </a:extLst>
          </p:cNvPr>
          <p:cNvSpPr>
            <a:spLocks noGrp="1"/>
          </p:cNvSpPr>
          <p:nvPr>
            <p:ph type="sldNum" sz="quarter" idx="12"/>
          </p:nvPr>
        </p:nvSpPr>
        <p:spPr/>
        <p:txBody>
          <a:bodyPr/>
          <a:lstStyle/>
          <a:p>
            <a:fld id="{4FAB73BC-B049-4115-A692-8D63A059BFB8}" type="slidenum">
              <a:rPr lang="en-US" smtClean="0"/>
              <a:pPr/>
              <a:t>26</a:t>
            </a:fld>
            <a:endParaRPr lang="en-US" dirty="0"/>
          </a:p>
        </p:txBody>
      </p:sp>
      <p:cxnSp>
        <p:nvCxnSpPr>
          <p:cNvPr id="5" name="Straight Arrow Connector 4">
            <a:extLst>
              <a:ext uri="{FF2B5EF4-FFF2-40B4-BE49-F238E27FC236}">
                <a16:creationId xmlns:a16="http://schemas.microsoft.com/office/drawing/2014/main" id="{575F9AEF-F933-0CFC-89E4-ACCC672759E6}"/>
              </a:ext>
            </a:extLst>
          </p:cNvPr>
          <p:cNvCxnSpPr>
            <a:cxnSpLocks/>
          </p:cNvCxnSpPr>
          <p:nvPr/>
        </p:nvCxnSpPr>
        <p:spPr>
          <a:xfrm>
            <a:off x="3081324" y="2662838"/>
            <a:ext cx="235671" cy="443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09F9002-E0F3-5E3E-440D-263C1DA1DD9D}"/>
              </a:ext>
            </a:extLst>
          </p:cNvPr>
          <p:cNvSpPr txBox="1"/>
          <p:nvPr/>
        </p:nvSpPr>
        <p:spPr>
          <a:xfrm>
            <a:off x="2207142" y="2340641"/>
            <a:ext cx="1748364" cy="369332"/>
          </a:xfrm>
          <a:prstGeom prst="rect">
            <a:avLst/>
          </a:prstGeom>
          <a:noFill/>
        </p:spPr>
        <p:txBody>
          <a:bodyPr wrap="none" rtlCol="0">
            <a:spAutoFit/>
          </a:bodyPr>
          <a:lstStyle/>
          <a:p>
            <a:r>
              <a:rPr lang="en-US" dirty="0"/>
              <a:t>Table Vibration</a:t>
            </a:r>
          </a:p>
        </p:txBody>
      </p:sp>
      <mc:AlternateContent xmlns:mc="http://schemas.openxmlformats.org/markup-compatibility/2006">
        <mc:Choice xmlns:a14="http://schemas.microsoft.com/office/drawing/2010/main" Requires="a14">
          <p:sp>
            <p:nvSpPr>
              <p:cNvPr id="7" name="TextBox 6"/>
              <p:cNvSpPr txBox="1"/>
              <p:nvPr/>
            </p:nvSpPr>
            <p:spPr>
              <a:xfrm flipH="1">
                <a:off x="2169159" y="5537200"/>
                <a:ext cx="7432041" cy="950325"/>
              </a:xfrm>
              <a:prstGeom prst="rect">
                <a:avLst/>
              </a:prstGeom>
              <a:noFill/>
            </p:spPr>
            <p:txBody>
              <a:bodyPr wrap="square" rtlCol="0">
                <a:spAutoFit/>
              </a:bodyPr>
              <a:lstStyle/>
              <a:p>
                <a:r>
                  <a:rPr lang="en-US" dirty="0" smtClean="0"/>
                  <a:t>Gradiometrically inferred sensitivity = (Ch1 – Ch2)/</a:t>
                </a:r>
                <a14:m>
                  <m:oMath xmlns:m="http://schemas.openxmlformats.org/officeDocument/2006/math">
                    <m:rad>
                      <m:radPr>
                        <m:degHide m:val="on"/>
                        <m:ctrlPr>
                          <a:rPr lang="en-US" i="1" smtClean="0">
                            <a:latin typeface="Cambria Math" panose="02040503050406030204" pitchFamily="18" charset="0"/>
                          </a:rPr>
                        </m:ctrlPr>
                      </m:radPr>
                      <m:deg/>
                      <m:e>
                        <m:r>
                          <a:rPr lang="en-US" b="0" i="1" smtClean="0">
                            <a:latin typeface="Cambria Math" panose="02040503050406030204" pitchFamily="18" charset="0"/>
                          </a:rPr>
                          <m:t>2</m:t>
                        </m:r>
                      </m:e>
                    </m:rad>
                  </m:oMath>
                </a14:m>
                <a:endParaRPr lang="en-US" dirty="0" smtClean="0"/>
              </a:p>
              <a:p>
                <a:r>
                  <a:rPr lang="en-US" dirty="0" smtClean="0"/>
                  <a:t>Gradiometer sensitivity = </a:t>
                </a:r>
                <a:r>
                  <a:rPr lang="en-US" dirty="0"/>
                  <a:t>(Ch1 – Ch2</a:t>
                </a:r>
                <a:r>
                  <a:rPr lang="en-US" dirty="0" smtClean="0"/>
                  <a:t>)/1.8 cm</a:t>
                </a:r>
              </a:p>
              <a:p>
                <a:r>
                  <a:rPr lang="en-US" dirty="0"/>
                  <a:t>	</a:t>
                </a:r>
                <a:r>
                  <a:rPr lang="en-US" dirty="0" smtClean="0"/>
                  <a:t>				1.8 cm = gradiometer baseline</a:t>
                </a:r>
                <a:endParaRPr lang="en-US" dirty="0"/>
              </a:p>
            </p:txBody>
          </p:sp>
        </mc:Choice>
        <mc:Fallback>
          <p:sp>
            <p:nvSpPr>
              <p:cNvPr id="7" name="TextBox 6"/>
              <p:cNvSpPr txBox="1">
                <a:spLocks noRot="1" noChangeAspect="1" noMove="1" noResize="1" noEditPoints="1" noAdjustHandles="1" noChangeArrowheads="1" noChangeShapeType="1" noTextEdit="1"/>
              </p:cNvSpPr>
              <p:nvPr/>
            </p:nvSpPr>
            <p:spPr>
              <a:xfrm flipH="1">
                <a:off x="2169159" y="5537200"/>
                <a:ext cx="7432041" cy="950325"/>
              </a:xfrm>
              <a:prstGeom prst="rect">
                <a:avLst/>
              </a:prstGeom>
              <a:blipFill>
                <a:blip r:embed="rId3"/>
                <a:stretch>
                  <a:fillRect l="-738" t="-641" b="-8974"/>
                </a:stretch>
              </a:blipFill>
            </p:spPr>
            <p:txBody>
              <a:bodyPr/>
              <a:lstStyle/>
              <a:p>
                <a:r>
                  <a:rPr lang="en-US">
                    <a:noFill/>
                  </a:rPr>
                  <a:t> </a:t>
                </a:r>
              </a:p>
            </p:txBody>
          </p:sp>
        </mc:Fallback>
      </mc:AlternateContent>
    </p:spTree>
    <p:extLst>
      <p:ext uri="{BB962C8B-B14F-4D97-AF65-F5344CB8AC3E}">
        <p14:creationId xmlns:p14="http://schemas.microsoft.com/office/powerpoint/2010/main" val="45104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9E139-B264-7324-73A0-7D7B2F191B5E}"/>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601BFF13-A135-084B-045E-4A96E73CCDA5}"/>
              </a:ext>
            </a:extLst>
          </p:cNvPr>
          <p:cNvSpPr>
            <a:spLocks noGrp="1"/>
          </p:cNvSpPr>
          <p:nvPr>
            <p:ph idx="1"/>
          </p:nvPr>
        </p:nvSpPr>
        <p:spPr>
          <a:xfrm>
            <a:off x="484348" y="1089531"/>
            <a:ext cx="5929331" cy="5408697"/>
          </a:xfrm>
        </p:spPr>
        <p:txBody>
          <a:bodyPr>
            <a:normAutofit/>
          </a:bodyPr>
          <a:lstStyle/>
          <a:p>
            <a:r>
              <a:rPr lang="en-US" sz="2400" dirty="0"/>
              <a:t>OPMs are fundamentally different than SQUID sensors</a:t>
            </a:r>
          </a:p>
          <a:p>
            <a:pPr lvl="1"/>
            <a:r>
              <a:rPr lang="en-US" sz="2000" dirty="0"/>
              <a:t>OPMs integrate field over a volume, not an area</a:t>
            </a:r>
          </a:p>
          <a:p>
            <a:pPr lvl="1"/>
            <a:r>
              <a:rPr lang="en-US" sz="2000" dirty="0"/>
              <a:t>Bandwidth reduced compared to SQUID, at least for SERF OPMs</a:t>
            </a:r>
          </a:p>
          <a:p>
            <a:pPr lvl="1"/>
            <a:r>
              <a:rPr lang="en-US" sz="2000" dirty="0"/>
              <a:t>Sensitivity of today’s OPM are reduced compared to SQUIDs</a:t>
            </a:r>
          </a:p>
          <a:p>
            <a:pPr lvl="2"/>
            <a:r>
              <a:rPr lang="en-US" sz="1600" dirty="0"/>
              <a:t>Mitigated by being closer to the head</a:t>
            </a:r>
          </a:p>
          <a:p>
            <a:pPr lvl="2"/>
            <a:r>
              <a:rPr lang="en-US" sz="1600" dirty="0"/>
              <a:t>Prospects for better OPM sensitivity: Best OPM 0.16 </a:t>
            </a:r>
            <a:r>
              <a:rPr lang="en-US" sz="1600" dirty="0" err="1"/>
              <a:t>fT</a:t>
            </a:r>
            <a:r>
              <a:rPr lang="en-US" sz="1600" dirty="0"/>
              <a:t>/rt-Hz</a:t>
            </a:r>
          </a:p>
          <a:p>
            <a:pPr lvl="1"/>
            <a:r>
              <a:rPr lang="en-US" sz="2000" dirty="0"/>
              <a:t>OPM respond to all components of the field</a:t>
            </a:r>
          </a:p>
          <a:p>
            <a:pPr lvl="2"/>
            <a:r>
              <a:rPr lang="en-US" sz="1600" dirty="0"/>
              <a:t>“Vectorization” methods needed to read out specific field components</a:t>
            </a:r>
          </a:p>
          <a:p>
            <a:pPr lvl="2"/>
            <a:r>
              <a:rPr lang="en-US" sz="1600" dirty="0"/>
              <a:t>Three-axis detection possible</a:t>
            </a:r>
          </a:p>
          <a:p>
            <a:pPr lvl="2"/>
            <a:r>
              <a:rPr lang="en-US" sz="1600" dirty="0"/>
              <a:t>Systematic errors arise from offset field</a:t>
            </a:r>
          </a:p>
          <a:p>
            <a:r>
              <a:rPr lang="en-US" sz="2200" dirty="0"/>
              <a:t>SERF and He OPM need a low-field environment</a:t>
            </a:r>
          </a:p>
          <a:p>
            <a:r>
              <a:rPr lang="en-US" sz="2200" dirty="0"/>
              <a:t>Scalar gradiometer operates in Earth’s field</a:t>
            </a:r>
          </a:p>
          <a:p>
            <a:pPr lvl="1"/>
            <a:endParaRPr lang="en-US" sz="2000" dirty="0"/>
          </a:p>
        </p:txBody>
      </p:sp>
      <p:sp>
        <p:nvSpPr>
          <p:cNvPr id="4" name="Slide Number Placeholder 3">
            <a:extLst>
              <a:ext uri="{FF2B5EF4-FFF2-40B4-BE49-F238E27FC236}">
                <a16:creationId xmlns:a16="http://schemas.microsoft.com/office/drawing/2014/main" id="{E9AB3050-F33B-B6A2-F759-F4ADA3236542}"/>
              </a:ext>
            </a:extLst>
          </p:cNvPr>
          <p:cNvSpPr>
            <a:spLocks noGrp="1"/>
          </p:cNvSpPr>
          <p:nvPr>
            <p:ph type="sldNum" sz="quarter" idx="12"/>
          </p:nvPr>
        </p:nvSpPr>
        <p:spPr/>
        <p:txBody>
          <a:bodyPr/>
          <a:lstStyle/>
          <a:p>
            <a:fld id="{6113E31D-E2AB-40D1-8B51-AFA5AFEF393A}" type="slidenum">
              <a:rPr lang="en-US" smtClean="0"/>
              <a:t>27</a:t>
            </a:fld>
            <a:endParaRPr lang="en-US" dirty="0"/>
          </a:p>
        </p:txBody>
      </p:sp>
      <p:grpSp>
        <p:nvGrpSpPr>
          <p:cNvPr id="5" name="Group 4">
            <a:extLst>
              <a:ext uri="{FF2B5EF4-FFF2-40B4-BE49-F238E27FC236}">
                <a16:creationId xmlns:a16="http://schemas.microsoft.com/office/drawing/2014/main" id="{9836C1C1-D612-0146-BCB5-36B1D00179CF}"/>
              </a:ext>
            </a:extLst>
          </p:cNvPr>
          <p:cNvGrpSpPr/>
          <p:nvPr/>
        </p:nvGrpSpPr>
        <p:grpSpPr>
          <a:xfrm>
            <a:off x="6545808" y="1072939"/>
            <a:ext cx="5418186" cy="4355828"/>
            <a:chOff x="216940" y="1034215"/>
            <a:chExt cx="5901307" cy="4744226"/>
          </a:xfrm>
        </p:grpSpPr>
        <p:pic>
          <p:nvPicPr>
            <p:cNvPr id="6" name="Picture 2" descr="Schematic of a low-Tc SQUID-based MEG system. Left: MRI of author JFS's head, outer dewar shell (dark grey outline), insulation space (light grey), sensor array pickup loops (black lines) and liquid helium dewar (LHe, blue). Middle: Inset highlighting the 30+ mm typical distance between the pickup loop of each low-Tc SQUID and the subject's brain. Right: Standard MEG sensor pickup loop configurations: (top) a planar triple-sensor consisting of two orthogonal gradiometers and a magnetometer and (bottom) an axial gradiometer.">
              <a:extLst>
                <a:ext uri="{FF2B5EF4-FFF2-40B4-BE49-F238E27FC236}">
                  <a16:creationId xmlns:a16="http://schemas.microsoft.com/office/drawing/2014/main" id="{F5E53142-9B97-E440-62E0-C277C8B5083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6940" y="1034215"/>
              <a:ext cx="5901307" cy="22910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chematic of a theoretical high-Tc SQUID-based MEG system. Left: Head surrounded by an array of single-sensor cooling modules. Middle: Inset highlighting the ~10 mm typical distance between the pickup loop of each high-Tc SQUID and the subject's brain. Right: Detail of a single cooling module with outer vacuum enclosure (dark grey outline), insulation space (light grey), sensor (black line), and cold insert (blue).">
              <a:extLst>
                <a:ext uri="{FF2B5EF4-FFF2-40B4-BE49-F238E27FC236}">
                  <a16:creationId xmlns:a16="http://schemas.microsoft.com/office/drawing/2014/main" id="{5B14E07D-08D0-FA87-0094-D118B875141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6940" y="3417916"/>
              <a:ext cx="5901307" cy="23605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71295B6-E6FC-B68B-45D9-0229878F1D21}"/>
                </a:ext>
              </a:extLst>
            </p:cNvPr>
            <p:cNvPicPr>
              <a:picLocks noChangeAspect="1"/>
            </p:cNvPicPr>
            <p:nvPr/>
          </p:nvPicPr>
          <p:blipFill>
            <a:blip r:embed="rId4"/>
            <a:stretch>
              <a:fillRect/>
            </a:stretch>
          </p:blipFill>
          <p:spPr>
            <a:xfrm>
              <a:off x="5128599" y="3841061"/>
              <a:ext cx="742951" cy="245943"/>
            </a:xfrm>
            <a:prstGeom prst="rect">
              <a:avLst/>
            </a:prstGeom>
          </p:spPr>
        </p:pic>
        <p:sp>
          <p:nvSpPr>
            <p:cNvPr id="9" name="TextBox 8">
              <a:extLst>
                <a:ext uri="{FF2B5EF4-FFF2-40B4-BE49-F238E27FC236}">
                  <a16:creationId xmlns:a16="http://schemas.microsoft.com/office/drawing/2014/main" id="{303E3067-E82C-7229-E299-16B2C19CD961}"/>
                </a:ext>
              </a:extLst>
            </p:cNvPr>
            <p:cNvSpPr txBox="1"/>
            <p:nvPr/>
          </p:nvSpPr>
          <p:spPr>
            <a:xfrm>
              <a:off x="5048441" y="3755532"/>
              <a:ext cx="925895" cy="307776"/>
            </a:xfrm>
            <a:prstGeom prst="rect">
              <a:avLst/>
            </a:prstGeom>
            <a:noFill/>
          </p:spPr>
          <p:txBody>
            <a:bodyPr wrap="none" rtlCol="0">
              <a:spAutoFit/>
            </a:bodyPr>
            <a:lstStyle/>
            <a:p>
              <a:r>
                <a:rPr lang="en-US" sz="900" dirty="0"/>
                <a:t>T ~ 180 C</a:t>
              </a:r>
            </a:p>
          </p:txBody>
        </p:sp>
        <p:sp>
          <p:nvSpPr>
            <p:cNvPr id="10" name="Rectangle 9">
              <a:extLst>
                <a:ext uri="{FF2B5EF4-FFF2-40B4-BE49-F238E27FC236}">
                  <a16:creationId xmlns:a16="http://schemas.microsoft.com/office/drawing/2014/main" id="{527BA426-56F0-CA35-B30E-1AA9F16CA759}"/>
                </a:ext>
              </a:extLst>
            </p:cNvPr>
            <p:cNvSpPr/>
            <p:nvPr/>
          </p:nvSpPr>
          <p:spPr>
            <a:xfrm>
              <a:off x="4924415" y="4841002"/>
              <a:ext cx="1071161" cy="200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Arial" panose="020B0604020202020204" pitchFamily="34" charset="0"/>
                  <a:cs typeface="Arial" panose="020B0604020202020204" pitchFamily="34" charset="0"/>
                </a:rPr>
                <a:t>~ 10 mm</a:t>
              </a:r>
            </a:p>
          </p:txBody>
        </p:sp>
        <p:sp>
          <p:nvSpPr>
            <p:cNvPr id="11" name="Rectangle 10">
              <a:extLst>
                <a:ext uri="{FF2B5EF4-FFF2-40B4-BE49-F238E27FC236}">
                  <a16:creationId xmlns:a16="http://schemas.microsoft.com/office/drawing/2014/main" id="{5B1D4766-E58F-BCEB-83E0-5D878121662F}"/>
                </a:ext>
              </a:extLst>
            </p:cNvPr>
            <p:cNvSpPr/>
            <p:nvPr/>
          </p:nvSpPr>
          <p:spPr>
            <a:xfrm rot="18906754">
              <a:off x="3132357" y="4116499"/>
              <a:ext cx="596021" cy="18110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solidFill>
                  <a:schemeClr val="tx1"/>
                </a:solidFill>
              </a:endParaRPr>
            </a:p>
          </p:txBody>
        </p:sp>
        <p:sp>
          <p:nvSpPr>
            <p:cNvPr id="14" name="TextBox 13">
              <a:extLst>
                <a:ext uri="{FF2B5EF4-FFF2-40B4-BE49-F238E27FC236}">
                  <a16:creationId xmlns:a16="http://schemas.microsoft.com/office/drawing/2014/main" id="{25F8F57F-A3DE-2F67-91F1-2CBB2C5634DB}"/>
                </a:ext>
              </a:extLst>
            </p:cNvPr>
            <p:cNvSpPr txBox="1"/>
            <p:nvPr/>
          </p:nvSpPr>
          <p:spPr>
            <a:xfrm>
              <a:off x="216940" y="1052287"/>
              <a:ext cx="438581" cy="307776"/>
            </a:xfrm>
            <a:prstGeom prst="rect">
              <a:avLst/>
            </a:prstGeom>
            <a:noFill/>
          </p:spPr>
          <p:txBody>
            <a:bodyPr wrap="none" rtlCol="0">
              <a:spAutoFit/>
            </a:bodyPr>
            <a:lstStyle/>
            <a:p>
              <a:r>
                <a:rPr lang="en-US" sz="900" dirty="0"/>
                <a:t>[1]</a:t>
              </a:r>
            </a:p>
          </p:txBody>
        </p:sp>
        <p:sp>
          <p:nvSpPr>
            <p:cNvPr id="15" name="TextBox 14">
              <a:extLst>
                <a:ext uri="{FF2B5EF4-FFF2-40B4-BE49-F238E27FC236}">
                  <a16:creationId xmlns:a16="http://schemas.microsoft.com/office/drawing/2014/main" id="{DF72310F-7577-404B-6FC3-C750AC033834}"/>
                </a:ext>
              </a:extLst>
            </p:cNvPr>
            <p:cNvSpPr txBox="1"/>
            <p:nvPr/>
          </p:nvSpPr>
          <p:spPr>
            <a:xfrm>
              <a:off x="216940" y="3403091"/>
              <a:ext cx="1107569" cy="307776"/>
            </a:xfrm>
            <a:prstGeom prst="rect">
              <a:avLst/>
            </a:prstGeom>
            <a:noFill/>
          </p:spPr>
          <p:txBody>
            <a:bodyPr wrap="none" rtlCol="0">
              <a:spAutoFit/>
            </a:bodyPr>
            <a:lstStyle/>
            <a:p>
              <a:r>
                <a:rPr lang="en-US" sz="900" dirty="0"/>
                <a:t>[1]-modified</a:t>
              </a:r>
            </a:p>
          </p:txBody>
        </p:sp>
        <p:sp>
          <p:nvSpPr>
            <p:cNvPr id="18" name="TextBox 17">
              <a:extLst>
                <a:ext uri="{FF2B5EF4-FFF2-40B4-BE49-F238E27FC236}">
                  <a16:creationId xmlns:a16="http://schemas.microsoft.com/office/drawing/2014/main" id="{A8E9D2CC-BB5D-A726-C01B-A3816A9CB019}"/>
                </a:ext>
              </a:extLst>
            </p:cNvPr>
            <p:cNvSpPr txBox="1"/>
            <p:nvPr/>
          </p:nvSpPr>
          <p:spPr>
            <a:xfrm rot="18825690">
              <a:off x="3005890" y="4037056"/>
              <a:ext cx="848951" cy="307776"/>
            </a:xfrm>
            <a:prstGeom prst="rect">
              <a:avLst/>
            </a:prstGeom>
            <a:noFill/>
          </p:spPr>
          <p:txBody>
            <a:bodyPr wrap="none" rtlCol="0">
              <a:spAutoFit/>
            </a:bodyPr>
            <a:lstStyle/>
            <a:p>
              <a:r>
                <a:rPr lang="en-US" sz="900" dirty="0"/>
                <a:t>~ 15 mm</a:t>
              </a:r>
            </a:p>
          </p:txBody>
        </p:sp>
      </p:grpSp>
    </p:spTree>
    <p:extLst>
      <p:ext uri="{BB962C8B-B14F-4D97-AF65-F5344CB8AC3E}">
        <p14:creationId xmlns:p14="http://schemas.microsoft.com/office/powerpoint/2010/main" val="405700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3BC8E0-65C6-406E-9E3C-4277648C5F30}"/>
              </a:ext>
            </a:extLst>
          </p:cNvPr>
          <p:cNvSpPr>
            <a:spLocks noGrp="1"/>
          </p:cNvSpPr>
          <p:nvPr>
            <p:ph type="ctrTitle"/>
          </p:nvPr>
        </p:nvSpPr>
        <p:spPr/>
        <p:txBody>
          <a:bodyPr/>
          <a:lstStyle/>
          <a:p>
            <a:r>
              <a:rPr lang="en-US" dirty="0"/>
              <a:t>Back up slides</a:t>
            </a:r>
          </a:p>
        </p:txBody>
      </p:sp>
      <p:sp>
        <p:nvSpPr>
          <p:cNvPr id="7" name="Subtitle 6">
            <a:extLst>
              <a:ext uri="{FF2B5EF4-FFF2-40B4-BE49-F238E27FC236}">
                <a16:creationId xmlns:a16="http://schemas.microsoft.com/office/drawing/2014/main" id="{142F62D9-EEC4-600E-8619-95EAC54A6E08}"/>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71013047-ED8F-4686-B436-DB414789804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0" i="0" u="none" strike="noStrike" kern="1200" cap="none" spc="0" normalizeH="0" baseline="0" noProof="0" smtClean="0">
                <a:ln>
                  <a:noFill/>
                </a:ln>
                <a:solidFill>
                  <a:srgbClr val="E7E6E6">
                    <a:lumMod val="25000"/>
                  </a:srgb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dirty="0">
              <a:ln>
                <a:noFill/>
              </a:ln>
              <a:solidFill>
                <a:srgbClr val="E7E6E6">
                  <a:lumMod val="25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97635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Pumping</a:t>
            </a:r>
          </a:p>
        </p:txBody>
      </p:sp>
      <p:cxnSp>
        <p:nvCxnSpPr>
          <p:cNvPr id="8" name="Straight Connector 7"/>
          <p:cNvCxnSpPr/>
          <p:nvPr/>
        </p:nvCxnSpPr>
        <p:spPr bwMode="auto">
          <a:xfrm>
            <a:off x="2558144" y="5105390"/>
            <a:ext cx="1262743" cy="0"/>
          </a:xfrm>
          <a:prstGeom prst="line">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4278086" y="5105390"/>
            <a:ext cx="1262743" cy="0"/>
          </a:xfrm>
          <a:prstGeom prst="line">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a:off x="2558144" y="1948533"/>
            <a:ext cx="1262743" cy="0"/>
          </a:xfrm>
          <a:prstGeom prst="line">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4278086" y="1948533"/>
            <a:ext cx="1262743" cy="0"/>
          </a:xfrm>
          <a:prstGeom prst="line">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Oval 12"/>
          <p:cNvSpPr/>
          <p:nvPr/>
        </p:nvSpPr>
        <p:spPr bwMode="auto">
          <a:xfrm>
            <a:off x="4956097" y="4640786"/>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14" name="Oval 13"/>
          <p:cNvSpPr/>
          <p:nvPr/>
        </p:nvSpPr>
        <p:spPr bwMode="auto">
          <a:xfrm>
            <a:off x="4829937" y="4594538"/>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15" name="Oval 14"/>
          <p:cNvSpPr/>
          <p:nvPr/>
        </p:nvSpPr>
        <p:spPr bwMode="auto">
          <a:xfrm>
            <a:off x="4910377" y="4764912"/>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16" name="Oval 15"/>
          <p:cNvSpPr/>
          <p:nvPr/>
        </p:nvSpPr>
        <p:spPr bwMode="auto">
          <a:xfrm>
            <a:off x="4725454" y="4692467"/>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17" name="Oval 16"/>
          <p:cNvSpPr/>
          <p:nvPr/>
        </p:nvSpPr>
        <p:spPr bwMode="auto">
          <a:xfrm>
            <a:off x="4618557" y="4783907"/>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18" name="Oval 17"/>
          <p:cNvSpPr/>
          <p:nvPr/>
        </p:nvSpPr>
        <p:spPr bwMode="auto">
          <a:xfrm>
            <a:off x="4794852" y="4829627"/>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19" name="Oval 18"/>
          <p:cNvSpPr/>
          <p:nvPr/>
        </p:nvSpPr>
        <p:spPr bwMode="auto">
          <a:xfrm>
            <a:off x="4970377" y="4856352"/>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0" name="Oval 19"/>
          <p:cNvSpPr/>
          <p:nvPr/>
        </p:nvSpPr>
        <p:spPr bwMode="auto">
          <a:xfrm>
            <a:off x="5068874" y="4966054"/>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1" name="Oval 20"/>
          <p:cNvSpPr/>
          <p:nvPr/>
        </p:nvSpPr>
        <p:spPr bwMode="auto">
          <a:xfrm>
            <a:off x="4863736" y="4966054"/>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2" name="Oval 21"/>
          <p:cNvSpPr/>
          <p:nvPr/>
        </p:nvSpPr>
        <p:spPr bwMode="auto">
          <a:xfrm>
            <a:off x="4714960" y="4958915"/>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3" name="Oval 22"/>
          <p:cNvSpPr/>
          <p:nvPr/>
        </p:nvSpPr>
        <p:spPr bwMode="auto">
          <a:xfrm>
            <a:off x="4559670" y="4966054"/>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4" name="Oval 23"/>
          <p:cNvSpPr/>
          <p:nvPr/>
        </p:nvSpPr>
        <p:spPr bwMode="auto">
          <a:xfrm>
            <a:off x="5070484" y="4772362"/>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5" name="Oval 24"/>
          <p:cNvSpPr/>
          <p:nvPr/>
        </p:nvSpPr>
        <p:spPr bwMode="auto">
          <a:xfrm>
            <a:off x="3236155" y="4637764"/>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6" name="Oval 25"/>
          <p:cNvSpPr/>
          <p:nvPr/>
        </p:nvSpPr>
        <p:spPr bwMode="auto">
          <a:xfrm>
            <a:off x="3109995" y="4591516"/>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7" name="Oval 26"/>
          <p:cNvSpPr/>
          <p:nvPr/>
        </p:nvSpPr>
        <p:spPr bwMode="auto">
          <a:xfrm>
            <a:off x="3190435" y="4761890"/>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8" name="Oval 27"/>
          <p:cNvSpPr/>
          <p:nvPr/>
        </p:nvSpPr>
        <p:spPr bwMode="auto">
          <a:xfrm>
            <a:off x="3005512" y="4689445"/>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9" name="Oval 28"/>
          <p:cNvSpPr/>
          <p:nvPr/>
        </p:nvSpPr>
        <p:spPr bwMode="auto">
          <a:xfrm>
            <a:off x="2898615" y="4780885"/>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30" name="Oval 29"/>
          <p:cNvSpPr/>
          <p:nvPr/>
        </p:nvSpPr>
        <p:spPr bwMode="auto">
          <a:xfrm>
            <a:off x="3074910" y="4826605"/>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31" name="Oval 30"/>
          <p:cNvSpPr/>
          <p:nvPr/>
        </p:nvSpPr>
        <p:spPr bwMode="auto">
          <a:xfrm>
            <a:off x="3250435" y="4853330"/>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32" name="Oval 31"/>
          <p:cNvSpPr/>
          <p:nvPr/>
        </p:nvSpPr>
        <p:spPr bwMode="auto">
          <a:xfrm>
            <a:off x="3348932" y="4963032"/>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33" name="Oval 32"/>
          <p:cNvSpPr/>
          <p:nvPr/>
        </p:nvSpPr>
        <p:spPr bwMode="auto">
          <a:xfrm>
            <a:off x="3143794" y="4963032"/>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34" name="Oval 33"/>
          <p:cNvSpPr/>
          <p:nvPr/>
        </p:nvSpPr>
        <p:spPr bwMode="auto">
          <a:xfrm>
            <a:off x="2995018" y="4955893"/>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35" name="Oval 34"/>
          <p:cNvSpPr/>
          <p:nvPr/>
        </p:nvSpPr>
        <p:spPr bwMode="auto">
          <a:xfrm>
            <a:off x="2839728" y="4963032"/>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36" name="Oval 35"/>
          <p:cNvSpPr/>
          <p:nvPr/>
        </p:nvSpPr>
        <p:spPr bwMode="auto">
          <a:xfrm>
            <a:off x="3350542" y="4769340"/>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37" name="Text Box 43"/>
          <p:cNvSpPr txBox="1">
            <a:spLocks noChangeArrowheads="1"/>
          </p:cNvSpPr>
          <p:nvPr/>
        </p:nvSpPr>
        <p:spPr bwMode="auto">
          <a:xfrm>
            <a:off x="1101488" y="1721980"/>
            <a:ext cx="204414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30000" noProof="0" dirty="0">
                <a:ln>
                  <a:noFill/>
                </a:ln>
                <a:effectLst/>
                <a:uLnTx/>
                <a:uFillTx/>
                <a:latin typeface="Arial" charset="0"/>
                <a:ea typeface="+mn-ea"/>
                <a:cs typeface="+mn-cs"/>
              </a:rPr>
              <a:t>2</a:t>
            </a:r>
            <a:r>
              <a:rPr kumimoji="0" lang="en-US" altLang="en-US" sz="2400" b="0" i="0" u="none" strike="noStrike" kern="1200" cap="none" spc="0" normalizeH="0" baseline="0" noProof="0" dirty="0">
                <a:ln>
                  <a:noFill/>
                </a:ln>
                <a:effectLst/>
                <a:uLnTx/>
                <a:uFillTx/>
                <a:latin typeface="Arial" charset="0"/>
                <a:ea typeface="+mn-ea"/>
                <a:cs typeface="+mn-cs"/>
              </a:rPr>
              <a:t>P</a:t>
            </a:r>
            <a:r>
              <a:rPr kumimoji="0" lang="en-US" altLang="en-US" sz="2400" b="0" i="0" u="none" strike="noStrike" kern="1200" cap="none" spc="0" normalizeH="0" baseline="-25000" noProof="0" dirty="0">
                <a:ln>
                  <a:noFill/>
                </a:ln>
                <a:effectLst/>
                <a:uLnTx/>
                <a:uFillTx/>
                <a:latin typeface="Arial" charset="0"/>
                <a:ea typeface="+mn-ea"/>
                <a:cs typeface="+mn-cs"/>
              </a:rPr>
              <a:t>1/2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effectLst/>
                <a:uLnTx/>
                <a:uFillTx/>
                <a:latin typeface="Arial" charset="0"/>
                <a:ea typeface="+mn-ea"/>
                <a:cs typeface="+mn-cs"/>
              </a:rPr>
              <a:t>       Lifetime ~ 27 ns</a:t>
            </a:r>
          </a:p>
        </p:txBody>
      </p:sp>
      <p:sp>
        <p:nvSpPr>
          <p:cNvPr id="38" name="Text Box 43"/>
          <p:cNvSpPr txBox="1">
            <a:spLocks noChangeArrowheads="1"/>
          </p:cNvSpPr>
          <p:nvPr/>
        </p:nvSpPr>
        <p:spPr bwMode="auto">
          <a:xfrm>
            <a:off x="1804037" y="4899166"/>
            <a:ext cx="7889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30000" noProof="0" dirty="0">
                <a:ln>
                  <a:noFill/>
                </a:ln>
                <a:effectLst/>
                <a:uLnTx/>
                <a:uFillTx/>
                <a:latin typeface="Arial" charset="0"/>
                <a:ea typeface="+mn-ea"/>
                <a:cs typeface="+mn-cs"/>
              </a:rPr>
              <a:t>2</a:t>
            </a:r>
            <a:r>
              <a:rPr kumimoji="0" lang="en-US" altLang="en-US" sz="2400" b="0" i="0" u="none" strike="noStrike" kern="1200" cap="none" spc="0" normalizeH="0" baseline="0" noProof="0" dirty="0">
                <a:ln>
                  <a:noFill/>
                </a:ln>
                <a:effectLst/>
                <a:uLnTx/>
                <a:uFillTx/>
                <a:latin typeface="Arial" charset="0"/>
                <a:ea typeface="+mn-ea"/>
                <a:cs typeface="+mn-cs"/>
              </a:rPr>
              <a:t>S</a:t>
            </a:r>
            <a:r>
              <a:rPr kumimoji="0" lang="en-US" altLang="en-US" sz="2400" b="0" i="0" u="none" strike="noStrike" kern="1200" cap="none" spc="0" normalizeH="0" baseline="-25000" noProof="0" dirty="0">
                <a:ln>
                  <a:noFill/>
                </a:ln>
                <a:effectLst/>
                <a:uLnTx/>
                <a:uFillTx/>
                <a:latin typeface="Arial" charset="0"/>
                <a:ea typeface="+mn-ea"/>
                <a:cs typeface="+mn-cs"/>
              </a:rPr>
              <a:t>1/2</a:t>
            </a:r>
          </a:p>
        </p:txBody>
      </p:sp>
      <p:sp>
        <p:nvSpPr>
          <p:cNvPr id="39" name="Text Box 43"/>
          <p:cNvSpPr txBox="1">
            <a:spLocks noChangeArrowheads="1"/>
          </p:cNvSpPr>
          <p:nvPr/>
        </p:nvSpPr>
        <p:spPr bwMode="auto">
          <a:xfrm>
            <a:off x="2637534" y="5273272"/>
            <a:ext cx="13436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effectLst/>
                <a:uLnTx/>
                <a:uFillTx/>
                <a:latin typeface="Arial" charset="0"/>
                <a:ea typeface="+mn-ea"/>
                <a:cs typeface="+mn-cs"/>
              </a:rPr>
              <a:t>m</a:t>
            </a:r>
            <a:r>
              <a:rPr kumimoji="0" lang="en-US" altLang="en-US" sz="2400" b="0" i="0" u="none" strike="noStrike" kern="1200" cap="none" spc="0" normalizeH="0" baseline="-25000" noProof="0" dirty="0" err="1">
                <a:ln>
                  <a:noFill/>
                </a:ln>
                <a:effectLst/>
                <a:uLnTx/>
                <a:uFillTx/>
                <a:latin typeface="Arial" charset="0"/>
                <a:ea typeface="+mn-ea"/>
                <a:cs typeface="+mn-cs"/>
              </a:rPr>
              <a:t>S</a:t>
            </a:r>
            <a:r>
              <a:rPr kumimoji="0" lang="en-US" altLang="en-US" sz="2400" b="0" i="0" u="none" strike="noStrike" kern="1200" cap="none" spc="0" normalizeH="0" baseline="-25000" noProof="0" dirty="0">
                <a:ln>
                  <a:noFill/>
                </a:ln>
                <a:effectLst/>
                <a:uLnTx/>
                <a:uFillTx/>
                <a:latin typeface="Arial" charset="0"/>
                <a:ea typeface="+mn-ea"/>
                <a:cs typeface="+mn-cs"/>
              </a:rPr>
              <a:t> </a:t>
            </a:r>
            <a:r>
              <a:rPr kumimoji="0" lang="en-US" altLang="en-US" sz="2400" b="0" i="0" u="none" strike="noStrike" kern="1200" cap="none" spc="0" normalizeH="0" baseline="0" noProof="0" dirty="0">
                <a:ln>
                  <a:noFill/>
                </a:ln>
                <a:effectLst/>
                <a:uLnTx/>
                <a:uFillTx/>
                <a:latin typeface="Arial" charset="0"/>
                <a:ea typeface="+mn-ea"/>
                <a:cs typeface="+mn-cs"/>
              </a:rPr>
              <a:t>= -½ </a:t>
            </a:r>
            <a:endParaRPr kumimoji="0" lang="en-US" altLang="en-US" sz="2400" b="0" i="0" u="none" strike="noStrike" kern="1200" cap="none" spc="0" normalizeH="0" baseline="-25000" noProof="0" dirty="0">
              <a:ln>
                <a:noFill/>
              </a:ln>
              <a:effectLst/>
              <a:uLnTx/>
              <a:uFillTx/>
              <a:latin typeface="Arial" charset="0"/>
              <a:ea typeface="+mn-ea"/>
              <a:cs typeface="+mn-cs"/>
            </a:endParaRPr>
          </a:p>
        </p:txBody>
      </p:sp>
      <p:sp>
        <p:nvSpPr>
          <p:cNvPr id="40" name="Text Box 43"/>
          <p:cNvSpPr txBox="1">
            <a:spLocks noChangeArrowheads="1"/>
          </p:cNvSpPr>
          <p:nvPr/>
        </p:nvSpPr>
        <p:spPr bwMode="auto">
          <a:xfrm>
            <a:off x="4335421" y="5273272"/>
            <a:ext cx="1241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effectLst/>
                <a:uLnTx/>
                <a:uFillTx/>
                <a:latin typeface="Arial" charset="0"/>
                <a:ea typeface="+mn-ea"/>
                <a:cs typeface="+mn-cs"/>
              </a:rPr>
              <a:t>m</a:t>
            </a:r>
            <a:r>
              <a:rPr kumimoji="0" lang="en-US" altLang="en-US" sz="2400" b="0" i="0" u="none" strike="noStrike" kern="1200" cap="none" spc="0" normalizeH="0" baseline="-25000" noProof="0" dirty="0" err="1">
                <a:ln>
                  <a:noFill/>
                </a:ln>
                <a:effectLst/>
                <a:uLnTx/>
                <a:uFillTx/>
                <a:latin typeface="Arial" charset="0"/>
                <a:ea typeface="+mn-ea"/>
                <a:cs typeface="+mn-cs"/>
              </a:rPr>
              <a:t>S</a:t>
            </a:r>
            <a:r>
              <a:rPr kumimoji="0" lang="en-US" altLang="en-US" sz="2400" b="0" i="0" u="none" strike="noStrike" kern="1200" cap="none" spc="0" normalizeH="0" baseline="-25000" noProof="0" dirty="0">
                <a:ln>
                  <a:noFill/>
                </a:ln>
                <a:effectLst/>
                <a:uLnTx/>
                <a:uFillTx/>
                <a:latin typeface="Arial" charset="0"/>
                <a:ea typeface="+mn-ea"/>
                <a:cs typeface="+mn-cs"/>
              </a:rPr>
              <a:t> </a:t>
            </a:r>
            <a:r>
              <a:rPr kumimoji="0" lang="en-US" altLang="en-US" sz="2400" b="0" i="0" u="none" strike="noStrike" kern="1200" cap="none" spc="0" normalizeH="0" baseline="0" noProof="0" dirty="0">
                <a:ln>
                  <a:noFill/>
                </a:ln>
                <a:effectLst/>
                <a:uLnTx/>
                <a:uFillTx/>
                <a:latin typeface="Arial" charset="0"/>
                <a:ea typeface="+mn-ea"/>
                <a:cs typeface="+mn-cs"/>
              </a:rPr>
              <a:t>= ½ </a:t>
            </a:r>
            <a:endParaRPr kumimoji="0" lang="en-US" altLang="en-US" sz="2400" b="0" i="0" u="none" strike="noStrike" kern="1200" cap="none" spc="0" normalizeH="0" baseline="-25000" noProof="0" dirty="0">
              <a:ln>
                <a:noFill/>
              </a:ln>
              <a:effectLst/>
              <a:uLnTx/>
              <a:uFillTx/>
              <a:latin typeface="Arial" charset="0"/>
              <a:ea typeface="+mn-ea"/>
              <a:cs typeface="+mn-cs"/>
            </a:endParaRPr>
          </a:p>
        </p:txBody>
      </p:sp>
      <p:cxnSp>
        <p:nvCxnSpPr>
          <p:cNvPr id="42" name="Straight Arrow Connector 41"/>
          <p:cNvCxnSpPr/>
          <p:nvPr/>
        </p:nvCxnSpPr>
        <p:spPr bwMode="auto">
          <a:xfrm flipV="1">
            <a:off x="3396262" y="1992078"/>
            <a:ext cx="1329192" cy="2642983"/>
          </a:xfrm>
          <a:prstGeom prst="straightConnector1">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Text Box 43"/>
          <p:cNvSpPr txBox="1">
            <a:spLocks noChangeArrowheads="1"/>
          </p:cNvSpPr>
          <p:nvPr/>
        </p:nvSpPr>
        <p:spPr bwMode="auto">
          <a:xfrm>
            <a:off x="3441982" y="2913459"/>
            <a:ext cx="4908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effectLst/>
                <a:uLnTx/>
                <a:uFillTx/>
                <a:latin typeface="Symbol" panose="05050102010706020507" pitchFamily="18" charset="2"/>
                <a:ea typeface="+mn-ea"/>
                <a:cs typeface="+mn-cs"/>
              </a:rPr>
              <a:t>s</a:t>
            </a:r>
            <a:r>
              <a:rPr kumimoji="0" lang="en-US" altLang="en-US" sz="2400" b="0" i="0" u="none" strike="noStrike" kern="1200" cap="none" spc="0" normalizeH="0" baseline="-25000" noProof="0" dirty="0">
                <a:ln>
                  <a:noFill/>
                </a:ln>
                <a:effectLst/>
                <a:uLnTx/>
                <a:uFillTx/>
                <a:latin typeface="Arial" charset="0"/>
                <a:ea typeface="+mn-ea"/>
                <a:cs typeface="+mn-cs"/>
              </a:rPr>
              <a:t>+</a:t>
            </a:r>
          </a:p>
        </p:txBody>
      </p:sp>
      <p:sp>
        <p:nvSpPr>
          <p:cNvPr id="44" name="Right Arrow 43"/>
          <p:cNvSpPr/>
          <p:nvPr/>
        </p:nvSpPr>
        <p:spPr bwMode="auto">
          <a:xfrm>
            <a:off x="5878286" y="3283582"/>
            <a:ext cx="968828" cy="613504"/>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cxnSp>
        <p:nvCxnSpPr>
          <p:cNvPr id="45" name="Straight Connector 44"/>
          <p:cNvCxnSpPr/>
          <p:nvPr/>
        </p:nvCxnSpPr>
        <p:spPr bwMode="auto">
          <a:xfrm>
            <a:off x="7337032" y="5105386"/>
            <a:ext cx="1262743" cy="0"/>
          </a:xfrm>
          <a:prstGeom prst="line">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Connector 45"/>
          <p:cNvCxnSpPr/>
          <p:nvPr/>
        </p:nvCxnSpPr>
        <p:spPr bwMode="auto">
          <a:xfrm>
            <a:off x="9056974" y="5105386"/>
            <a:ext cx="1262743" cy="0"/>
          </a:xfrm>
          <a:prstGeom prst="line">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a:off x="7337032" y="1948529"/>
            <a:ext cx="1262743" cy="0"/>
          </a:xfrm>
          <a:prstGeom prst="line">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a:off x="9056974" y="1948529"/>
            <a:ext cx="1262743" cy="0"/>
          </a:xfrm>
          <a:prstGeom prst="line">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Oval 48"/>
          <p:cNvSpPr/>
          <p:nvPr/>
        </p:nvSpPr>
        <p:spPr bwMode="auto">
          <a:xfrm>
            <a:off x="9778022" y="4579010"/>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50" name="Oval 49"/>
          <p:cNvSpPr/>
          <p:nvPr/>
        </p:nvSpPr>
        <p:spPr bwMode="auto">
          <a:xfrm>
            <a:off x="9956849" y="4594534"/>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51" name="Oval 50"/>
          <p:cNvSpPr/>
          <p:nvPr/>
        </p:nvSpPr>
        <p:spPr bwMode="auto">
          <a:xfrm>
            <a:off x="10037289" y="4764908"/>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52" name="Oval 51"/>
          <p:cNvSpPr/>
          <p:nvPr/>
        </p:nvSpPr>
        <p:spPr bwMode="auto">
          <a:xfrm>
            <a:off x="9852366" y="4692463"/>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53" name="Oval 52"/>
          <p:cNvSpPr/>
          <p:nvPr/>
        </p:nvSpPr>
        <p:spPr bwMode="auto">
          <a:xfrm>
            <a:off x="9745469" y="4783903"/>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54" name="Oval 53"/>
          <p:cNvSpPr/>
          <p:nvPr/>
        </p:nvSpPr>
        <p:spPr bwMode="auto">
          <a:xfrm>
            <a:off x="9921764" y="4829623"/>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55" name="Oval 54"/>
          <p:cNvSpPr/>
          <p:nvPr/>
        </p:nvSpPr>
        <p:spPr bwMode="auto">
          <a:xfrm>
            <a:off x="10097289" y="4856348"/>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56" name="Oval 55"/>
          <p:cNvSpPr/>
          <p:nvPr/>
        </p:nvSpPr>
        <p:spPr bwMode="auto">
          <a:xfrm>
            <a:off x="10195786" y="4966050"/>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57" name="Oval 56"/>
          <p:cNvSpPr/>
          <p:nvPr/>
        </p:nvSpPr>
        <p:spPr bwMode="auto">
          <a:xfrm>
            <a:off x="9990648" y="4966050"/>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58" name="Oval 57"/>
          <p:cNvSpPr/>
          <p:nvPr/>
        </p:nvSpPr>
        <p:spPr bwMode="auto">
          <a:xfrm>
            <a:off x="9841872" y="4958911"/>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59" name="Oval 58"/>
          <p:cNvSpPr/>
          <p:nvPr/>
        </p:nvSpPr>
        <p:spPr bwMode="auto">
          <a:xfrm>
            <a:off x="9686582" y="4966050"/>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60" name="Oval 59"/>
          <p:cNvSpPr/>
          <p:nvPr/>
        </p:nvSpPr>
        <p:spPr bwMode="auto">
          <a:xfrm>
            <a:off x="9686582" y="4670450"/>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61" name="Oval 60"/>
          <p:cNvSpPr/>
          <p:nvPr/>
        </p:nvSpPr>
        <p:spPr bwMode="auto">
          <a:xfrm>
            <a:off x="9463304" y="4640806"/>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62" name="Oval 61"/>
          <p:cNvSpPr/>
          <p:nvPr/>
        </p:nvSpPr>
        <p:spPr bwMode="auto">
          <a:xfrm>
            <a:off x="9686582" y="4441850"/>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63" name="Oval 62"/>
          <p:cNvSpPr/>
          <p:nvPr/>
        </p:nvSpPr>
        <p:spPr bwMode="auto">
          <a:xfrm>
            <a:off x="9417584" y="4764932"/>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64" name="Oval 63"/>
          <p:cNvSpPr/>
          <p:nvPr/>
        </p:nvSpPr>
        <p:spPr bwMode="auto">
          <a:xfrm>
            <a:off x="9486251" y="4533290"/>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65" name="Oval 64"/>
          <p:cNvSpPr/>
          <p:nvPr/>
        </p:nvSpPr>
        <p:spPr bwMode="auto">
          <a:xfrm>
            <a:off x="9602122" y="4600839"/>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66" name="Oval 65"/>
          <p:cNvSpPr/>
          <p:nvPr/>
        </p:nvSpPr>
        <p:spPr bwMode="auto">
          <a:xfrm>
            <a:off x="9302059" y="4829647"/>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67" name="Oval 66"/>
          <p:cNvSpPr/>
          <p:nvPr/>
        </p:nvSpPr>
        <p:spPr bwMode="auto">
          <a:xfrm>
            <a:off x="9477584" y="4856372"/>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68" name="Oval 67"/>
          <p:cNvSpPr/>
          <p:nvPr/>
        </p:nvSpPr>
        <p:spPr bwMode="auto">
          <a:xfrm>
            <a:off x="9576081" y="4966074"/>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69" name="Oval 68"/>
          <p:cNvSpPr/>
          <p:nvPr/>
        </p:nvSpPr>
        <p:spPr bwMode="auto">
          <a:xfrm>
            <a:off x="9370943" y="4966074"/>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70" name="Oval 69"/>
          <p:cNvSpPr/>
          <p:nvPr/>
        </p:nvSpPr>
        <p:spPr bwMode="auto">
          <a:xfrm>
            <a:off x="9222167" y="4958935"/>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71" name="Oval 70"/>
          <p:cNvSpPr/>
          <p:nvPr/>
        </p:nvSpPr>
        <p:spPr bwMode="auto">
          <a:xfrm>
            <a:off x="9865409" y="4487570"/>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72" name="Oval 71"/>
          <p:cNvSpPr/>
          <p:nvPr/>
        </p:nvSpPr>
        <p:spPr bwMode="auto">
          <a:xfrm>
            <a:off x="9577691" y="4772382"/>
            <a:ext cx="91440" cy="91440"/>
          </a:xfrm>
          <a:prstGeom prst="ellipse">
            <a:avLst/>
          </a:prstGeom>
          <a:solidFill>
            <a:srgbClr val="7030A0"/>
          </a:solidFill>
          <a:ln>
            <a:solidFill>
              <a:schemeClr val="tx1"/>
            </a:solidFill>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US" sz="1600" b="1" i="0" u="none" strike="noStrike" kern="1200" cap="none" spc="0" normalizeH="0" baseline="0" noProof="0">
              <a:ln>
                <a:noFill/>
              </a:ln>
              <a:solidFill>
                <a:srgbClr val="FFFFFF"/>
              </a:solidFill>
              <a:effectLst/>
              <a:uLnTx/>
              <a:uFillTx/>
              <a:latin typeface="Arial" charset="0"/>
              <a:ea typeface="+mn-ea"/>
              <a:cs typeface="+mn-cs"/>
            </a:endParaRPr>
          </a:p>
        </p:txBody>
      </p:sp>
      <p:sp>
        <p:nvSpPr>
          <p:cNvPr id="73" name="Text Box 43"/>
          <p:cNvSpPr txBox="1">
            <a:spLocks noChangeArrowheads="1"/>
          </p:cNvSpPr>
          <p:nvPr/>
        </p:nvSpPr>
        <p:spPr bwMode="auto">
          <a:xfrm>
            <a:off x="6570865" y="1721977"/>
            <a:ext cx="7889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30000" noProof="0" dirty="0">
                <a:ln>
                  <a:noFill/>
                </a:ln>
                <a:effectLst/>
                <a:uLnTx/>
                <a:uFillTx/>
                <a:latin typeface="Arial" charset="0"/>
                <a:ea typeface="+mn-ea"/>
                <a:cs typeface="+mn-cs"/>
              </a:rPr>
              <a:t>2</a:t>
            </a:r>
            <a:r>
              <a:rPr kumimoji="0" lang="en-US" altLang="en-US" sz="2400" b="0" i="0" u="none" strike="noStrike" kern="1200" cap="none" spc="0" normalizeH="0" baseline="0" noProof="0" dirty="0">
                <a:ln>
                  <a:noFill/>
                </a:ln>
                <a:effectLst/>
                <a:uLnTx/>
                <a:uFillTx/>
                <a:latin typeface="Arial" charset="0"/>
                <a:ea typeface="+mn-ea"/>
                <a:cs typeface="+mn-cs"/>
              </a:rPr>
              <a:t>P</a:t>
            </a:r>
            <a:r>
              <a:rPr kumimoji="0" lang="en-US" altLang="en-US" sz="2400" b="0" i="0" u="none" strike="noStrike" kern="1200" cap="none" spc="0" normalizeH="0" baseline="-25000" noProof="0" dirty="0">
                <a:ln>
                  <a:noFill/>
                </a:ln>
                <a:effectLst/>
                <a:uLnTx/>
                <a:uFillTx/>
                <a:latin typeface="Arial" charset="0"/>
                <a:ea typeface="+mn-ea"/>
                <a:cs typeface="+mn-cs"/>
              </a:rPr>
              <a:t>1/2</a:t>
            </a:r>
          </a:p>
        </p:txBody>
      </p:sp>
      <p:sp>
        <p:nvSpPr>
          <p:cNvPr id="74" name="Text Box 43"/>
          <p:cNvSpPr txBox="1">
            <a:spLocks noChangeArrowheads="1"/>
          </p:cNvSpPr>
          <p:nvPr/>
        </p:nvSpPr>
        <p:spPr bwMode="auto">
          <a:xfrm>
            <a:off x="6582925" y="4899162"/>
            <a:ext cx="7889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30000" noProof="0" dirty="0">
                <a:ln>
                  <a:noFill/>
                </a:ln>
                <a:effectLst/>
                <a:uLnTx/>
                <a:uFillTx/>
                <a:latin typeface="Arial" charset="0"/>
                <a:ea typeface="+mn-ea"/>
                <a:cs typeface="+mn-cs"/>
              </a:rPr>
              <a:t>2</a:t>
            </a:r>
            <a:r>
              <a:rPr kumimoji="0" lang="en-US" altLang="en-US" sz="2400" b="0" i="0" u="none" strike="noStrike" kern="1200" cap="none" spc="0" normalizeH="0" baseline="0" noProof="0" dirty="0">
                <a:ln>
                  <a:noFill/>
                </a:ln>
                <a:effectLst/>
                <a:uLnTx/>
                <a:uFillTx/>
                <a:latin typeface="Arial" charset="0"/>
                <a:ea typeface="+mn-ea"/>
                <a:cs typeface="+mn-cs"/>
              </a:rPr>
              <a:t>S</a:t>
            </a:r>
            <a:r>
              <a:rPr kumimoji="0" lang="en-US" altLang="en-US" sz="2400" b="0" i="0" u="none" strike="noStrike" kern="1200" cap="none" spc="0" normalizeH="0" baseline="-25000" noProof="0" dirty="0">
                <a:ln>
                  <a:noFill/>
                </a:ln>
                <a:effectLst/>
                <a:uLnTx/>
                <a:uFillTx/>
                <a:latin typeface="Arial" charset="0"/>
                <a:ea typeface="+mn-ea"/>
                <a:cs typeface="+mn-cs"/>
              </a:rPr>
              <a:t>1/2</a:t>
            </a:r>
          </a:p>
        </p:txBody>
      </p:sp>
      <p:sp>
        <p:nvSpPr>
          <p:cNvPr id="75" name="Text Box 43"/>
          <p:cNvSpPr txBox="1">
            <a:spLocks noChangeArrowheads="1"/>
          </p:cNvSpPr>
          <p:nvPr/>
        </p:nvSpPr>
        <p:spPr bwMode="auto">
          <a:xfrm>
            <a:off x="7416422" y="5273268"/>
            <a:ext cx="13436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effectLst/>
                <a:uLnTx/>
                <a:uFillTx/>
                <a:latin typeface="Arial" charset="0"/>
                <a:ea typeface="+mn-ea"/>
                <a:cs typeface="+mn-cs"/>
              </a:rPr>
              <a:t>m</a:t>
            </a:r>
            <a:r>
              <a:rPr kumimoji="0" lang="en-US" altLang="en-US" sz="2400" b="0" i="0" u="none" strike="noStrike" kern="1200" cap="none" spc="0" normalizeH="0" baseline="-25000" noProof="0" dirty="0" err="1">
                <a:ln>
                  <a:noFill/>
                </a:ln>
                <a:effectLst/>
                <a:uLnTx/>
                <a:uFillTx/>
                <a:latin typeface="Arial" charset="0"/>
                <a:ea typeface="+mn-ea"/>
                <a:cs typeface="+mn-cs"/>
              </a:rPr>
              <a:t>S</a:t>
            </a:r>
            <a:r>
              <a:rPr kumimoji="0" lang="en-US" altLang="en-US" sz="2400" b="0" i="0" u="none" strike="noStrike" kern="1200" cap="none" spc="0" normalizeH="0" baseline="-25000" noProof="0" dirty="0">
                <a:ln>
                  <a:noFill/>
                </a:ln>
                <a:effectLst/>
                <a:uLnTx/>
                <a:uFillTx/>
                <a:latin typeface="Arial" charset="0"/>
                <a:ea typeface="+mn-ea"/>
                <a:cs typeface="+mn-cs"/>
              </a:rPr>
              <a:t> </a:t>
            </a:r>
            <a:r>
              <a:rPr kumimoji="0" lang="en-US" altLang="en-US" sz="2400" b="0" i="0" u="none" strike="noStrike" kern="1200" cap="none" spc="0" normalizeH="0" baseline="0" noProof="0" dirty="0">
                <a:ln>
                  <a:noFill/>
                </a:ln>
                <a:effectLst/>
                <a:uLnTx/>
                <a:uFillTx/>
                <a:latin typeface="Arial" charset="0"/>
                <a:ea typeface="+mn-ea"/>
                <a:cs typeface="+mn-cs"/>
              </a:rPr>
              <a:t>= -½ </a:t>
            </a:r>
            <a:endParaRPr kumimoji="0" lang="en-US" altLang="en-US" sz="2400" b="0" i="0" u="none" strike="noStrike" kern="1200" cap="none" spc="0" normalizeH="0" baseline="-25000" noProof="0" dirty="0">
              <a:ln>
                <a:noFill/>
              </a:ln>
              <a:effectLst/>
              <a:uLnTx/>
              <a:uFillTx/>
              <a:latin typeface="Arial" charset="0"/>
              <a:ea typeface="+mn-ea"/>
              <a:cs typeface="+mn-cs"/>
            </a:endParaRPr>
          </a:p>
        </p:txBody>
      </p:sp>
      <p:sp>
        <p:nvSpPr>
          <p:cNvPr id="76" name="Text Box 43"/>
          <p:cNvSpPr txBox="1">
            <a:spLocks noChangeArrowheads="1"/>
          </p:cNvSpPr>
          <p:nvPr/>
        </p:nvSpPr>
        <p:spPr bwMode="auto">
          <a:xfrm>
            <a:off x="9114309" y="5273268"/>
            <a:ext cx="1241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effectLst/>
                <a:uLnTx/>
                <a:uFillTx/>
                <a:latin typeface="Arial" charset="0"/>
                <a:ea typeface="+mn-ea"/>
                <a:cs typeface="+mn-cs"/>
              </a:rPr>
              <a:t>m</a:t>
            </a:r>
            <a:r>
              <a:rPr kumimoji="0" lang="en-US" altLang="en-US" sz="2400" b="0" i="0" u="none" strike="noStrike" kern="1200" cap="none" spc="0" normalizeH="0" baseline="-25000" noProof="0" dirty="0" err="1">
                <a:ln>
                  <a:noFill/>
                </a:ln>
                <a:effectLst/>
                <a:uLnTx/>
                <a:uFillTx/>
                <a:latin typeface="Arial" charset="0"/>
                <a:ea typeface="+mn-ea"/>
                <a:cs typeface="+mn-cs"/>
              </a:rPr>
              <a:t>S</a:t>
            </a:r>
            <a:r>
              <a:rPr kumimoji="0" lang="en-US" altLang="en-US" sz="2400" b="0" i="0" u="none" strike="noStrike" kern="1200" cap="none" spc="0" normalizeH="0" baseline="-25000" noProof="0" dirty="0">
                <a:ln>
                  <a:noFill/>
                </a:ln>
                <a:effectLst/>
                <a:uLnTx/>
                <a:uFillTx/>
                <a:latin typeface="Arial" charset="0"/>
                <a:ea typeface="+mn-ea"/>
                <a:cs typeface="+mn-cs"/>
              </a:rPr>
              <a:t> </a:t>
            </a:r>
            <a:r>
              <a:rPr kumimoji="0" lang="en-US" altLang="en-US" sz="2400" b="0" i="0" u="none" strike="noStrike" kern="1200" cap="none" spc="0" normalizeH="0" baseline="0" noProof="0" dirty="0">
                <a:ln>
                  <a:noFill/>
                </a:ln>
                <a:effectLst/>
                <a:uLnTx/>
                <a:uFillTx/>
                <a:latin typeface="Arial" charset="0"/>
                <a:ea typeface="+mn-ea"/>
                <a:cs typeface="+mn-cs"/>
              </a:rPr>
              <a:t>= ½ </a:t>
            </a:r>
            <a:endParaRPr kumimoji="0" lang="en-US" altLang="en-US" sz="2400" b="0" i="0" u="none" strike="noStrike" kern="1200" cap="none" spc="0" normalizeH="0" baseline="-25000" noProof="0" dirty="0">
              <a:ln>
                <a:noFill/>
              </a:ln>
              <a:effectLst/>
              <a:uLnTx/>
              <a:uFillTx/>
              <a:latin typeface="Arial" charset="0"/>
              <a:ea typeface="+mn-ea"/>
              <a:cs typeface="+mn-cs"/>
            </a:endParaRPr>
          </a:p>
        </p:txBody>
      </p:sp>
      <p:cxnSp>
        <p:nvCxnSpPr>
          <p:cNvPr id="77" name="Straight Arrow Connector 76"/>
          <p:cNvCxnSpPr/>
          <p:nvPr/>
        </p:nvCxnSpPr>
        <p:spPr bwMode="auto">
          <a:xfrm flipV="1">
            <a:off x="8175150" y="1992074"/>
            <a:ext cx="1329192" cy="2642983"/>
          </a:xfrm>
          <a:prstGeom prst="straightConnector1">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 name="Text Box 43"/>
          <p:cNvSpPr txBox="1">
            <a:spLocks noChangeArrowheads="1"/>
          </p:cNvSpPr>
          <p:nvPr/>
        </p:nvSpPr>
        <p:spPr bwMode="auto">
          <a:xfrm>
            <a:off x="8220870" y="2913455"/>
            <a:ext cx="4908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effectLst/>
                <a:uLnTx/>
                <a:uFillTx/>
                <a:latin typeface="Symbol" panose="05050102010706020507" pitchFamily="18" charset="2"/>
                <a:ea typeface="+mn-ea"/>
                <a:cs typeface="+mn-cs"/>
              </a:rPr>
              <a:t>s</a:t>
            </a:r>
            <a:r>
              <a:rPr kumimoji="0" lang="en-US" altLang="en-US" sz="2400" b="0" i="0" u="none" strike="noStrike" kern="1200" cap="none" spc="0" normalizeH="0" baseline="-25000" noProof="0" dirty="0">
                <a:ln>
                  <a:noFill/>
                </a:ln>
                <a:effectLst/>
                <a:uLnTx/>
                <a:uFillTx/>
                <a:latin typeface="Arial" charset="0"/>
                <a:ea typeface="+mn-ea"/>
                <a:cs typeface="+mn-cs"/>
              </a:rPr>
              <a:t>+</a:t>
            </a:r>
          </a:p>
        </p:txBody>
      </p:sp>
      <p:cxnSp>
        <p:nvCxnSpPr>
          <p:cNvPr id="81" name="Straight Arrow Connector 80"/>
          <p:cNvCxnSpPr/>
          <p:nvPr/>
        </p:nvCxnSpPr>
        <p:spPr bwMode="auto">
          <a:xfrm rot="10800000" flipV="1">
            <a:off x="8327550" y="2096706"/>
            <a:ext cx="1329192" cy="2642983"/>
          </a:xfrm>
          <a:prstGeom prst="straightConnector1">
            <a:avLst/>
          </a:prstGeom>
          <a:noFill/>
          <a:ln w="127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Arrow Connector 81"/>
          <p:cNvCxnSpPr/>
          <p:nvPr/>
        </p:nvCxnSpPr>
        <p:spPr bwMode="auto">
          <a:xfrm flipH="1">
            <a:off x="9737465" y="2095204"/>
            <a:ext cx="23537" cy="2231136"/>
          </a:xfrm>
          <a:prstGeom prst="straightConnector1">
            <a:avLst/>
          </a:prstGeom>
          <a:noFill/>
          <a:ln w="127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683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10"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fade">
                                      <p:cBhvr>
                                        <p:cTn id="64" dur="500"/>
                                        <p:tgtEl>
                                          <p:spTgt spid="5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500"/>
                                        <p:tgtEl>
                                          <p:spTgt spid="6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fade">
                                      <p:cBhvr>
                                        <p:cTn id="70" dur="500"/>
                                        <p:tgtEl>
                                          <p:spTgt spid="6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2"/>
                                        </p:tgtEl>
                                        <p:attrNameLst>
                                          <p:attrName>style.visibility</p:attrName>
                                        </p:attrNameLst>
                                      </p:cBhvr>
                                      <p:to>
                                        <p:strVal val="visible"/>
                                      </p:to>
                                    </p:set>
                                    <p:animEffect transition="in" filter="fade">
                                      <p:cBhvr>
                                        <p:cTn id="73" dur="500"/>
                                        <p:tgtEl>
                                          <p:spTgt spid="6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3"/>
                                        </p:tgtEl>
                                        <p:attrNameLst>
                                          <p:attrName>style.visibility</p:attrName>
                                        </p:attrNameLst>
                                      </p:cBhvr>
                                      <p:to>
                                        <p:strVal val="visible"/>
                                      </p:to>
                                    </p:set>
                                    <p:animEffect transition="in" filter="fade">
                                      <p:cBhvr>
                                        <p:cTn id="76" dur="500"/>
                                        <p:tgtEl>
                                          <p:spTgt spid="6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4"/>
                                        </p:tgtEl>
                                        <p:attrNameLst>
                                          <p:attrName>style.visibility</p:attrName>
                                        </p:attrNameLst>
                                      </p:cBhvr>
                                      <p:to>
                                        <p:strVal val="visible"/>
                                      </p:to>
                                    </p:set>
                                    <p:animEffect transition="in" filter="fade">
                                      <p:cBhvr>
                                        <p:cTn id="79" dur="500"/>
                                        <p:tgtEl>
                                          <p:spTgt spid="6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5"/>
                                        </p:tgtEl>
                                        <p:attrNameLst>
                                          <p:attrName>style.visibility</p:attrName>
                                        </p:attrNameLst>
                                      </p:cBhvr>
                                      <p:to>
                                        <p:strVal val="visible"/>
                                      </p:to>
                                    </p:set>
                                    <p:animEffect transition="in" filter="fade">
                                      <p:cBhvr>
                                        <p:cTn id="82" dur="500"/>
                                        <p:tgtEl>
                                          <p:spTgt spid="6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6"/>
                                        </p:tgtEl>
                                        <p:attrNameLst>
                                          <p:attrName>style.visibility</p:attrName>
                                        </p:attrNameLst>
                                      </p:cBhvr>
                                      <p:to>
                                        <p:strVal val="visible"/>
                                      </p:to>
                                    </p:set>
                                    <p:animEffect transition="in" filter="fade">
                                      <p:cBhvr>
                                        <p:cTn id="85" dur="500"/>
                                        <p:tgtEl>
                                          <p:spTgt spid="6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7"/>
                                        </p:tgtEl>
                                        <p:attrNameLst>
                                          <p:attrName>style.visibility</p:attrName>
                                        </p:attrNameLst>
                                      </p:cBhvr>
                                      <p:to>
                                        <p:strVal val="visible"/>
                                      </p:to>
                                    </p:set>
                                    <p:animEffect transition="in" filter="fade">
                                      <p:cBhvr>
                                        <p:cTn id="88" dur="500"/>
                                        <p:tgtEl>
                                          <p:spTgt spid="67"/>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8"/>
                                        </p:tgtEl>
                                        <p:attrNameLst>
                                          <p:attrName>style.visibility</p:attrName>
                                        </p:attrNameLst>
                                      </p:cBhvr>
                                      <p:to>
                                        <p:strVal val="visible"/>
                                      </p:to>
                                    </p:set>
                                    <p:animEffect transition="in" filter="fade">
                                      <p:cBhvr>
                                        <p:cTn id="91" dur="500"/>
                                        <p:tgtEl>
                                          <p:spTgt spid="6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69"/>
                                        </p:tgtEl>
                                        <p:attrNameLst>
                                          <p:attrName>style.visibility</p:attrName>
                                        </p:attrNameLst>
                                      </p:cBhvr>
                                      <p:to>
                                        <p:strVal val="visible"/>
                                      </p:to>
                                    </p:set>
                                    <p:animEffect transition="in" filter="fade">
                                      <p:cBhvr>
                                        <p:cTn id="94" dur="500"/>
                                        <p:tgtEl>
                                          <p:spTgt spid="6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70"/>
                                        </p:tgtEl>
                                        <p:attrNameLst>
                                          <p:attrName>style.visibility</p:attrName>
                                        </p:attrNameLst>
                                      </p:cBhvr>
                                      <p:to>
                                        <p:strVal val="visible"/>
                                      </p:to>
                                    </p:set>
                                    <p:animEffect transition="in" filter="fade">
                                      <p:cBhvr>
                                        <p:cTn id="97" dur="500"/>
                                        <p:tgtEl>
                                          <p:spTgt spid="7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71"/>
                                        </p:tgtEl>
                                        <p:attrNameLst>
                                          <p:attrName>style.visibility</p:attrName>
                                        </p:attrNameLst>
                                      </p:cBhvr>
                                      <p:to>
                                        <p:strVal val="visible"/>
                                      </p:to>
                                    </p:set>
                                    <p:animEffect transition="in" filter="fade">
                                      <p:cBhvr>
                                        <p:cTn id="100" dur="500"/>
                                        <p:tgtEl>
                                          <p:spTgt spid="7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72"/>
                                        </p:tgtEl>
                                        <p:attrNameLst>
                                          <p:attrName>style.visibility</p:attrName>
                                        </p:attrNameLst>
                                      </p:cBhvr>
                                      <p:to>
                                        <p:strVal val="visible"/>
                                      </p:to>
                                    </p:set>
                                    <p:animEffect transition="in" filter="fade">
                                      <p:cBhvr>
                                        <p:cTn id="103" dur="500"/>
                                        <p:tgtEl>
                                          <p:spTgt spid="7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73"/>
                                        </p:tgtEl>
                                        <p:attrNameLst>
                                          <p:attrName>style.visibility</p:attrName>
                                        </p:attrNameLst>
                                      </p:cBhvr>
                                      <p:to>
                                        <p:strVal val="visible"/>
                                      </p:to>
                                    </p:set>
                                    <p:animEffect transition="in" filter="fade">
                                      <p:cBhvr>
                                        <p:cTn id="106" dur="500"/>
                                        <p:tgtEl>
                                          <p:spTgt spid="73"/>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4"/>
                                        </p:tgtEl>
                                        <p:attrNameLst>
                                          <p:attrName>style.visibility</p:attrName>
                                        </p:attrNameLst>
                                      </p:cBhvr>
                                      <p:to>
                                        <p:strVal val="visible"/>
                                      </p:to>
                                    </p:set>
                                    <p:animEffect transition="in" filter="fade">
                                      <p:cBhvr>
                                        <p:cTn id="109" dur="500"/>
                                        <p:tgtEl>
                                          <p:spTgt spid="7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fade">
                                      <p:cBhvr>
                                        <p:cTn id="112" dur="500"/>
                                        <p:tgtEl>
                                          <p:spTgt spid="75"/>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76"/>
                                        </p:tgtEl>
                                        <p:attrNameLst>
                                          <p:attrName>style.visibility</p:attrName>
                                        </p:attrNameLst>
                                      </p:cBhvr>
                                      <p:to>
                                        <p:strVal val="visible"/>
                                      </p:to>
                                    </p:set>
                                    <p:animEffect transition="in" filter="fade">
                                      <p:cBhvr>
                                        <p:cTn id="115" dur="500"/>
                                        <p:tgtEl>
                                          <p:spTgt spid="76"/>
                                        </p:tgtEl>
                                      </p:cBhvr>
                                    </p:animEffect>
                                  </p:childTnLst>
                                </p:cTn>
                              </p:par>
                              <p:par>
                                <p:cTn id="116" presetID="10" presetClass="entr" presetSubtype="0" fill="hold" nodeType="withEffect">
                                  <p:stCondLst>
                                    <p:cond delay="0"/>
                                  </p:stCondLst>
                                  <p:childTnLst>
                                    <p:set>
                                      <p:cBhvr>
                                        <p:cTn id="117" dur="1" fill="hold">
                                          <p:stCondLst>
                                            <p:cond delay="0"/>
                                          </p:stCondLst>
                                        </p:cTn>
                                        <p:tgtEl>
                                          <p:spTgt spid="77"/>
                                        </p:tgtEl>
                                        <p:attrNameLst>
                                          <p:attrName>style.visibility</p:attrName>
                                        </p:attrNameLst>
                                      </p:cBhvr>
                                      <p:to>
                                        <p:strVal val="visible"/>
                                      </p:to>
                                    </p:set>
                                    <p:animEffect transition="in" filter="fade">
                                      <p:cBhvr>
                                        <p:cTn id="118" dur="500"/>
                                        <p:tgtEl>
                                          <p:spTgt spid="77"/>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78"/>
                                        </p:tgtEl>
                                        <p:attrNameLst>
                                          <p:attrName>style.visibility</p:attrName>
                                        </p:attrNameLst>
                                      </p:cBhvr>
                                      <p:to>
                                        <p:strVal val="visible"/>
                                      </p:to>
                                    </p:set>
                                    <p:animEffect transition="in" filter="fade">
                                      <p:cBhvr>
                                        <p:cTn id="121" dur="500"/>
                                        <p:tgtEl>
                                          <p:spTgt spid="78"/>
                                        </p:tgtEl>
                                      </p:cBhvr>
                                    </p:animEffect>
                                  </p:childTnLst>
                                </p:cTn>
                              </p:par>
                              <p:par>
                                <p:cTn id="122" presetID="10" presetClass="entr" presetSubtype="0" fill="hold" nodeType="withEffect">
                                  <p:stCondLst>
                                    <p:cond delay="0"/>
                                  </p:stCondLst>
                                  <p:childTnLst>
                                    <p:set>
                                      <p:cBhvr>
                                        <p:cTn id="123" dur="1" fill="hold">
                                          <p:stCondLst>
                                            <p:cond delay="0"/>
                                          </p:stCondLst>
                                        </p:cTn>
                                        <p:tgtEl>
                                          <p:spTgt spid="81"/>
                                        </p:tgtEl>
                                        <p:attrNameLst>
                                          <p:attrName>style.visibility</p:attrName>
                                        </p:attrNameLst>
                                      </p:cBhvr>
                                      <p:to>
                                        <p:strVal val="visible"/>
                                      </p:to>
                                    </p:set>
                                    <p:animEffect transition="in" filter="fade">
                                      <p:cBhvr>
                                        <p:cTn id="124" dur="500"/>
                                        <p:tgtEl>
                                          <p:spTgt spid="81"/>
                                        </p:tgtEl>
                                      </p:cBhvr>
                                    </p:animEffect>
                                  </p:childTnLst>
                                </p:cTn>
                              </p:par>
                              <p:par>
                                <p:cTn id="125" presetID="10" presetClass="entr" presetSubtype="0" fill="hold" nodeType="withEffect">
                                  <p:stCondLst>
                                    <p:cond delay="0"/>
                                  </p:stCondLst>
                                  <p:childTnLst>
                                    <p:set>
                                      <p:cBhvr>
                                        <p:cTn id="126" dur="1" fill="hold">
                                          <p:stCondLst>
                                            <p:cond delay="0"/>
                                          </p:stCondLst>
                                        </p:cTn>
                                        <p:tgtEl>
                                          <p:spTgt spid="82"/>
                                        </p:tgtEl>
                                        <p:attrNameLst>
                                          <p:attrName>style.visibility</p:attrName>
                                        </p:attrNameLst>
                                      </p:cBhvr>
                                      <p:to>
                                        <p:strVal val="visible"/>
                                      </p:to>
                                    </p:set>
                                    <p:animEffect transition="in" filter="fade">
                                      <p:cBhvr>
                                        <p:cTn id="12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p:bldP spid="74" grpId="0"/>
      <p:bldP spid="75" grpId="0"/>
      <p:bldP spid="76" grpId="0"/>
      <p:bldP spid="7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27263" y="0"/>
            <a:ext cx="8229600" cy="1143000"/>
          </a:xfrm>
        </p:spPr>
        <p:txBody>
          <a:bodyPr/>
          <a:lstStyle/>
          <a:p>
            <a:r>
              <a:rPr lang="en-US" altLang="en-US"/>
              <a:t>Properties of a Neutral Atoms</a:t>
            </a:r>
          </a:p>
        </p:txBody>
      </p:sp>
      <p:sp>
        <p:nvSpPr>
          <p:cNvPr id="8195" name="Rectangle 3"/>
          <p:cNvSpPr>
            <a:spLocks noGrp="1" noChangeArrowheads="1"/>
          </p:cNvSpPr>
          <p:nvPr>
            <p:ph type="body" idx="1"/>
          </p:nvPr>
        </p:nvSpPr>
        <p:spPr/>
        <p:txBody>
          <a:bodyPr/>
          <a:lstStyle/>
          <a:p>
            <a:r>
              <a:rPr lang="en-US" altLang="en-US"/>
              <a:t>Spin and magnetic moment</a:t>
            </a:r>
          </a:p>
          <a:p>
            <a:pPr lvl="1"/>
            <a:r>
              <a:rPr lang="en-US" altLang="en-US"/>
              <a:t>Electron spin</a:t>
            </a:r>
          </a:p>
          <a:p>
            <a:pPr lvl="1"/>
            <a:r>
              <a:rPr lang="en-US" altLang="en-US"/>
              <a:t>Nuclear spin</a:t>
            </a:r>
          </a:p>
        </p:txBody>
      </p:sp>
      <p:sp>
        <p:nvSpPr>
          <p:cNvPr id="8196" name="Oval 4"/>
          <p:cNvSpPr>
            <a:spLocks noChangeArrowheads="1"/>
          </p:cNvSpPr>
          <p:nvPr/>
        </p:nvSpPr>
        <p:spPr bwMode="auto">
          <a:xfrm>
            <a:off x="4810125" y="4310063"/>
            <a:ext cx="266700" cy="2667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197" name="Oval 5"/>
          <p:cNvSpPr>
            <a:spLocks noChangeArrowheads="1"/>
          </p:cNvSpPr>
          <p:nvPr/>
        </p:nvSpPr>
        <p:spPr bwMode="auto">
          <a:xfrm>
            <a:off x="4105275" y="3605214"/>
            <a:ext cx="1677988" cy="1677987"/>
          </a:xfrm>
          <a:prstGeom prst="ellipse">
            <a:avLst/>
          </a:prstGeom>
          <a:noFill/>
          <a:ln w="190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198" name="Oval 6"/>
          <p:cNvSpPr>
            <a:spLocks noChangeArrowheads="1"/>
          </p:cNvSpPr>
          <p:nvPr/>
        </p:nvSpPr>
        <p:spPr bwMode="auto">
          <a:xfrm>
            <a:off x="4284663" y="3760788"/>
            <a:ext cx="158750" cy="15875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199" name="Text Box 7"/>
          <p:cNvSpPr txBox="1">
            <a:spLocks noChangeArrowheads="1"/>
          </p:cNvSpPr>
          <p:nvPr/>
        </p:nvSpPr>
        <p:spPr bwMode="auto">
          <a:xfrm>
            <a:off x="4965700" y="4432301"/>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a:solidFill>
                  <a:srgbClr val="FFFFFF"/>
                </a:solidFill>
                <a:latin typeface="Arial" charset="0"/>
              </a:rPr>
              <a:t>p</a:t>
            </a:r>
            <a:r>
              <a:rPr lang="en-US" altLang="en-US" baseline="30000">
                <a:solidFill>
                  <a:srgbClr val="FFFFFF"/>
                </a:solidFill>
                <a:latin typeface="Arial" charset="0"/>
              </a:rPr>
              <a:t>+</a:t>
            </a:r>
            <a:endParaRPr lang="en-US" altLang="en-US">
              <a:solidFill>
                <a:srgbClr val="FFFFFF"/>
              </a:solidFill>
              <a:latin typeface="Arial" charset="0"/>
            </a:endParaRPr>
          </a:p>
        </p:txBody>
      </p:sp>
      <p:sp>
        <p:nvSpPr>
          <p:cNvPr id="8200" name="Oval 8"/>
          <p:cNvSpPr>
            <a:spLocks noChangeArrowheads="1"/>
          </p:cNvSpPr>
          <p:nvPr/>
        </p:nvSpPr>
        <p:spPr bwMode="auto">
          <a:xfrm>
            <a:off x="3868738" y="3368675"/>
            <a:ext cx="2152650" cy="2152650"/>
          </a:xfrm>
          <a:prstGeom prst="ellipse">
            <a:avLst/>
          </a:prstGeom>
          <a:noFill/>
          <a:ln w="19050">
            <a:solidFill>
              <a:srgbClr val="FFFF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01" name="Oval 9"/>
          <p:cNvSpPr>
            <a:spLocks noChangeArrowheads="1"/>
          </p:cNvSpPr>
          <p:nvPr/>
        </p:nvSpPr>
        <p:spPr bwMode="auto">
          <a:xfrm>
            <a:off x="3727450" y="3219450"/>
            <a:ext cx="2438400" cy="2438400"/>
          </a:xfrm>
          <a:prstGeom prst="ellipse">
            <a:avLst/>
          </a:prstGeom>
          <a:noFill/>
          <a:ln w="19050">
            <a:solidFill>
              <a:srgbClr val="FFFF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09" name="Text Box 17"/>
          <p:cNvSpPr txBox="1">
            <a:spLocks noChangeArrowheads="1"/>
          </p:cNvSpPr>
          <p:nvPr/>
        </p:nvSpPr>
        <p:spPr bwMode="auto">
          <a:xfrm>
            <a:off x="4392613" y="3733801"/>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a:solidFill>
                  <a:srgbClr val="FFFFFF"/>
                </a:solidFill>
                <a:latin typeface="Arial" charset="0"/>
              </a:rPr>
              <a:t>e</a:t>
            </a:r>
            <a:r>
              <a:rPr lang="en-US" altLang="en-US" baseline="30000">
                <a:solidFill>
                  <a:srgbClr val="FFFFFF"/>
                </a:solidFill>
                <a:latin typeface="Arial" charset="0"/>
              </a:rPr>
              <a:t>-</a:t>
            </a:r>
            <a:r>
              <a:rPr lang="en-US" altLang="en-US">
                <a:solidFill>
                  <a:srgbClr val="FFFFFF"/>
                </a:solidFill>
                <a:latin typeface="Arial" charset="0"/>
              </a:rPr>
              <a:t>, ½</a:t>
            </a:r>
          </a:p>
        </p:txBody>
      </p:sp>
      <p:sp>
        <p:nvSpPr>
          <p:cNvPr id="8216" name="Line 24"/>
          <p:cNvSpPr>
            <a:spLocks noChangeShapeType="1"/>
          </p:cNvSpPr>
          <p:nvPr/>
        </p:nvSpPr>
        <p:spPr bwMode="auto">
          <a:xfrm flipH="1" flipV="1">
            <a:off x="4286250" y="3676651"/>
            <a:ext cx="152400" cy="327025"/>
          </a:xfrm>
          <a:prstGeom prst="line">
            <a:avLst/>
          </a:prstGeom>
          <a:noFill/>
          <a:ln w="2857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grpSp>
        <p:nvGrpSpPr>
          <p:cNvPr id="8219" name="Group 27"/>
          <p:cNvGrpSpPr>
            <a:grpSpLocks/>
          </p:cNvGrpSpPr>
          <p:nvPr/>
        </p:nvGrpSpPr>
        <p:grpSpPr bwMode="auto">
          <a:xfrm>
            <a:off x="7859713" y="2709864"/>
            <a:ext cx="2679700" cy="2505075"/>
            <a:chOff x="3991" y="1707"/>
            <a:chExt cx="1688" cy="1578"/>
          </a:xfrm>
        </p:grpSpPr>
        <p:sp>
          <p:nvSpPr>
            <p:cNvPr id="8202" name="Line 10"/>
            <p:cNvSpPr>
              <a:spLocks noChangeShapeType="1"/>
            </p:cNvSpPr>
            <p:nvPr/>
          </p:nvSpPr>
          <p:spPr bwMode="auto">
            <a:xfrm>
              <a:off x="3991" y="3173"/>
              <a:ext cx="62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03" name="Line 11"/>
            <p:cNvSpPr>
              <a:spLocks noChangeShapeType="1"/>
            </p:cNvSpPr>
            <p:nvPr/>
          </p:nvSpPr>
          <p:spPr bwMode="auto">
            <a:xfrm>
              <a:off x="3991" y="2177"/>
              <a:ext cx="62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04" name="Line 12"/>
            <p:cNvSpPr>
              <a:spLocks noChangeShapeType="1"/>
            </p:cNvSpPr>
            <p:nvPr/>
          </p:nvSpPr>
          <p:spPr bwMode="auto">
            <a:xfrm>
              <a:off x="3991" y="1825"/>
              <a:ext cx="62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05" name="Text Box 13"/>
            <p:cNvSpPr txBox="1">
              <a:spLocks noChangeArrowheads="1"/>
            </p:cNvSpPr>
            <p:nvPr/>
          </p:nvSpPr>
          <p:spPr bwMode="auto">
            <a:xfrm>
              <a:off x="4634" y="3054"/>
              <a:ext cx="8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i="1">
                  <a:solidFill>
                    <a:srgbClr val="FFFFFF"/>
                  </a:solidFill>
                  <a:latin typeface="Arial" charset="0"/>
                </a:rPr>
                <a:t>n </a:t>
              </a:r>
              <a:r>
                <a:rPr lang="en-US" altLang="en-US">
                  <a:solidFill>
                    <a:srgbClr val="FFFFFF"/>
                  </a:solidFill>
                  <a:latin typeface="Arial" charset="0"/>
                </a:rPr>
                <a:t>= 1, </a:t>
              </a:r>
              <a:r>
                <a:rPr lang="en-US" altLang="en-US" i="1">
                  <a:solidFill>
                    <a:srgbClr val="FFFFFF"/>
                  </a:solidFill>
                  <a:latin typeface="Times New Roman" pitchFamily="18" charset="0"/>
                </a:rPr>
                <a:t>l</a:t>
              </a:r>
              <a:r>
                <a:rPr lang="en-US" altLang="en-US">
                  <a:solidFill>
                    <a:srgbClr val="FFFFFF"/>
                  </a:solidFill>
                  <a:latin typeface="Arial" charset="0"/>
                </a:rPr>
                <a:t> = 0</a:t>
              </a:r>
            </a:p>
          </p:txBody>
        </p:sp>
        <p:sp>
          <p:nvSpPr>
            <p:cNvPr id="8206" name="Text Box 14"/>
            <p:cNvSpPr txBox="1">
              <a:spLocks noChangeArrowheads="1"/>
            </p:cNvSpPr>
            <p:nvPr/>
          </p:nvSpPr>
          <p:spPr bwMode="auto">
            <a:xfrm>
              <a:off x="4635" y="2078"/>
              <a:ext cx="9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i="1">
                  <a:solidFill>
                    <a:srgbClr val="FFFFFF"/>
                  </a:solidFill>
                  <a:latin typeface="Arial" charset="0"/>
                </a:rPr>
                <a:t>n </a:t>
              </a:r>
              <a:r>
                <a:rPr lang="en-US" altLang="en-US">
                  <a:solidFill>
                    <a:srgbClr val="FFFFFF"/>
                  </a:solidFill>
                  <a:latin typeface="Arial" charset="0"/>
                </a:rPr>
                <a:t>= 2, </a:t>
              </a:r>
              <a:r>
                <a:rPr lang="en-US" altLang="en-US" i="1">
                  <a:solidFill>
                    <a:srgbClr val="FFFFFF"/>
                  </a:solidFill>
                  <a:latin typeface="Times New Roman" pitchFamily="18" charset="0"/>
                </a:rPr>
                <a:t>l</a:t>
              </a:r>
              <a:r>
                <a:rPr lang="en-US" altLang="en-US">
                  <a:solidFill>
                    <a:srgbClr val="FFFFFF"/>
                  </a:solidFill>
                  <a:latin typeface="Arial" charset="0"/>
                </a:rPr>
                <a:t> = 0,1</a:t>
              </a:r>
            </a:p>
          </p:txBody>
        </p:sp>
        <p:sp>
          <p:nvSpPr>
            <p:cNvPr id="8207" name="Text Box 15"/>
            <p:cNvSpPr txBox="1">
              <a:spLocks noChangeArrowheads="1"/>
            </p:cNvSpPr>
            <p:nvPr/>
          </p:nvSpPr>
          <p:spPr bwMode="auto">
            <a:xfrm>
              <a:off x="4635" y="1707"/>
              <a:ext cx="10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i="1">
                  <a:solidFill>
                    <a:srgbClr val="FFFFFF"/>
                  </a:solidFill>
                  <a:latin typeface="Arial" charset="0"/>
                </a:rPr>
                <a:t>n </a:t>
              </a:r>
              <a:r>
                <a:rPr lang="en-US" altLang="en-US">
                  <a:solidFill>
                    <a:srgbClr val="FFFFFF"/>
                  </a:solidFill>
                  <a:latin typeface="Arial" charset="0"/>
                </a:rPr>
                <a:t>= 3, </a:t>
              </a:r>
              <a:r>
                <a:rPr lang="en-US" altLang="en-US" i="1">
                  <a:solidFill>
                    <a:srgbClr val="FFFFFF"/>
                  </a:solidFill>
                  <a:latin typeface="Times New Roman" pitchFamily="18" charset="0"/>
                </a:rPr>
                <a:t>l</a:t>
              </a:r>
              <a:r>
                <a:rPr lang="en-US" altLang="en-US">
                  <a:solidFill>
                    <a:srgbClr val="FFFFFF"/>
                  </a:solidFill>
                  <a:latin typeface="Arial" charset="0"/>
                </a:rPr>
                <a:t> = 0,1,2</a:t>
              </a:r>
            </a:p>
          </p:txBody>
        </p:sp>
        <p:sp>
          <p:nvSpPr>
            <p:cNvPr id="8208" name="Oval 16"/>
            <p:cNvSpPr>
              <a:spLocks noChangeArrowheads="1"/>
            </p:cNvSpPr>
            <p:nvPr/>
          </p:nvSpPr>
          <p:spPr bwMode="auto">
            <a:xfrm>
              <a:off x="4249" y="3124"/>
              <a:ext cx="100" cy="1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18" name="Line 26"/>
            <p:cNvSpPr>
              <a:spLocks noChangeShapeType="1"/>
            </p:cNvSpPr>
            <p:nvPr/>
          </p:nvSpPr>
          <p:spPr bwMode="auto">
            <a:xfrm flipH="1" flipV="1">
              <a:off x="4243" y="3057"/>
              <a:ext cx="96" cy="206"/>
            </a:xfrm>
            <a:prstGeom prst="line">
              <a:avLst/>
            </a:prstGeom>
            <a:noFill/>
            <a:ln w="1905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grpSp>
      <p:sp>
        <p:nvSpPr>
          <p:cNvPr id="8234" name="Line 42"/>
          <p:cNvSpPr>
            <a:spLocks noChangeShapeType="1"/>
          </p:cNvSpPr>
          <p:nvPr/>
        </p:nvSpPr>
        <p:spPr bwMode="auto">
          <a:xfrm flipV="1">
            <a:off x="4775200" y="4286251"/>
            <a:ext cx="349250" cy="282575"/>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grpSp>
        <p:nvGrpSpPr>
          <p:cNvPr id="8244" name="Group 52"/>
          <p:cNvGrpSpPr>
            <a:grpSpLocks/>
          </p:cNvGrpSpPr>
          <p:nvPr/>
        </p:nvGrpSpPr>
        <p:grpSpPr bwMode="auto">
          <a:xfrm>
            <a:off x="7351714" y="4243389"/>
            <a:ext cx="3355975" cy="854075"/>
            <a:chOff x="3671" y="2673"/>
            <a:chExt cx="2114" cy="538"/>
          </a:xfrm>
        </p:grpSpPr>
        <p:grpSp>
          <p:nvGrpSpPr>
            <p:cNvPr id="8233" name="Group 41"/>
            <p:cNvGrpSpPr>
              <a:grpSpLocks/>
            </p:cNvGrpSpPr>
            <p:nvPr/>
          </p:nvGrpSpPr>
          <p:grpSpPr bwMode="auto">
            <a:xfrm>
              <a:off x="3671" y="2739"/>
              <a:ext cx="1564" cy="472"/>
              <a:chOff x="2619" y="3523"/>
              <a:chExt cx="1564" cy="472"/>
            </a:xfrm>
          </p:grpSpPr>
          <p:sp>
            <p:nvSpPr>
              <p:cNvPr id="8221" name="Line 29"/>
              <p:cNvSpPr>
                <a:spLocks noChangeShapeType="1"/>
              </p:cNvSpPr>
              <p:nvPr/>
            </p:nvSpPr>
            <p:spPr bwMode="auto">
              <a:xfrm>
                <a:off x="2779" y="3653"/>
                <a:ext cx="471"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24" name="Text Box 32"/>
              <p:cNvSpPr txBox="1">
                <a:spLocks noChangeArrowheads="1"/>
              </p:cNvSpPr>
              <p:nvPr/>
            </p:nvSpPr>
            <p:spPr bwMode="auto">
              <a:xfrm>
                <a:off x="2619" y="3759"/>
                <a:ext cx="6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a:solidFill>
                      <a:srgbClr val="FFFFFF"/>
                    </a:solidFill>
                    <a:latin typeface="Arial" charset="0"/>
                  </a:rPr>
                  <a:t>    s = ½</a:t>
                </a:r>
              </a:p>
            </p:txBody>
          </p:sp>
          <p:sp>
            <p:nvSpPr>
              <p:cNvPr id="8227" name="Oval 35"/>
              <p:cNvSpPr>
                <a:spLocks noChangeArrowheads="1"/>
              </p:cNvSpPr>
              <p:nvPr/>
            </p:nvSpPr>
            <p:spPr bwMode="auto">
              <a:xfrm>
                <a:off x="2972" y="3604"/>
                <a:ext cx="100" cy="1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28" name="Line 36"/>
              <p:cNvSpPr>
                <a:spLocks noChangeShapeType="1"/>
              </p:cNvSpPr>
              <p:nvPr/>
            </p:nvSpPr>
            <p:spPr bwMode="auto">
              <a:xfrm flipH="1" flipV="1">
                <a:off x="3022" y="3523"/>
                <a:ext cx="0" cy="230"/>
              </a:xfrm>
              <a:prstGeom prst="line">
                <a:avLst/>
              </a:prstGeom>
              <a:noFill/>
              <a:ln w="1905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29" name="Text Box 37"/>
              <p:cNvSpPr txBox="1">
                <a:spLocks noChangeArrowheads="1"/>
              </p:cNvSpPr>
              <p:nvPr/>
            </p:nvSpPr>
            <p:spPr bwMode="auto">
              <a:xfrm>
                <a:off x="3583" y="3764"/>
                <a:ext cx="6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a:solidFill>
                      <a:srgbClr val="FFFFFF"/>
                    </a:solidFill>
                    <a:latin typeface="Arial" charset="0"/>
                  </a:rPr>
                  <a:t>  s = -½</a:t>
                </a:r>
              </a:p>
            </p:txBody>
          </p:sp>
          <p:sp>
            <p:nvSpPr>
              <p:cNvPr id="8230" name="Line 38"/>
              <p:cNvSpPr>
                <a:spLocks noChangeShapeType="1"/>
              </p:cNvSpPr>
              <p:nvPr/>
            </p:nvSpPr>
            <p:spPr bwMode="auto">
              <a:xfrm>
                <a:off x="3710" y="3653"/>
                <a:ext cx="471"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31" name="Oval 39"/>
              <p:cNvSpPr>
                <a:spLocks noChangeArrowheads="1"/>
              </p:cNvSpPr>
              <p:nvPr/>
            </p:nvSpPr>
            <p:spPr bwMode="auto">
              <a:xfrm>
                <a:off x="3903" y="3604"/>
                <a:ext cx="100" cy="1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32" name="Line 40"/>
              <p:cNvSpPr>
                <a:spLocks noChangeShapeType="1"/>
              </p:cNvSpPr>
              <p:nvPr/>
            </p:nvSpPr>
            <p:spPr bwMode="auto">
              <a:xfrm flipH="1">
                <a:off x="3953" y="3548"/>
                <a:ext cx="0" cy="230"/>
              </a:xfrm>
              <a:prstGeom prst="line">
                <a:avLst/>
              </a:prstGeom>
              <a:noFill/>
              <a:ln w="1905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grpSp>
        <p:sp>
          <p:nvSpPr>
            <p:cNvPr id="8239" name="Text Box 47"/>
            <p:cNvSpPr txBox="1">
              <a:spLocks noChangeArrowheads="1"/>
            </p:cNvSpPr>
            <p:nvPr/>
          </p:nvSpPr>
          <p:spPr bwMode="auto">
            <a:xfrm>
              <a:off x="5265" y="2673"/>
              <a:ext cx="52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i="1">
                  <a:solidFill>
                    <a:srgbClr val="FFFFFF"/>
                  </a:solidFill>
                  <a:latin typeface="Arial" charset="0"/>
                </a:rPr>
                <a:t>n </a:t>
              </a:r>
              <a:r>
                <a:rPr lang="en-US" altLang="en-US">
                  <a:solidFill>
                    <a:srgbClr val="FFFFFF"/>
                  </a:solidFill>
                  <a:latin typeface="Arial" charset="0"/>
                </a:rPr>
                <a:t>= 1, </a:t>
              </a:r>
            </a:p>
            <a:p>
              <a:pPr defTabSz="914400" fontAlgn="base">
                <a:spcBef>
                  <a:spcPct val="0"/>
                </a:spcBef>
                <a:spcAft>
                  <a:spcPct val="0"/>
                </a:spcAft>
              </a:pPr>
              <a:r>
                <a:rPr lang="en-US" altLang="en-US" i="1">
                  <a:solidFill>
                    <a:srgbClr val="FFFFFF"/>
                  </a:solidFill>
                  <a:latin typeface="Times New Roman" pitchFamily="18" charset="0"/>
                </a:rPr>
                <a:t>l</a:t>
              </a:r>
              <a:r>
                <a:rPr lang="en-US" altLang="en-US">
                  <a:solidFill>
                    <a:srgbClr val="FFFFFF"/>
                  </a:solidFill>
                  <a:latin typeface="Arial" charset="0"/>
                </a:rPr>
                <a:t> = 0</a:t>
              </a:r>
            </a:p>
          </p:txBody>
        </p:sp>
      </p:grpSp>
      <p:grpSp>
        <p:nvGrpSpPr>
          <p:cNvPr id="8276" name="Group 84"/>
          <p:cNvGrpSpPr>
            <a:grpSpLocks/>
          </p:cNvGrpSpPr>
          <p:nvPr/>
        </p:nvGrpSpPr>
        <p:grpSpPr bwMode="auto">
          <a:xfrm>
            <a:off x="9080501" y="4095751"/>
            <a:ext cx="747713" cy="366713"/>
            <a:chOff x="2447" y="3333"/>
            <a:chExt cx="471" cy="231"/>
          </a:xfrm>
        </p:grpSpPr>
        <p:sp>
          <p:nvSpPr>
            <p:cNvPr id="8247" name="Line 55"/>
            <p:cNvSpPr>
              <a:spLocks noChangeShapeType="1"/>
            </p:cNvSpPr>
            <p:nvPr/>
          </p:nvSpPr>
          <p:spPr bwMode="auto">
            <a:xfrm>
              <a:off x="2447" y="3463"/>
              <a:ext cx="471"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49" name="Oval 57"/>
            <p:cNvSpPr>
              <a:spLocks noChangeArrowheads="1"/>
            </p:cNvSpPr>
            <p:nvPr/>
          </p:nvSpPr>
          <p:spPr bwMode="auto">
            <a:xfrm>
              <a:off x="2555" y="3414"/>
              <a:ext cx="100" cy="1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50" name="Line 58"/>
            <p:cNvSpPr>
              <a:spLocks noChangeShapeType="1"/>
            </p:cNvSpPr>
            <p:nvPr/>
          </p:nvSpPr>
          <p:spPr bwMode="auto">
            <a:xfrm flipH="1" flipV="1">
              <a:off x="2605" y="3333"/>
              <a:ext cx="0" cy="230"/>
            </a:xfrm>
            <a:prstGeom prst="line">
              <a:avLst/>
            </a:prstGeom>
            <a:noFill/>
            <a:ln w="1905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63" name="Oval 71"/>
            <p:cNvSpPr>
              <a:spLocks noChangeArrowheads="1"/>
            </p:cNvSpPr>
            <p:nvPr/>
          </p:nvSpPr>
          <p:spPr bwMode="auto">
            <a:xfrm>
              <a:off x="2696" y="3415"/>
              <a:ext cx="100" cy="1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64" name="Line 72"/>
            <p:cNvSpPr>
              <a:spLocks noChangeShapeType="1"/>
            </p:cNvSpPr>
            <p:nvPr/>
          </p:nvSpPr>
          <p:spPr bwMode="auto">
            <a:xfrm flipH="1" flipV="1">
              <a:off x="2746" y="3334"/>
              <a:ext cx="0" cy="23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grpSp>
      <p:grpSp>
        <p:nvGrpSpPr>
          <p:cNvPr id="8275" name="Group 83"/>
          <p:cNvGrpSpPr>
            <a:grpSpLocks/>
          </p:cNvGrpSpPr>
          <p:nvPr/>
        </p:nvGrpSpPr>
        <p:grpSpPr bwMode="auto">
          <a:xfrm>
            <a:off x="7312026" y="4135438"/>
            <a:ext cx="747713" cy="366712"/>
            <a:chOff x="3593" y="3358"/>
            <a:chExt cx="471" cy="231"/>
          </a:xfrm>
        </p:grpSpPr>
        <p:sp>
          <p:nvSpPr>
            <p:cNvPr id="8252" name="Line 60"/>
            <p:cNvSpPr>
              <a:spLocks noChangeShapeType="1"/>
            </p:cNvSpPr>
            <p:nvPr/>
          </p:nvSpPr>
          <p:spPr bwMode="auto">
            <a:xfrm>
              <a:off x="3593" y="3463"/>
              <a:ext cx="471"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53" name="Oval 61"/>
            <p:cNvSpPr>
              <a:spLocks noChangeArrowheads="1"/>
            </p:cNvSpPr>
            <p:nvPr/>
          </p:nvSpPr>
          <p:spPr bwMode="auto">
            <a:xfrm>
              <a:off x="3841" y="3414"/>
              <a:ext cx="100" cy="1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54" name="Line 62"/>
            <p:cNvSpPr>
              <a:spLocks noChangeShapeType="1"/>
            </p:cNvSpPr>
            <p:nvPr/>
          </p:nvSpPr>
          <p:spPr bwMode="auto">
            <a:xfrm flipH="1">
              <a:off x="3891" y="3358"/>
              <a:ext cx="0" cy="230"/>
            </a:xfrm>
            <a:prstGeom prst="line">
              <a:avLst/>
            </a:prstGeom>
            <a:noFill/>
            <a:ln w="1905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65" name="Oval 73"/>
            <p:cNvSpPr>
              <a:spLocks noChangeArrowheads="1"/>
            </p:cNvSpPr>
            <p:nvPr/>
          </p:nvSpPr>
          <p:spPr bwMode="auto">
            <a:xfrm flipV="1">
              <a:off x="3716" y="3410"/>
              <a:ext cx="100" cy="1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66" name="Line 74"/>
            <p:cNvSpPr>
              <a:spLocks noChangeShapeType="1"/>
            </p:cNvSpPr>
            <p:nvPr/>
          </p:nvSpPr>
          <p:spPr bwMode="auto">
            <a:xfrm flipH="1">
              <a:off x="3766" y="3359"/>
              <a:ext cx="0" cy="23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grpSp>
      <p:grpSp>
        <p:nvGrpSpPr>
          <p:cNvPr id="8274" name="Group 82"/>
          <p:cNvGrpSpPr>
            <a:grpSpLocks/>
          </p:cNvGrpSpPr>
          <p:nvPr/>
        </p:nvGrpSpPr>
        <p:grpSpPr bwMode="auto">
          <a:xfrm>
            <a:off x="7275514" y="4097338"/>
            <a:ext cx="3392487" cy="1200150"/>
            <a:chOff x="2437" y="3334"/>
            <a:chExt cx="2137" cy="756"/>
          </a:xfrm>
        </p:grpSpPr>
        <p:sp>
          <p:nvSpPr>
            <p:cNvPr id="8248" name="Text Box 56"/>
            <p:cNvSpPr txBox="1">
              <a:spLocks noChangeArrowheads="1"/>
            </p:cNvSpPr>
            <p:nvPr/>
          </p:nvSpPr>
          <p:spPr bwMode="auto">
            <a:xfrm>
              <a:off x="2437" y="3854"/>
              <a:ext cx="5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a:solidFill>
                    <a:srgbClr val="FFFFFF"/>
                  </a:solidFill>
                  <a:latin typeface="Arial" charset="0"/>
                </a:rPr>
                <a:t>m = -1</a:t>
              </a:r>
            </a:p>
          </p:txBody>
        </p:sp>
        <p:sp>
          <p:nvSpPr>
            <p:cNvPr id="8251" name="Text Box 59"/>
            <p:cNvSpPr txBox="1">
              <a:spLocks noChangeArrowheads="1"/>
            </p:cNvSpPr>
            <p:nvPr/>
          </p:nvSpPr>
          <p:spPr bwMode="auto">
            <a:xfrm>
              <a:off x="3551" y="3859"/>
              <a:ext cx="4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a:solidFill>
                    <a:srgbClr val="FFFFFF"/>
                  </a:solidFill>
                  <a:latin typeface="Arial" charset="0"/>
                </a:rPr>
                <a:t>m = 1</a:t>
              </a:r>
            </a:p>
          </p:txBody>
        </p:sp>
        <p:sp>
          <p:nvSpPr>
            <p:cNvPr id="8255" name="Text Box 63"/>
            <p:cNvSpPr txBox="1">
              <a:spLocks noChangeArrowheads="1"/>
            </p:cNvSpPr>
            <p:nvPr/>
          </p:nvSpPr>
          <p:spPr bwMode="auto">
            <a:xfrm>
              <a:off x="4126" y="3352"/>
              <a:ext cx="4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i="1">
                  <a:solidFill>
                    <a:srgbClr val="FFFFFF"/>
                  </a:solidFill>
                  <a:latin typeface="Arial" charset="0"/>
                </a:rPr>
                <a:t>F </a:t>
              </a:r>
              <a:r>
                <a:rPr lang="en-US" altLang="en-US">
                  <a:solidFill>
                    <a:srgbClr val="FFFFFF"/>
                  </a:solidFill>
                  <a:latin typeface="Arial" charset="0"/>
                </a:rPr>
                <a:t>= 1</a:t>
              </a:r>
            </a:p>
          </p:txBody>
        </p:sp>
        <p:sp>
          <p:nvSpPr>
            <p:cNvPr id="8256" name="Text Box 64"/>
            <p:cNvSpPr txBox="1">
              <a:spLocks noChangeArrowheads="1"/>
            </p:cNvSpPr>
            <p:nvPr/>
          </p:nvSpPr>
          <p:spPr bwMode="auto">
            <a:xfrm>
              <a:off x="4122" y="3828"/>
              <a:ext cx="4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i="1">
                  <a:solidFill>
                    <a:srgbClr val="FFFFFF"/>
                  </a:solidFill>
                  <a:latin typeface="Arial" charset="0"/>
                </a:rPr>
                <a:t>F </a:t>
              </a:r>
              <a:r>
                <a:rPr lang="en-US" altLang="en-US">
                  <a:solidFill>
                    <a:srgbClr val="FFFFFF"/>
                  </a:solidFill>
                  <a:latin typeface="Arial" charset="0"/>
                </a:rPr>
                <a:t>= 0</a:t>
              </a:r>
            </a:p>
          </p:txBody>
        </p:sp>
        <p:sp>
          <p:nvSpPr>
            <p:cNvPr id="8257" name="Text Box 65"/>
            <p:cNvSpPr txBox="1">
              <a:spLocks noChangeArrowheads="1"/>
            </p:cNvSpPr>
            <p:nvPr/>
          </p:nvSpPr>
          <p:spPr bwMode="auto">
            <a:xfrm>
              <a:off x="2998" y="3858"/>
              <a:ext cx="4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a:solidFill>
                    <a:srgbClr val="FFFFFF"/>
                  </a:solidFill>
                  <a:latin typeface="Arial" charset="0"/>
                </a:rPr>
                <a:t>m = 0</a:t>
              </a:r>
            </a:p>
          </p:txBody>
        </p:sp>
        <p:sp>
          <p:nvSpPr>
            <p:cNvPr id="8258" name="Line 66"/>
            <p:cNvSpPr>
              <a:spLocks noChangeShapeType="1"/>
            </p:cNvSpPr>
            <p:nvPr/>
          </p:nvSpPr>
          <p:spPr bwMode="auto">
            <a:xfrm>
              <a:off x="3021" y="3463"/>
              <a:ext cx="471"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59" name="Oval 67"/>
            <p:cNvSpPr>
              <a:spLocks noChangeArrowheads="1"/>
            </p:cNvSpPr>
            <p:nvPr/>
          </p:nvSpPr>
          <p:spPr bwMode="auto">
            <a:xfrm>
              <a:off x="3209" y="3334"/>
              <a:ext cx="100" cy="1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60" name="Line 68"/>
            <p:cNvSpPr>
              <a:spLocks noChangeShapeType="1"/>
            </p:cNvSpPr>
            <p:nvPr/>
          </p:nvSpPr>
          <p:spPr bwMode="auto">
            <a:xfrm rot="5400000" flipH="1">
              <a:off x="3244" y="3268"/>
              <a:ext cx="0" cy="230"/>
            </a:xfrm>
            <a:prstGeom prst="line">
              <a:avLst/>
            </a:prstGeom>
            <a:noFill/>
            <a:ln w="1905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67" name="Oval 75"/>
            <p:cNvSpPr>
              <a:spLocks noChangeArrowheads="1"/>
            </p:cNvSpPr>
            <p:nvPr/>
          </p:nvSpPr>
          <p:spPr bwMode="auto">
            <a:xfrm rot="-5400000">
              <a:off x="3214" y="3477"/>
              <a:ext cx="100" cy="1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68" name="Line 76"/>
            <p:cNvSpPr>
              <a:spLocks noChangeShapeType="1"/>
            </p:cNvSpPr>
            <p:nvPr/>
          </p:nvSpPr>
          <p:spPr bwMode="auto">
            <a:xfrm rot="-5400000" flipH="1" flipV="1">
              <a:off x="3244" y="3411"/>
              <a:ext cx="0" cy="23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69" name="Line 77"/>
            <p:cNvSpPr>
              <a:spLocks noChangeShapeType="1"/>
            </p:cNvSpPr>
            <p:nvPr/>
          </p:nvSpPr>
          <p:spPr bwMode="auto">
            <a:xfrm>
              <a:off x="3018" y="3799"/>
              <a:ext cx="471"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70" name="Oval 78"/>
            <p:cNvSpPr>
              <a:spLocks noChangeArrowheads="1"/>
            </p:cNvSpPr>
            <p:nvPr/>
          </p:nvSpPr>
          <p:spPr bwMode="auto">
            <a:xfrm>
              <a:off x="3126" y="3750"/>
              <a:ext cx="100" cy="1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71" name="Line 79"/>
            <p:cNvSpPr>
              <a:spLocks noChangeShapeType="1"/>
            </p:cNvSpPr>
            <p:nvPr/>
          </p:nvSpPr>
          <p:spPr bwMode="auto">
            <a:xfrm flipH="1" flipV="1">
              <a:off x="3176" y="3669"/>
              <a:ext cx="0" cy="230"/>
            </a:xfrm>
            <a:prstGeom prst="line">
              <a:avLst/>
            </a:prstGeom>
            <a:noFill/>
            <a:ln w="1905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72" name="Oval 80"/>
            <p:cNvSpPr>
              <a:spLocks noChangeArrowheads="1"/>
            </p:cNvSpPr>
            <p:nvPr/>
          </p:nvSpPr>
          <p:spPr bwMode="auto">
            <a:xfrm>
              <a:off x="3267" y="3751"/>
              <a:ext cx="100" cy="1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73" name="Line 81"/>
            <p:cNvSpPr>
              <a:spLocks noChangeShapeType="1"/>
            </p:cNvSpPr>
            <p:nvPr/>
          </p:nvSpPr>
          <p:spPr bwMode="auto">
            <a:xfrm flipH="1">
              <a:off x="3317" y="3695"/>
              <a:ext cx="0" cy="23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grpSp>
      <p:sp>
        <p:nvSpPr>
          <p:cNvPr id="8277" name="Text Box 85"/>
          <p:cNvSpPr txBox="1">
            <a:spLocks noChangeArrowheads="1"/>
          </p:cNvSpPr>
          <p:nvPr/>
        </p:nvSpPr>
        <p:spPr bwMode="auto">
          <a:xfrm>
            <a:off x="5797551" y="5643563"/>
            <a:ext cx="24606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sz="2800">
                <a:solidFill>
                  <a:srgbClr val="FFFFFF"/>
                </a:solidFill>
                <a:latin typeface="Arial" charset="0"/>
              </a:rPr>
              <a:t>Zeeman effect</a:t>
            </a:r>
          </a:p>
        </p:txBody>
      </p:sp>
      <p:sp>
        <p:nvSpPr>
          <p:cNvPr id="8278" name="Text Box 86"/>
          <p:cNvSpPr txBox="1">
            <a:spLocks noChangeArrowheads="1"/>
          </p:cNvSpPr>
          <p:nvPr/>
        </p:nvSpPr>
        <p:spPr bwMode="auto">
          <a:xfrm>
            <a:off x="6415088" y="3854451"/>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b="1">
                <a:solidFill>
                  <a:srgbClr val="66FF66"/>
                </a:solidFill>
                <a:latin typeface="Arial" charset="0"/>
              </a:rPr>
              <a:t>B</a:t>
            </a:r>
          </a:p>
        </p:txBody>
      </p:sp>
      <p:sp>
        <p:nvSpPr>
          <p:cNvPr id="8280" name="Line 88"/>
          <p:cNvSpPr>
            <a:spLocks noChangeShapeType="1"/>
          </p:cNvSpPr>
          <p:nvPr/>
        </p:nvSpPr>
        <p:spPr bwMode="auto">
          <a:xfrm flipV="1">
            <a:off x="6808788" y="3857625"/>
            <a:ext cx="0" cy="381000"/>
          </a:xfrm>
          <a:prstGeom prst="line">
            <a:avLst/>
          </a:prstGeom>
          <a:noFill/>
          <a:ln w="28575">
            <a:solidFill>
              <a:srgbClr val="66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8281" name="Text Box 89"/>
          <p:cNvSpPr txBox="1">
            <a:spLocks noChangeArrowheads="1"/>
          </p:cNvSpPr>
          <p:nvPr/>
        </p:nvSpPr>
        <p:spPr bwMode="auto">
          <a:xfrm>
            <a:off x="5175250" y="444658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a:solidFill>
                  <a:srgbClr val="FFFFFF"/>
                </a:solidFill>
                <a:latin typeface="Arial" charset="0"/>
              </a:rPr>
              <a:t>, ½</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8219"/>
                                        </p:tgtEl>
                                      </p:cBhvr>
                                    </p:animEffect>
                                    <p:set>
                                      <p:cBhvr>
                                        <p:cTn id="7" dur="1" fill="hold">
                                          <p:stCondLst>
                                            <p:cond delay="499"/>
                                          </p:stCondLst>
                                        </p:cTn>
                                        <p:tgtEl>
                                          <p:spTgt spid="8219"/>
                                        </p:tgtEl>
                                        <p:attrNameLst>
                                          <p:attrName>style.visibility</p:attrName>
                                        </p:attrNameLst>
                                      </p:cBhvr>
                                      <p:to>
                                        <p:strVal val="hidden"/>
                                      </p:to>
                                    </p:se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824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234"/>
                                        </p:tgtEl>
                                        <p:attrNameLst>
                                          <p:attrName>style.visibility</p:attrName>
                                        </p:attrNameLst>
                                      </p:cBhvr>
                                      <p:to>
                                        <p:strVal val="visible"/>
                                      </p:to>
                                    </p:set>
                                    <p:anim calcmode="lin" valueType="num">
                                      <p:cBhvr additive="base">
                                        <p:cTn id="15" dur="500" fill="hold"/>
                                        <p:tgtEl>
                                          <p:spTgt spid="8234"/>
                                        </p:tgtEl>
                                        <p:attrNameLst>
                                          <p:attrName>ppt_x</p:attrName>
                                        </p:attrNameLst>
                                      </p:cBhvr>
                                      <p:tavLst>
                                        <p:tav tm="0">
                                          <p:val>
                                            <p:strVal val="#ppt_x"/>
                                          </p:val>
                                        </p:tav>
                                        <p:tav tm="100000">
                                          <p:val>
                                            <p:strVal val="#ppt_x"/>
                                          </p:val>
                                        </p:tav>
                                      </p:tavLst>
                                    </p:anim>
                                    <p:anim calcmode="lin" valueType="num">
                                      <p:cBhvr additive="base">
                                        <p:cTn id="16" dur="500" fill="hold"/>
                                        <p:tgtEl>
                                          <p:spTgt spid="8234"/>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500"/>
                            </p:stCondLst>
                            <p:childTnLst>
                              <p:par>
                                <p:cTn id="18" presetID="1" presetClass="entr" presetSubtype="0" fill="hold" nodeType="afterEffect">
                                  <p:stCondLst>
                                    <p:cond delay="0"/>
                                  </p:stCondLst>
                                  <p:childTnLst>
                                    <p:set>
                                      <p:cBhvr>
                                        <p:cTn id="19" dur="1" fill="hold">
                                          <p:stCondLst>
                                            <p:cond delay="0"/>
                                          </p:stCondLst>
                                        </p:cTn>
                                        <p:tgtEl>
                                          <p:spTgt spid="8195">
                                            <p:txEl>
                                              <p:pRg st="2" end="2"/>
                                            </p:txEl>
                                          </p:spTgt>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828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xit" presetSubtype="16" fill="hold" nodeType="clickEffect">
                                  <p:stCondLst>
                                    <p:cond delay="0"/>
                                  </p:stCondLst>
                                  <p:childTnLst>
                                    <p:animEffect transition="out" filter="box(in)">
                                      <p:cBhvr>
                                        <p:cTn id="26" dur="500"/>
                                        <p:tgtEl>
                                          <p:spTgt spid="8244"/>
                                        </p:tgtEl>
                                      </p:cBhvr>
                                    </p:animEffect>
                                    <p:set>
                                      <p:cBhvr>
                                        <p:cTn id="27" dur="1" fill="hold">
                                          <p:stCondLst>
                                            <p:cond delay="499"/>
                                          </p:stCondLst>
                                        </p:cTn>
                                        <p:tgtEl>
                                          <p:spTgt spid="8244"/>
                                        </p:tgtEl>
                                        <p:attrNameLst>
                                          <p:attrName>style.visibility</p:attrName>
                                        </p:attrNameLst>
                                      </p:cBhvr>
                                      <p:to>
                                        <p:strVal val="hidden"/>
                                      </p:to>
                                    </p:set>
                                  </p:childTnLst>
                                </p:cTn>
                              </p:par>
                            </p:childTnLst>
                          </p:cTn>
                        </p:par>
                        <p:par>
                          <p:cTn id="28" fill="hold" nodeType="afterGroup">
                            <p:stCondLst>
                              <p:cond delay="500"/>
                            </p:stCondLst>
                            <p:childTnLst>
                              <p:par>
                                <p:cTn id="29" presetID="1" presetClass="entr" presetSubtype="0" fill="hold" nodeType="afterEffect">
                                  <p:stCondLst>
                                    <p:cond delay="0"/>
                                  </p:stCondLst>
                                  <p:childTnLst>
                                    <p:set>
                                      <p:cBhvr>
                                        <p:cTn id="30" dur="1" fill="hold">
                                          <p:stCondLst>
                                            <p:cond delay="0"/>
                                          </p:stCondLst>
                                        </p:cTn>
                                        <p:tgtEl>
                                          <p:spTgt spid="8274"/>
                                        </p:tgtEl>
                                        <p:attrNameLst>
                                          <p:attrName>style.visibility</p:attrName>
                                        </p:attrNameLst>
                                      </p:cBhvr>
                                      <p:to>
                                        <p:strVal val="visible"/>
                                      </p:to>
                                    </p:set>
                                  </p:childTnLst>
                                </p:cTn>
                              </p:par>
                            </p:childTnLst>
                          </p:cTn>
                        </p:par>
                        <p:par>
                          <p:cTn id="31" fill="hold" nodeType="afterGroup">
                            <p:stCondLst>
                              <p:cond delay="500"/>
                            </p:stCondLst>
                            <p:childTnLst>
                              <p:par>
                                <p:cTn id="32" presetID="1" presetClass="entr" presetSubtype="0" fill="hold" nodeType="afterEffect">
                                  <p:stCondLst>
                                    <p:cond delay="0"/>
                                  </p:stCondLst>
                                  <p:childTnLst>
                                    <p:set>
                                      <p:cBhvr>
                                        <p:cTn id="33" dur="1" fill="hold">
                                          <p:stCondLst>
                                            <p:cond delay="0"/>
                                          </p:stCondLst>
                                        </p:cTn>
                                        <p:tgtEl>
                                          <p:spTgt spid="8276"/>
                                        </p:tgtEl>
                                        <p:attrNameLst>
                                          <p:attrName>style.visibility</p:attrName>
                                        </p:attrNameLst>
                                      </p:cBhvr>
                                      <p:to>
                                        <p:strVal val="visible"/>
                                      </p:to>
                                    </p:set>
                                  </p:childTnLst>
                                </p:cTn>
                              </p:par>
                            </p:childTnLst>
                          </p:cTn>
                        </p:par>
                        <p:par>
                          <p:cTn id="34" fill="hold" nodeType="afterGroup">
                            <p:stCondLst>
                              <p:cond delay="500"/>
                            </p:stCondLst>
                            <p:childTnLst>
                              <p:par>
                                <p:cTn id="35" presetID="1" presetClass="entr" presetSubtype="0" fill="hold" nodeType="afterEffect">
                                  <p:stCondLst>
                                    <p:cond delay="0"/>
                                  </p:stCondLst>
                                  <p:childTnLst>
                                    <p:set>
                                      <p:cBhvr>
                                        <p:cTn id="36" dur="1" fill="hold">
                                          <p:stCondLst>
                                            <p:cond delay="0"/>
                                          </p:stCondLst>
                                        </p:cTn>
                                        <p:tgtEl>
                                          <p:spTgt spid="827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8280"/>
                                        </p:tgtEl>
                                        <p:attrNameLst>
                                          <p:attrName>style.visibility</p:attrName>
                                        </p:attrNameLst>
                                      </p:cBhvr>
                                      <p:to>
                                        <p:strVal val="visible"/>
                                      </p:to>
                                    </p:set>
                                    <p:animEffect transition="in" filter="blinds(horizontal)">
                                      <p:cBhvr>
                                        <p:cTn id="41" dur="500"/>
                                        <p:tgtEl>
                                          <p:spTgt spid="8280"/>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8278"/>
                                        </p:tgtEl>
                                        <p:attrNameLst>
                                          <p:attrName>style.visibility</p:attrName>
                                        </p:attrNameLst>
                                      </p:cBhvr>
                                      <p:to>
                                        <p:strVal val="visible"/>
                                      </p:to>
                                    </p:set>
                                    <p:animEffect transition="in" filter="blinds(horizontal)">
                                      <p:cBhvr>
                                        <p:cTn id="44" dur="500"/>
                                        <p:tgtEl>
                                          <p:spTgt spid="8278"/>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8277"/>
                                        </p:tgtEl>
                                        <p:attrNameLst>
                                          <p:attrName>style.visibility</p:attrName>
                                        </p:attrNameLst>
                                      </p:cBhvr>
                                      <p:to>
                                        <p:strVal val="visible"/>
                                      </p:to>
                                    </p:set>
                                    <p:animEffect transition="in" filter="blinds(horizontal)">
                                      <p:cBhvr>
                                        <p:cTn id="47" dur="500"/>
                                        <p:tgtEl>
                                          <p:spTgt spid="827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2" presetClass="path" presetSubtype="0" accel="50000" decel="50000" fill="hold" nodeType="clickEffect">
                                  <p:stCondLst>
                                    <p:cond delay="0"/>
                                  </p:stCondLst>
                                  <p:childTnLst>
                                    <p:animMotion origin="layout" path="M -4.72222E-6 -0.00046 L -4.72222E-6 0.04051 " pathEditMode="relative" rAng="0" ptsTypes="AA">
                                      <p:cBhvr>
                                        <p:cTn id="51" dur="2000" fill="hold"/>
                                        <p:tgtEl>
                                          <p:spTgt spid="8275"/>
                                        </p:tgtEl>
                                        <p:attrNameLst>
                                          <p:attrName>ppt_x</p:attrName>
                                          <p:attrName>ppt_y</p:attrName>
                                        </p:attrNameLst>
                                      </p:cBhvr>
                                      <p:rCtr x="0" y="2037"/>
                                    </p:animMotion>
                                  </p:childTnLst>
                                </p:cTn>
                              </p:par>
                              <p:par>
                                <p:cTn id="52" presetID="64" presetClass="path" presetSubtype="0" accel="50000" decel="50000" fill="hold" nodeType="withEffect">
                                  <p:stCondLst>
                                    <p:cond delay="0"/>
                                  </p:stCondLst>
                                  <p:childTnLst>
                                    <p:animMotion origin="layout" path="M 2.5E-6 0.00116 L 2.5E-6 -0.03565 " pathEditMode="relative" rAng="0" ptsTypes="AA">
                                      <p:cBhvr>
                                        <p:cTn id="53" dur="2000" fill="hold"/>
                                        <p:tgtEl>
                                          <p:spTgt spid="8276"/>
                                        </p:tgtEl>
                                        <p:attrNameLst>
                                          <p:attrName>ppt_x</p:attrName>
                                          <p:attrName>ppt_y</p:attrName>
                                        </p:attrNameLst>
                                      </p:cBhvr>
                                      <p:rCtr x="0" y="-1852"/>
                                    </p:animMotion>
                                  </p:childTnLst>
                                </p:cTn>
                              </p:par>
                              <p:par>
                                <p:cTn id="54" presetID="6" presetClass="emph" presetSubtype="0" fill="hold" grpId="1" nodeType="withEffect">
                                  <p:stCondLst>
                                    <p:cond delay="0"/>
                                  </p:stCondLst>
                                  <p:childTnLst>
                                    <p:animScale>
                                      <p:cBhvr>
                                        <p:cTn id="55" dur="2000" fill="hold"/>
                                        <p:tgtEl>
                                          <p:spTgt spid="8280"/>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4" grpId="0" animBg="1"/>
      <p:bldP spid="8277" grpId="0"/>
      <p:bldP spid="8278" grpId="0"/>
      <p:bldP spid="8280" grpId="0" animBg="1"/>
      <p:bldP spid="8280" grpId="1" animBg="1"/>
      <p:bldP spid="828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Hyperfine Ground State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524000" y="929997"/>
                <a:ext cx="9144000" cy="5928003"/>
              </a:xfrm>
              <a:solidFill>
                <a:schemeClr val="bg1"/>
              </a:solidFill>
            </p:spPr>
            <p:txBody>
              <a:bodyPr vert="horz" wrap="square" lIns="457200" tIns="457200" rIns="457200" bIns="457200" numCol="1" anchor="t" anchorCtr="0" compatLnSpc="1">
                <a:prstTxWarp prst="textNoShape">
                  <a:avLst/>
                </a:prstTxWarp>
                <a:normAutofit fontScale="92500" lnSpcReduction="20000"/>
              </a:bodyPr>
              <a:lstStyle/>
              <a:p>
                <a:r>
                  <a:rPr lang="en-US" dirty="0">
                    <a:solidFill>
                      <a:schemeClr val="tx1"/>
                    </a:solidFill>
                  </a:rPr>
                  <a:t>Ground State Hamiltonian: </a:t>
                </a:r>
              </a:p>
              <a:p>
                <a:pPr lvl="1"/>
                <a:r>
                  <a:rPr lang="en-US" dirty="0">
                    <a:solidFill>
                      <a:schemeClr val="tx1"/>
                    </a:solidFill>
                  </a:rPr>
                  <a:t>Spin angular momentum </a:t>
                </a:r>
                <a14:m>
                  <m:oMath xmlns:m="http://schemas.openxmlformats.org/officeDocument/2006/math">
                    <m:r>
                      <a:rPr lang="en-US" b="1" i="0" smtClean="0">
                        <a:solidFill>
                          <a:schemeClr val="tx1"/>
                        </a:solidFill>
                        <a:latin typeface="Cambria Math"/>
                      </a:rPr>
                      <m:t>𝐒</m:t>
                    </m:r>
                  </m:oMath>
                </a14:m>
                <a:endParaRPr lang="en-US" dirty="0">
                  <a:solidFill>
                    <a:schemeClr val="tx1"/>
                  </a:solidFill>
                </a:endParaRPr>
              </a:p>
              <a:p>
                <a:pPr lvl="1"/>
                <a:r>
                  <a:rPr lang="en-US" dirty="0">
                    <a:solidFill>
                      <a:schemeClr val="tx1"/>
                    </a:solidFill>
                  </a:rPr>
                  <a:t>Nuclear angular momentum </a:t>
                </a:r>
                <a14:m>
                  <m:oMath xmlns:m="http://schemas.openxmlformats.org/officeDocument/2006/math">
                    <m:r>
                      <a:rPr lang="en-US" b="1" i="0" smtClean="0">
                        <a:solidFill>
                          <a:schemeClr val="tx1"/>
                        </a:solidFill>
                        <a:latin typeface="Cambria Math"/>
                      </a:rPr>
                      <m:t>𝐈</m:t>
                    </m:r>
                  </m:oMath>
                </a14:m>
                <a:endParaRPr lang="en-US" dirty="0">
                  <a:solidFill>
                    <a:schemeClr val="tx1"/>
                  </a:solidFill>
                </a:endParaRPr>
              </a:p>
              <a:p>
                <a:pPr lvl="1"/>
                <a:r>
                  <a:rPr lang="en-US" dirty="0">
                    <a:solidFill>
                      <a:schemeClr val="tx1"/>
                    </a:solidFill>
                  </a:rPr>
                  <a:t>Total angular momentum </a:t>
                </a:r>
                <a14:m>
                  <m:oMath xmlns:m="http://schemas.openxmlformats.org/officeDocument/2006/math">
                    <m:r>
                      <a:rPr lang="en-US" b="1" i="0" smtClean="0">
                        <a:solidFill>
                          <a:schemeClr val="tx1"/>
                        </a:solidFill>
                        <a:latin typeface="Cambria Math"/>
                      </a:rPr>
                      <m:t>𝐅</m:t>
                    </m:r>
                    <m:r>
                      <a:rPr lang="en-US" b="0" i="1" smtClean="0">
                        <a:solidFill>
                          <a:schemeClr val="tx1"/>
                        </a:solidFill>
                        <a:latin typeface="Cambria Math"/>
                      </a:rPr>
                      <m:t>=</m:t>
                    </m:r>
                    <m:r>
                      <a:rPr lang="en-US" b="1" i="0" smtClean="0">
                        <a:solidFill>
                          <a:schemeClr val="tx1"/>
                        </a:solidFill>
                        <a:latin typeface="Cambria Math"/>
                      </a:rPr>
                      <m:t>𝐒</m:t>
                    </m:r>
                    <m:r>
                      <a:rPr lang="en-US" b="0" i="1" smtClean="0">
                        <a:solidFill>
                          <a:schemeClr val="tx1"/>
                        </a:solidFill>
                        <a:latin typeface="Cambria Math"/>
                      </a:rPr>
                      <m:t>+</m:t>
                    </m:r>
                    <m:r>
                      <a:rPr lang="en-US" b="1" i="0" smtClean="0">
                        <a:solidFill>
                          <a:schemeClr val="tx1"/>
                        </a:solidFill>
                        <a:latin typeface="Cambria Math"/>
                      </a:rPr>
                      <m:t>𝐈</m:t>
                    </m:r>
                  </m:oMath>
                </a14:m>
                <a:r>
                  <a:rPr lang="en-US" dirty="0">
                    <a:solidFill>
                      <a:schemeClr val="tx1"/>
                    </a:solidFill>
                  </a:rPr>
                  <a:t> </a:t>
                </a:r>
              </a:p>
              <a:p>
                <a:pPr lvl="1">
                  <a:spcAft>
                    <a:spcPts val="600"/>
                  </a:spcAft>
                </a:pP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a:rPr>
                          <m:t>𝐻</m:t>
                        </m:r>
                      </m:e>
                      <m:sub>
                        <m:r>
                          <a:rPr lang="en-US" b="0" i="1" smtClean="0">
                            <a:solidFill>
                              <a:schemeClr val="tx1"/>
                            </a:solidFill>
                            <a:latin typeface="Cambria Math"/>
                          </a:rPr>
                          <m:t>𝐻𝐹</m:t>
                        </m:r>
                      </m:sub>
                    </m:sSub>
                    <m:r>
                      <a:rPr lang="en-US" b="0" i="1" smtClean="0">
                        <a:solidFill>
                          <a:schemeClr val="tx1"/>
                        </a:solidFill>
                        <a:latin typeface="Cambria Math"/>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a:ea typeface="Cambria Math"/>
                          </a:rPr>
                          <m:t>𝜇</m:t>
                        </m:r>
                      </m:e>
                      <m:sub>
                        <m:r>
                          <a:rPr lang="en-US" i="1">
                            <a:solidFill>
                              <a:schemeClr val="tx1"/>
                            </a:solidFill>
                            <a:latin typeface="Cambria Math"/>
                            <a:ea typeface="Cambria Math"/>
                          </a:rPr>
                          <m:t>𝐵</m:t>
                        </m:r>
                      </m:sub>
                    </m:sSub>
                    <m:sSub>
                      <m:sSubPr>
                        <m:ctrlPr>
                          <a:rPr lang="en-US" i="1" smtClean="0">
                            <a:solidFill>
                              <a:schemeClr val="tx1"/>
                            </a:solidFill>
                            <a:latin typeface="Cambria Math" panose="02040503050406030204" pitchFamily="18" charset="0"/>
                            <a:ea typeface="Cambria Math"/>
                          </a:rPr>
                        </m:ctrlPr>
                      </m:sSubPr>
                      <m:e>
                        <m:r>
                          <a:rPr lang="en-US" b="0" i="1" smtClean="0">
                            <a:solidFill>
                              <a:schemeClr val="tx1"/>
                            </a:solidFill>
                            <a:latin typeface="Cambria Math"/>
                            <a:ea typeface="Cambria Math"/>
                          </a:rPr>
                          <m:t>𝑔</m:t>
                        </m:r>
                      </m:e>
                      <m:sub>
                        <m:r>
                          <a:rPr lang="en-US" b="0" i="1" smtClean="0">
                            <a:solidFill>
                              <a:schemeClr val="tx1"/>
                            </a:solidFill>
                            <a:latin typeface="Cambria Math"/>
                            <a:ea typeface="Cambria Math"/>
                          </a:rPr>
                          <m:t>𝑆</m:t>
                        </m:r>
                      </m:sub>
                    </m:sSub>
                    <m:r>
                      <a:rPr lang="en-US" b="1" i="0" smtClean="0">
                        <a:solidFill>
                          <a:schemeClr val="tx1"/>
                        </a:solidFill>
                        <a:latin typeface="Cambria Math"/>
                        <a:ea typeface="Cambria Math"/>
                      </a:rPr>
                      <m:t>𝐒</m:t>
                    </m:r>
                    <m:r>
                      <a:rPr lang="en-US" b="0" i="1" smtClean="0">
                        <a:solidFill>
                          <a:schemeClr val="tx1"/>
                        </a:solidFill>
                        <a:latin typeface="Cambria Math"/>
                        <a:ea typeface="Cambria Math"/>
                      </a:rPr>
                      <m:t>∙</m:t>
                    </m:r>
                    <m:r>
                      <a:rPr lang="en-US" b="1" i="0" smtClean="0">
                        <a:solidFill>
                          <a:schemeClr val="tx1"/>
                        </a:solidFill>
                        <a:latin typeface="Cambria Math"/>
                        <a:ea typeface="Cambria Math"/>
                      </a:rPr>
                      <m:t>𝐁</m:t>
                    </m:r>
                    <m:r>
                      <a:rPr lang="en-US" b="0" i="0" smtClean="0">
                        <a:solidFill>
                          <a:schemeClr val="tx1"/>
                        </a:solidFill>
                        <a:latin typeface="Cambria Math"/>
                        <a:ea typeface="Cambria Math"/>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a:ea typeface="Cambria Math"/>
                          </a:rPr>
                          <m:t>𝜇</m:t>
                        </m:r>
                      </m:e>
                      <m:sub>
                        <m:r>
                          <a:rPr lang="en-US" i="1">
                            <a:solidFill>
                              <a:schemeClr val="tx1"/>
                            </a:solidFill>
                            <a:latin typeface="Cambria Math"/>
                            <a:ea typeface="Cambria Math"/>
                          </a:rPr>
                          <m:t>𝐵</m:t>
                        </m:r>
                      </m:sub>
                    </m:sSub>
                    <m:sSub>
                      <m:sSubPr>
                        <m:ctrlPr>
                          <a:rPr lang="en-US" i="1">
                            <a:solidFill>
                              <a:schemeClr val="tx1"/>
                            </a:solidFill>
                            <a:latin typeface="Cambria Math" panose="02040503050406030204" pitchFamily="18" charset="0"/>
                            <a:ea typeface="Cambria Math"/>
                          </a:rPr>
                        </m:ctrlPr>
                      </m:sSubPr>
                      <m:e>
                        <m:r>
                          <a:rPr lang="en-US" i="1">
                            <a:solidFill>
                              <a:schemeClr val="tx1"/>
                            </a:solidFill>
                            <a:latin typeface="Cambria Math"/>
                            <a:ea typeface="Cambria Math"/>
                          </a:rPr>
                          <m:t>𝑔</m:t>
                        </m:r>
                      </m:e>
                      <m:sub>
                        <m:r>
                          <a:rPr lang="en-US" b="0" i="1" smtClean="0">
                            <a:solidFill>
                              <a:schemeClr val="tx1"/>
                            </a:solidFill>
                            <a:latin typeface="Cambria Math"/>
                            <a:ea typeface="Cambria Math"/>
                          </a:rPr>
                          <m:t>𝐼</m:t>
                        </m:r>
                      </m:sub>
                    </m:sSub>
                    <m:r>
                      <a:rPr lang="en-US" b="1" i="0" smtClean="0">
                        <a:solidFill>
                          <a:schemeClr val="tx1"/>
                        </a:solidFill>
                        <a:latin typeface="Cambria Math"/>
                        <a:ea typeface="Cambria Math"/>
                      </a:rPr>
                      <m:t>𝐈</m:t>
                    </m:r>
                    <m:r>
                      <a:rPr lang="en-US" i="1">
                        <a:solidFill>
                          <a:schemeClr val="tx1"/>
                        </a:solidFill>
                        <a:latin typeface="Cambria Math"/>
                        <a:ea typeface="Cambria Math"/>
                      </a:rPr>
                      <m:t>∙</m:t>
                    </m:r>
                    <m:r>
                      <a:rPr lang="en-US" b="1">
                        <a:solidFill>
                          <a:schemeClr val="tx1"/>
                        </a:solidFill>
                        <a:latin typeface="Cambria Math"/>
                        <a:ea typeface="Cambria Math"/>
                      </a:rPr>
                      <m:t>𝐁</m:t>
                    </m:r>
                    <m:r>
                      <a:rPr lang="en-US" b="0" i="1" smtClean="0">
                        <a:solidFill>
                          <a:schemeClr val="tx1"/>
                        </a:solidFill>
                        <a:latin typeface="Cambria Math"/>
                        <a:ea typeface="Cambria Math"/>
                      </a:rPr>
                      <m:t>+</m:t>
                    </m:r>
                    <m:sSub>
                      <m:sSubPr>
                        <m:ctrlPr>
                          <a:rPr lang="en-US" b="0" i="1" smtClean="0">
                            <a:solidFill>
                              <a:schemeClr val="tx1"/>
                            </a:solidFill>
                            <a:latin typeface="Cambria Math" panose="02040503050406030204" pitchFamily="18" charset="0"/>
                            <a:ea typeface="Cambria Math"/>
                          </a:rPr>
                        </m:ctrlPr>
                      </m:sSubPr>
                      <m:e>
                        <m:r>
                          <a:rPr lang="en-US" b="0" i="1" smtClean="0">
                            <a:solidFill>
                              <a:schemeClr val="tx1"/>
                            </a:solidFill>
                            <a:latin typeface="Cambria Math"/>
                            <a:ea typeface="Cambria Math"/>
                          </a:rPr>
                          <m:t>𝐴</m:t>
                        </m:r>
                      </m:e>
                      <m:sub>
                        <m:r>
                          <a:rPr lang="en-US" b="0" i="1" smtClean="0">
                            <a:solidFill>
                              <a:schemeClr val="tx1"/>
                            </a:solidFill>
                            <a:latin typeface="Cambria Math"/>
                            <a:ea typeface="Cambria Math"/>
                          </a:rPr>
                          <m:t>𝐻𝐹</m:t>
                        </m:r>
                      </m:sub>
                    </m:sSub>
                    <m:r>
                      <a:rPr lang="en-US" b="1" i="0" smtClean="0">
                        <a:solidFill>
                          <a:schemeClr val="tx1"/>
                        </a:solidFill>
                        <a:latin typeface="Cambria Math"/>
                        <a:ea typeface="Cambria Math"/>
                      </a:rPr>
                      <m:t>𝐈</m:t>
                    </m:r>
                    <m:r>
                      <a:rPr lang="en-US" i="1">
                        <a:solidFill>
                          <a:schemeClr val="tx1"/>
                        </a:solidFill>
                        <a:latin typeface="Cambria Math"/>
                        <a:ea typeface="Cambria Math"/>
                      </a:rPr>
                      <m:t>∙</m:t>
                    </m:r>
                    <m:r>
                      <a:rPr lang="en-US" b="1" i="0" smtClean="0">
                        <a:solidFill>
                          <a:schemeClr val="tx1"/>
                        </a:solidFill>
                        <a:latin typeface="Cambria Math"/>
                        <a:ea typeface="Cambria Math"/>
                      </a:rPr>
                      <m:t>𝐒</m:t>
                    </m:r>
                  </m:oMath>
                </a14:m>
                <a:endParaRPr lang="en-US" b="1" dirty="0">
                  <a:solidFill>
                    <a:schemeClr val="tx1"/>
                  </a:solidFill>
                  <a:ea typeface="Cambria Math"/>
                </a:endParaRPr>
              </a:p>
              <a:p>
                <a:pPr lvl="1"/>
                <a14:m>
                  <m:oMath xmlns:m="http://schemas.openxmlformats.org/officeDocument/2006/math">
                    <m:sSub>
                      <m:sSubPr>
                        <m:ctrlPr>
                          <a:rPr lang="en-US" i="1">
                            <a:solidFill>
                              <a:schemeClr val="tx1"/>
                            </a:solidFill>
                            <a:latin typeface="Cambria Math" panose="02040503050406030204" pitchFamily="18" charset="0"/>
                            <a:ea typeface="Cambria Math"/>
                          </a:rPr>
                        </m:ctrlPr>
                      </m:sSubPr>
                      <m:e>
                        <m:r>
                          <a:rPr lang="en-US" i="1">
                            <a:solidFill>
                              <a:schemeClr val="tx1"/>
                            </a:solidFill>
                            <a:latin typeface="Cambria Math"/>
                            <a:ea typeface="Cambria Math"/>
                          </a:rPr>
                          <m:t>𝑔</m:t>
                        </m:r>
                      </m:e>
                      <m:sub>
                        <m:r>
                          <a:rPr lang="en-US" i="1">
                            <a:solidFill>
                              <a:schemeClr val="tx1"/>
                            </a:solidFill>
                            <a:latin typeface="Cambria Math"/>
                            <a:ea typeface="Cambria Math"/>
                          </a:rPr>
                          <m:t>𝑆</m:t>
                        </m:r>
                      </m:sub>
                    </m:sSub>
                    <m:r>
                      <a:rPr lang="en-US" b="0" i="1" smtClean="0">
                        <a:solidFill>
                          <a:schemeClr val="tx1"/>
                        </a:solidFill>
                        <a:latin typeface="Cambria Math"/>
                        <a:ea typeface="Cambria Math"/>
                      </a:rPr>
                      <m:t>=2.002</m:t>
                    </m:r>
                  </m:oMath>
                </a14:m>
                <a:r>
                  <a:rPr lang="en-US" dirty="0">
                    <a:solidFill>
                      <a:schemeClr val="tx1"/>
                    </a:solidFill>
                    <a:ea typeface="Cambria Math"/>
                  </a:rPr>
                  <a:t>, </a:t>
                </a:r>
                <a14:m>
                  <m:oMath xmlns:m="http://schemas.openxmlformats.org/officeDocument/2006/math">
                    <m:sSub>
                      <m:sSubPr>
                        <m:ctrlPr>
                          <a:rPr lang="en-US" i="1">
                            <a:solidFill>
                              <a:schemeClr val="tx1"/>
                            </a:solidFill>
                            <a:latin typeface="Cambria Math" panose="02040503050406030204" pitchFamily="18" charset="0"/>
                            <a:ea typeface="Cambria Math"/>
                          </a:rPr>
                        </m:ctrlPr>
                      </m:sSubPr>
                      <m:e>
                        <m:r>
                          <a:rPr lang="en-US" i="1">
                            <a:solidFill>
                              <a:schemeClr val="tx1"/>
                            </a:solidFill>
                            <a:latin typeface="Cambria Math"/>
                            <a:ea typeface="Cambria Math"/>
                          </a:rPr>
                          <m:t>𝑔</m:t>
                        </m:r>
                      </m:e>
                      <m:sub>
                        <m:r>
                          <a:rPr lang="en-US" b="0" i="1" smtClean="0">
                            <a:solidFill>
                              <a:schemeClr val="tx1"/>
                            </a:solidFill>
                            <a:latin typeface="Cambria Math"/>
                            <a:ea typeface="Cambria Math"/>
                          </a:rPr>
                          <m:t>𝐼</m:t>
                        </m:r>
                      </m:sub>
                    </m:sSub>
                    <m:r>
                      <a:rPr lang="en-US" i="1">
                        <a:solidFill>
                          <a:schemeClr val="tx1"/>
                        </a:solidFill>
                        <a:latin typeface="Cambria Math"/>
                        <a:ea typeface="Cambria Math"/>
                      </a:rPr>
                      <m:t>=</m:t>
                    </m:r>
                    <m:r>
                      <a:rPr lang="en-US" b="0" i="1" smtClean="0">
                        <a:solidFill>
                          <a:schemeClr val="tx1"/>
                        </a:solidFill>
                        <a:latin typeface="Cambria Math"/>
                        <a:ea typeface="Cambria Math"/>
                      </a:rPr>
                      <m:t>−0.000995</m:t>
                    </m:r>
                  </m:oMath>
                </a14:m>
                <a:r>
                  <a:rPr lang="en-US" dirty="0">
                    <a:solidFill>
                      <a:schemeClr val="tx1"/>
                    </a:solidFill>
                    <a:ea typeface="Cambria Math"/>
                  </a:rPr>
                  <a:t> (</a:t>
                </a:r>
                <a:r>
                  <a:rPr lang="en-US" baseline="30000" dirty="0">
                    <a:solidFill>
                      <a:schemeClr val="tx1"/>
                    </a:solidFill>
                    <a:ea typeface="Cambria Math"/>
                  </a:rPr>
                  <a:t>87</a:t>
                </a:r>
                <a:r>
                  <a:rPr lang="en-US" dirty="0">
                    <a:solidFill>
                      <a:schemeClr val="tx1"/>
                    </a:solidFill>
                    <a:ea typeface="Cambria Math"/>
                  </a:rPr>
                  <a:t>Rb), </a:t>
                </a:r>
                <a14:m>
                  <m:oMath xmlns:m="http://schemas.openxmlformats.org/officeDocument/2006/math">
                    <m:r>
                      <a:rPr lang="en-US" i="1">
                        <a:solidFill>
                          <a:schemeClr val="tx1"/>
                        </a:solidFill>
                        <a:latin typeface="Cambria Math"/>
                        <a:ea typeface="Cambria Math"/>
                      </a:rPr>
                      <m:t>−0.000399</m:t>
                    </m:r>
                  </m:oMath>
                </a14:m>
                <a:r>
                  <a:rPr lang="en-US" dirty="0">
                    <a:solidFill>
                      <a:schemeClr val="tx1"/>
                    </a:solidFill>
                    <a:ea typeface="Cambria Math"/>
                  </a:rPr>
                  <a:t> (</a:t>
                </a:r>
                <a:r>
                  <a:rPr lang="en-US" baseline="30000" dirty="0">
                    <a:solidFill>
                      <a:schemeClr val="tx1"/>
                    </a:solidFill>
                    <a:ea typeface="Cambria Math"/>
                  </a:rPr>
                  <a:t>133</a:t>
                </a:r>
                <a:r>
                  <a:rPr lang="en-US" dirty="0">
                    <a:solidFill>
                      <a:schemeClr val="tx1"/>
                    </a:solidFill>
                    <a:ea typeface="Cambria Math"/>
                  </a:rPr>
                  <a:t>Cs)</a:t>
                </a:r>
              </a:p>
              <a:p>
                <a:pPr lvl="1"/>
                <a14:m>
                  <m:oMath xmlns:m="http://schemas.openxmlformats.org/officeDocument/2006/math">
                    <m:sSub>
                      <m:sSubPr>
                        <m:ctrlPr>
                          <a:rPr lang="en-US" i="1">
                            <a:solidFill>
                              <a:schemeClr val="tx1"/>
                            </a:solidFill>
                            <a:latin typeface="Cambria Math" panose="02040503050406030204" pitchFamily="18" charset="0"/>
                          </a:rPr>
                        </m:ctrlPr>
                      </m:sSubPr>
                      <m:e>
                        <m:r>
                          <a:rPr lang="en-US" b="0" i="1" smtClean="0">
                            <a:solidFill>
                              <a:schemeClr val="tx1"/>
                            </a:solidFill>
                            <a:latin typeface="Cambria Math"/>
                            <a:ea typeface="Cambria Math"/>
                          </a:rPr>
                          <m:t>𝐸</m:t>
                        </m:r>
                      </m:e>
                      <m:sub>
                        <m:r>
                          <a:rPr lang="en-US" i="1">
                            <a:solidFill>
                              <a:schemeClr val="tx1"/>
                            </a:solidFill>
                            <a:latin typeface="Cambria Math"/>
                          </a:rPr>
                          <m:t>𝐻𝐹</m:t>
                        </m:r>
                      </m:sub>
                    </m:sSub>
                    <m:r>
                      <a:rPr lang="en-US" i="1">
                        <a:solidFill>
                          <a:schemeClr val="tx1"/>
                        </a:solidFill>
                        <a:latin typeface="Cambria Math"/>
                      </a:rPr>
                      <m:t>=</m:t>
                    </m:r>
                    <m:sSub>
                      <m:sSubPr>
                        <m:ctrlPr>
                          <a:rPr lang="en-US" i="1">
                            <a:solidFill>
                              <a:schemeClr val="tx1"/>
                            </a:solidFill>
                            <a:latin typeface="Cambria Math" panose="02040503050406030204" pitchFamily="18" charset="0"/>
                            <a:ea typeface="Cambria Math"/>
                          </a:rPr>
                        </m:ctrlPr>
                      </m:sSubPr>
                      <m:e>
                        <m:f>
                          <m:fPr>
                            <m:ctrlPr>
                              <a:rPr lang="en-US" i="1" smtClean="0">
                                <a:solidFill>
                                  <a:schemeClr val="tx1"/>
                                </a:solidFill>
                                <a:latin typeface="Cambria Math" panose="02040503050406030204" pitchFamily="18" charset="0"/>
                                <a:ea typeface="Cambria Math"/>
                              </a:rPr>
                            </m:ctrlPr>
                          </m:fPr>
                          <m:num>
                            <m:r>
                              <a:rPr lang="en-US" b="0" i="1" smtClean="0">
                                <a:solidFill>
                                  <a:schemeClr val="tx1"/>
                                </a:solidFill>
                                <a:latin typeface="Cambria Math"/>
                                <a:ea typeface="Cambria Math"/>
                              </a:rPr>
                              <m:t>1</m:t>
                            </m:r>
                          </m:num>
                          <m:den>
                            <m:r>
                              <a:rPr lang="en-US" b="0" i="1" smtClean="0">
                                <a:solidFill>
                                  <a:schemeClr val="tx1"/>
                                </a:solidFill>
                                <a:latin typeface="Cambria Math"/>
                                <a:ea typeface="Cambria Math"/>
                              </a:rPr>
                              <m:t>2</m:t>
                            </m:r>
                          </m:den>
                        </m:f>
                        <m:r>
                          <a:rPr lang="en-US" i="1">
                            <a:solidFill>
                              <a:schemeClr val="tx1"/>
                            </a:solidFill>
                            <a:latin typeface="Cambria Math"/>
                            <a:ea typeface="Cambria Math"/>
                          </a:rPr>
                          <m:t>𝐴</m:t>
                        </m:r>
                      </m:e>
                      <m:sub>
                        <m:r>
                          <a:rPr lang="en-US" i="1">
                            <a:solidFill>
                              <a:schemeClr val="tx1"/>
                            </a:solidFill>
                            <a:latin typeface="Cambria Math"/>
                            <a:ea typeface="Cambria Math"/>
                          </a:rPr>
                          <m:t>𝐻𝐹</m:t>
                        </m:r>
                      </m:sub>
                    </m:sSub>
                    <m:d>
                      <m:dPr>
                        <m:ctrlPr>
                          <a:rPr lang="en-US" i="1" smtClean="0">
                            <a:solidFill>
                              <a:schemeClr val="tx1"/>
                            </a:solidFill>
                            <a:latin typeface="Cambria Math" panose="02040503050406030204" pitchFamily="18" charset="0"/>
                            <a:ea typeface="Cambria Math"/>
                          </a:rPr>
                        </m:ctrlPr>
                      </m:dPr>
                      <m:e>
                        <m:r>
                          <a:rPr lang="en-US" b="0" i="1" smtClean="0">
                            <a:solidFill>
                              <a:schemeClr val="tx1"/>
                            </a:solidFill>
                            <a:latin typeface="Cambria Math"/>
                            <a:ea typeface="Cambria Math"/>
                          </a:rPr>
                          <m:t>𝐹</m:t>
                        </m:r>
                        <m:d>
                          <m:dPr>
                            <m:ctrlPr>
                              <a:rPr lang="en-US" b="0" i="1" smtClean="0">
                                <a:solidFill>
                                  <a:schemeClr val="tx1"/>
                                </a:solidFill>
                                <a:latin typeface="Cambria Math" panose="02040503050406030204" pitchFamily="18" charset="0"/>
                                <a:ea typeface="Cambria Math"/>
                              </a:rPr>
                            </m:ctrlPr>
                          </m:dPr>
                          <m:e>
                            <m:r>
                              <a:rPr lang="en-US" b="0" i="1" smtClean="0">
                                <a:solidFill>
                                  <a:schemeClr val="tx1"/>
                                </a:solidFill>
                                <a:latin typeface="Cambria Math"/>
                                <a:ea typeface="Cambria Math"/>
                              </a:rPr>
                              <m:t>𝐹</m:t>
                            </m:r>
                            <m:r>
                              <a:rPr lang="en-US" b="0" i="1" smtClean="0">
                                <a:solidFill>
                                  <a:schemeClr val="tx1"/>
                                </a:solidFill>
                                <a:latin typeface="Cambria Math"/>
                                <a:ea typeface="Cambria Math"/>
                              </a:rPr>
                              <m:t>+1</m:t>
                            </m:r>
                          </m:e>
                        </m:d>
                        <m:r>
                          <a:rPr lang="en-US" b="0" i="1" smtClean="0">
                            <a:solidFill>
                              <a:schemeClr val="tx1"/>
                            </a:solidFill>
                            <a:latin typeface="Cambria Math"/>
                            <a:ea typeface="Cambria Math"/>
                          </a:rPr>
                          <m:t>−</m:t>
                        </m:r>
                        <m:r>
                          <a:rPr lang="en-US" b="0" i="1" smtClean="0">
                            <a:solidFill>
                              <a:schemeClr val="tx1"/>
                            </a:solidFill>
                            <a:latin typeface="Cambria Math"/>
                            <a:ea typeface="Cambria Math"/>
                          </a:rPr>
                          <m:t>𝐼</m:t>
                        </m:r>
                        <m:d>
                          <m:dPr>
                            <m:ctrlPr>
                              <a:rPr lang="en-US" i="1">
                                <a:solidFill>
                                  <a:schemeClr val="tx1"/>
                                </a:solidFill>
                                <a:latin typeface="Cambria Math" panose="02040503050406030204" pitchFamily="18" charset="0"/>
                                <a:ea typeface="Cambria Math"/>
                              </a:rPr>
                            </m:ctrlPr>
                          </m:dPr>
                          <m:e>
                            <m:r>
                              <a:rPr lang="en-US" b="0" i="1" smtClean="0">
                                <a:solidFill>
                                  <a:schemeClr val="tx1"/>
                                </a:solidFill>
                                <a:latin typeface="Cambria Math"/>
                                <a:ea typeface="Cambria Math"/>
                              </a:rPr>
                              <m:t>𝐼</m:t>
                            </m:r>
                            <m:r>
                              <a:rPr lang="en-US" i="1">
                                <a:solidFill>
                                  <a:schemeClr val="tx1"/>
                                </a:solidFill>
                                <a:latin typeface="Cambria Math"/>
                                <a:ea typeface="Cambria Math"/>
                              </a:rPr>
                              <m:t>+1</m:t>
                            </m:r>
                          </m:e>
                        </m:d>
                        <m:r>
                          <a:rPr lang="en-US" b="0" i="1" smtClean="0">
                            <a:solidFill>
                              <a:schemeClr val="tx1"/>
                            </a:solidFill>
                            <a:latin typeface="Cambria Math"/>
                            <a:ea typeface="Cambria Math"/>
                          </a:rPr>
                          <m:t>−</m:t>
                        </m:r>
                        <m:r>
                          <a:rPr lang="en-US" b="0" i="1" smtClean="0">
                            <a:solidFill>
                              <a:schemeClr val="tx1"/>
                            </a:solidFill>
                            <a:latin typeface="Cambria Math"/>
                            <a:ea typeface="Cambria Math"/>
                          </a:rPr>
                          <m:t>𝑆</m:t>
                        </m:r>
                        <m:d>
                          <m:dPr>
                            <m:ctrlPr>
                              <a:rPr lang="en-US" i="1">
                                <a:solidFill>
                                  <a:schemeClr val="tx1"/>
                                </a:solidFill>
                                <a:latin typeface="Cambria Math" panose="02040503050406030204" pitchFamily="18" charset="0"/>
                                <a:ea typeface="Cambria Math"/>
                              </a:rPr>
                            </m:ctrlPr>
                          </m:dPr>
                          <m:e>
                            <m:r>
                              <a:rPr lang="en-US" b="0" i="1" smtClean="0">
                                <a:solidFill>
                                  <a:schemeClr val="tx1"/>
                                </a:solidFill>
                                <a:latin typeface="Cambria Math"/>
                                <a:ea typeface="Cambria Math"/>
                              </a:rPr>
                              <m:t>𝑆</m:t>
                            </m:r>
                            <m:r>
                              <a:rPr lang="en-US" i="1">
                                <a:solidFill>
                                  <a:schemeClr val="tx1"/>
                                </a:solidFill>
                                <a:latin typeface="Cambria Math"/>
                                <a:ea typeface="Cambria Math"/>
                              </a:rPr>
                              <m:t>+1</m:t>
                            </m:r>
                          </m:e>
                        </m:d>
                      </m:e>
                    </m:d>
                  </m:oMath>
                </a14:m>
                <a:endParaRPr lang="en-US" b="1" dirty="0">
                  <a:solidFill>
                    <a:schemeClr val="tx1"/>
                  </a:solidFill>
                  <a:ea typeface="Cambria Math"/>
                </a:endParaRPr>
              </a:p>
              <a:p>
                <a:pPr lvl="1"/>
                <a:r>
                  <a:rPr lang="en-US" baseline="30000" dirty="0">
                    <a:solidFill>
                      <a:schemeClr val="tx1"/>
                    </a:solidFill>
                    <a:ea typeface="Cambria Math"/>
                  </a:rPr>
                  <a:t>87</a:t>
                </a:r>
                <a:r>
                  <a:rPr lang="en-US" dirty="0">
                    <a:solidFill>
                      <a:schemeClr val="tx1"/>
                    </a:solidFill>
                    <a:ea typeface="Cambria Math"/>
                  </a:rPr>
                  <a:t>Rb : </a:t>
                </a:r>
                <a14:m>
                  <m:oMath xmlns:m="http://schemas.openxmlformats.org/officeDocument/2006/math">
                    <m:f>
                      <m:fPr>
                        <m:type m:val="lin"/>
                        <m:ctrlPr>
                          <a:rPr lang="en-US" i="1">
                            <a:solidFill>
                              <a:schemeClr val="tx1"/>
                            </a:solidFill>
                            <a:latin typeface="Cambria Math" panose="02040503050406030204" pitchFamily="18" charset="0"/>
                          </a:rPr>
                        </m:ctrlPr>
                      </m:fPr>
                      <m:num>
                        <m:sSub>
                          <m:sSubPr>
                            <m:ctrlPr>
                              <a:rPr lang="en-US" i="1">
                                <a:solidFill>
                                  <a:schemeClr val="tx1"/>
                                </a:solidFill>
                                <a:latin typeface="Cambria Math" panose="02040503050406030204" pitchFamily="18" charset="0"/>
                              </a:rPr>
                            </m:ctrlPr>
                          </m:sSubPr>
                          <m:e>
                            <m:r>
                              <a:rPr lang="en-US" i="1">
                                <a:solidFill>
                                  <a:schemeClr val="tx1"/>
                                </a:solidFill>
                                <a:latin typeface="Cambria Math"/>
                                <a:ea typeface="Cambria Math"/>
                              </a:rPr>
                              <m:t>∆</m:t>
                            </m:r>
                            <m:r>
                              <a:rPr lang="en-US" i="1">
                                <a:solidFill>
                                  <a:schemeClr val="tx1"/>
                                </a:solidFill>
                                <a:latin typeface="Cambria Math"/>
                                <a:ea typeface="Cambria Math"/>
                              </a:rPr>
                              <m:t>𝐸</m:t>
                            </m:r>
                          </m:e>
                          <m:sub>
                            <m:r>
                              <a:rPr lang="en-US" i="1">
                                <a:solidFill>
                                  <a:schemeClr val="tx1"/>
                                </a:solidFill>
                                <a:latin typeface="Cambria Math"/>
                              </a:rPr>
                              <m:t>𝐻𝐹</m:t>
                            </m:r>
                          </m:sub>
                        </m:sSub>
                      </m:num>
                      <m:den>
                        <m:r>
                          <a:rPr lang="en-US" i="1">
                            <a:solidFill>
                              <a:schemeClr val="tx1"/>
                            </a:solidFill>
                            <a:latin typeface="Cambria Math"/>
                          </a:rPr>
                          <m:t>h</m:t>
                        </m:r>
                      </m:den>
                    </m:f>
                    <m:r>
                      <a:rPr lang="en-US" i="1">
                        <a:solidFill>
                          <a:schemeClr val="tx1"/>
                        </a:solidFill>
                        <a:latin typeface="Cambria Math"/>
                      </a:rPr>
                      <m:t>=</m:t>
                    </m:r>
                    <m:r>
                      <a:rPr lang="en-US" b="0" i="1" smtClean="0">
                        <a:solidFill>
                          <a:schemeClr val="tx1"/>
                        </a:solidFill>
                        <a:latin typeface="Cambria Math"/>
                      </a:rPr>
                      <m:t>6.835</m:t>
                    </m:r>
                  </m:oMath>
                </a14:m>
                <a:r>
                  <a:rPr lang="en-US" dirty="0">
                    <a:solidFill>
                      <a:schemeClr val="tx1"/>
                    </a:solidFill>
                    <a:ea typeface="Cambria Math"/>
                  </a:rPr>
                  <a:t>GHz, </a:t>
                </a:r>
                <a14:m>
                  <m:oMath xmlns:m="http://schemas.openxmlformats.org/officeDocument/2006/math">
                    <m:r>
                      <a:rPr lang="en-US" i="1">
                        <a:solidFill>
                          <a:schemeClr val="tx1"/>
                        </a:solidFill>
                        <a:latin typeface="Cambria Math"/>
                        <a:ea typeface="Cambria Math"/>
                      </a:rPr>
                      <m:t>𝐼</m:t>
                    </m:r>
                    <m:r>
                      <a:rPr lang="en-US" i="1">
                        <a:solidFill>
                          <a:schemeClr val="tx1"/>
                        </a:solidFill>
                        <a:latin typeface="Cambria Math"/>
                        <a:ea typeface="Cambria Math"/>
                      </a:rPr>
                      <m:t>=3/2</m:t>
                    </m:r>
                  </m:oMath>
                </a14:m>
                <a:endParaRPr lang="en-US" dirty="0">
                  <a:solidFill>
                    <a:schemeClr val="tx1"/>
                  </a:solidFill>
                  <a:ea typeface="Cambria Math"/>
                </a:endParaRPr>
              </a:p>
              <a:p>
                <a:pPr lvl="1"/>
                <a:r>
                  <a:rPr lang="en-US" baseline="30000" dirty="0">
                    <a:solidFill>
                      <a:schemeClr val="tx1"/>
                    </a:solidFill>
                    <a:ea typeface="Cambria Math"/>
                  </a:rPr>
                  <a:t>133</a:t>
                </a:r>
                <a:r>
                  <a:rPr lang="en-US" dirty="0">
                    <a:solidFill>
                      <a:schemeClr val="tx1"/>
                    </a:solidFill>
                    <a:ea typeface="Cambria Math"/>
                  </a:rPr>
                  <a:t>Cs: </a:t>
                </a:r>
                <a14:m>
                  <m:oMath xmlns:m="http://schemas.openxmlformats.org/officeDocument/2006/math">
                    <m:f>
                      <m:fPr>
                        <m:type m:val="lin"/>
                        <m:ctrlPr>
                          <a:rPr lang="en-US" i="1" smtClean="0">
                            <a:solidFill>
                              <a:schemeClr val="tx1"/>
                            </a:solidFill>
                            <a:latin typeface="Cambria Math" panose="02040503050406030204" pitchFamily="18" charset="0"/>
                          </a:rPr>
                        </m:ctrlPr>
                      </m:fPr>
                      <m:num>
                        <m:sSub>
                          <m:sSubPr>
                            <m:ctrlPr>
                              <a:rPr lang="en-US" i="1">
                                <a:solidFill>
                                  <a:schemeClr val="tx1"/>
                                </a:solidFill>
                                <a:latin typeface="Cambria Math" panose="02040503050406030204" pitchFamily="18" charset="0"/>
                              </a:rPr>
                            </m:ctrlPr>
                          </m:sSubPr>
                          <m:e>
                            <m:r>
                              <a:rPr lang="en-US" i="1">
                                <a:solidFill>
                                  <a:schemeClr val="tx1"/>
                                </a:solidFill>
                                <a:latin typeface="Cambria Math"/>
                                <a:ea typeface="Cambria Math"/>
                              </a:rPr>
                              <m:t>∆</m:t>
                            </m:r>
                            <m:r>
                              <a:rPr lang="en-US" i="1">
                                <a:solidFill>
                                  <a:schemeClr val="tx1"/>
                                </a:solidFill>
                                <a:latin typeface="Cambria Math"/>
                                <a:ea typeface="Cambria Math"/>
                              </a:rPr>
                              <m:t>𝐸</m:t>
                            </m:r>
                          </m:e>
                          <m:sub>
                            <m:r>
                              <a:rPr lang="en-US" i="1">
                                <a:solidFill>
                                  <a:schemeClr val="tx1"/>
                                </a:solidFill>
                                <a:latin typeface="Cambria Math"/>
                              </a:rPr>
                              <m:t>𝐻𝐹</m:t>
                            </m:r>
                          </m:sub>
                        </m:sSub>
                      </m:num>
                      <m:den>
                        <m:r>
                          <a:rPr lang="en-US" b="0" i="1" smtClean="0">
                            <a:solidFill>
                              <a:schemeClr val="tx1"/>
                            </a:solidFill>
                            <a:latin typeface="Cambria Math"/>
                          </a:rPr>
                          <m:t>h</m:t>
                        </m:r>
                      </m:den>
                    </m:f>
                    <m:r>
                      <a:rPr lang="en-US" b="0" i="1" smtClean="0">
                        <a:solidFill>
                          <a:schemeClr val="tx1"/>
                        </a:solidFill>
                        <a:latin typeface="Cambria Math"/>
                      </a:rPr>
                      <m:t>=9.192</m:t>
                    </m:r>
                  </m:oMath>
                </a14:m>
                <a:r>
                  <a:rPr lang="en-US" dirty="0">
                    <a:solidFill>
                      <a:schemeClr val="tx1"/>
                    </a:solidFill>
                    <a:ea typeface="Cambria Math"/>
                  </a:rPr>
                  <a:t>GHz, </a:t>
                </a:r>
                <a14:m>
                  <m:oMath xmlns:m="http://schemas.openxmlformats.org/officeDocument/2006/math">
                    <m:r>
                      <a:rPr lang="en-US" i="1">
                        <a:solidFill>
                          <a:schemeClr val="tx1"/>
                        </a:solidFill>
                        <a:latin typeface="Cambria Math"/>
                        <a:ea typeface="Cambria Math"/>
                      </a:rPr>
                      <m:t>𝐼</m:t>
                    </m:r>
                    <m:r>
                      <a:rPr lang="en-US" b="0" i="1" smtClean="0">
                        <a:solidFill>
                          <a:schemeClr val="tx1"/>
                        </a:solidFill>
                        <a:latin typeface="Cambria Math"/>
                        <a:ea typeface="Cambria Math"/>
                      </a:rPr>
                      <m:t>=7/2</m:t>
                    </m:r>
                  </m:oMath>
                </a14:m>
                <a:endParaRPr lang="en-US" dirty="0">
                  <a:solidFill>
                    <a:schemeClr val="tx1"/>
                  </a:solidFill>
                  <a:ea typeface="Cambria Math"/>
                </a:endParaRPr>
              </a:p>
              <a:p>
                <a:pPr lvl="1"/>
                <a:endParaRPr lang="en-US" dirty="0">
                  <a:solidFill>
                    <a:schemeClr val="tx1"/>
                  </a:solidFill>
                  <a:ea typeface="Cambria Math"/>
                </a:endParaRPr>
              </a:p>
              <a:p>
                <a:r>
                  <a:rPr lang="en-US" dirty="0">
                    <a:solidFill>
                      <a:schemeClr val="tx1"/>
                    </a:solidFill>
                    <a:ea typeface="Cambria Math"/>
                  </a:rPr>
                  <a:t>At low field the nuclear and electron spins are combined,</a:t>
                </a:r>
              </a:p>
              <a:p>
                <a:pPr lvl="1"/>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a:rPr>
                          <m:t>𝐻</m:t>
                        </m:r>
                      </m:e>
                      <m:sub>
                        <m:r>
                          <a:rPr lang="en-US" b="0" i="1" smtClean="0">
                            <a:solidFill>
                              <a:schemeClr val="tx1"/>
                            </a:solidFill>
                            <a:latin typeface="Cambria Math"/>
                          </a:rPr>
                          <m:t>𝐵</m:t>
                        </m:r>
                      </m:sub>
                    </m:sSub>
                    <m:r>
                      <a:rPr lang="en-US" i="1">
                        <a:solidFill>
                          <a:schemeClr val="tx1"/>
                        </a:solidFill>
                        <a:latin typeface="Cambria Math"/>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a:ea typeface="Cambria Math"/>
                          </a:rPr>
                          <m:t>𝜇</m:t>
                        </m:r>
                      </m:e>
                      <m:sub>
                        <m:r>
                          <a:rPr lang="en-US" i="1">
                            <a:solidFill>
                              <a:schemeClr val="tx1"/>
                            </a:solidFill>
                            <a:latin typeface="Cambria Math"/>
                            <a:ea typeface="Cambria Math"/>
                          </a:rPr>
                          <m:t>𝐵</m:t>
                        </m:r>
                      </m:sub>
                    </m:sSub>
                    <m:sSub>
                      <m:sSubPr>
                        <m:ctrlPr>
                          <a:rPr lang="en-US" i="1">
                            <a:solidFill>
                              <a:schemeClr val="tx1"/>
                            </a:solidFill>
                            <a:latin typeface="Cambria Math" panose="02040503050406030204" pitchFamily="18" charset="0"/>
                            <a:ea typeface="Cambria Math"/>
                          </a:rPr>
                        </m:ctrlPr>
                      </m:sSubPr>
                      <m:e>
                        <m:r>
                          <a:rPr lang="en-US" i="1">
                            <a:solidFill>
                              <a:schemeClr val="tx1"/>
                            </a:solidFill>
                            <a:latin typeface="Cambria Math"/>
                            <a:ea typeface="Cambria Math"/>
                          </a:rPr>
                          <m:t>𝑔</m:t>
                        </m:r>
                      </m:e>
                      <m:sub>
                        <m:r>
                          <a:rPr lang="en-US" b="0" i="1" smtClean="0">
                            <a:solidFill>
                              <a:schemeClr val="tx1"/>
                            </a:solidFill>
                            <a:latin typeface="Cambria Math"/>
                            <a:ea typeface="Cambria Math"/>
                          </a:rPr>
                          <m:t>𝐹</m:t>
                        </m:r>
                      </m:sub>
                    </m:sSub>
                    <m:r>
                      <a:rPr lang="en-US" b="1" i="0" smtClean="0">
                        <a:solidFill>
                          <a:schemeClr val="tx1"/>
                        </a:solidFill>
                        <a:latin typeface="Cambria Math"/>
                        <a:ea typeface="Cambria Math"/>
                      </a:rPr>
                      <m:t>𝐅</m:t>
                    </m:r>
                    <m:r>
                      <a:rPr lang="en-US" i="1">
                        <a:solidFill>
                          <a:schemeClr val="tx1"/>
                        </a:solidFill>
                        <a:latin typeface="Cambria Math"/>
                        <a:ea typeface="Cambria Math"/>
                      </a:rPr>
                      <m:t>∙</m:t>
                    </m:r>
                    <m:r>
                      <a:rPr lang="en-US" b="1">
                        <a:solidFill>
                          <a:schemeClr val="tx1"/>
                        </a:solidFill>
                        <a:latin typeface="Cambria Math"/>
                        <a:ea typeface="Cambria Math"/>
                      </a:rPr>
                      <m:t>𝐁</m:t>
                    </m:r>
                  </m:oMath>
                </a14:m>
                <a:r>
                  <a:rPr lang="en-US" b="0" i="0" dirty="0">
                    <a:solidFill>
                      <a:schemeClr val="tx1"/>
                    </a:solidFill>
                    <a:latin typeface="Cambria Math"/>
                    <a:ea typeface="Cambria Math"/>
                  </a:rPr>
                  <a:t>,   </a:t>
                </a:r>
                <a14:m>
                  <m:oMath xmlns:m="http://schemas.openxmlformats.org/officeDocument/2006/math">
                    <m:r>
                      <a:rPr lang="en-US" b="0" i="1" smtClean="0">
                        <a:solidFill>
                          <a:schemeClr val="tx1"/>
                        </a:solidFill>
                        <a:latin typeface="Cambria Math"/>
                        <a:ea typeface="Cambria Math"/>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a:rPr>
                          <m:t>𝐸</m:t>
                        </m:r>
                      </m:e>
                      <m:sub>
                        <m:r>
                          <a:rPr lang="en-US" b="0" i="1" smtClean="0">
                            <a:solidFill>
                              <a:schemeClr val="tx1"/>
                            </a:solidFill>
                            <a:latin typeface="Cambria Math"/>
                          </a:rPr>
                          <m:t>𝑚𝐹</m:t>
                        </m:r>
                      </m:sub>
                    </m:sSub>
                    <m:r>
                      <a:rPr lang="en-US" b="0" i="0" smtClean="0">
                        <a:solidFill>
                          <a:schemeClr val="tx1"/>
                        </a:solidFill>
                        <a:latin typeface="Cambria Math"/>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a:rPr>
                          <m:t>𝑔</m:t>
                        </m:r>
                      </m:e>
                      <m:sub>
                        <m:r>
                          <a:rPr lang="en-US" i="1">
                            <a:solidFill>
                              <a:schemeClr val="tx1"/>
                            </a:solidFill>
                            <a:latin typeface="Cambria Math"/>
                          </a:rPr>
                          <m:t>𝐹</m:t>
                        </m:r>
                      </m:sub>
                    </m:sSub>
                    <m:sSub>
                      <m:sSubPr>
                        <m:ctrlPr>
                          <a:rPr lang="en-US" i="1">
                            <a:solidFill>
                              <a:schemeClr val="tx1"/>
                            </a:solidFill>
                            <a:latin typeface="Cambria Math" panose="02040503050406030204" pitchFamily="18" charset="0"/>
                          </a:rPr>
                        </m:ctrlPr>
                      </m:sSubPr>
                      <m:e>
                        <m:r>
                          <a:rPr lang="en-US" i="1">
                            <a:solidFill>
                              <a:schemeClr val="tx1"/>
                            </a:solidFill>
                            <a:latin typeface="Cambria Math"/>
                          </a:rPr>
                          <m:t>𝑚</m:t>
                        </m:r>
                      </m:e>
                      <m:sub>
                        <m:r>
                          <a:rPr lang="en-US" i="1">
                            <a:solidFill>
                              <a:schemeClr val="tx1"/>
                            </a:solidFill>
                            <a:latin typeface="Cambria Math"/>
                          </a:rPr>
                          <m:t>𝐹</m:t>
                        </m:r>
                      </m:sub>
                    </m:sSub>
                    <m:sSub>
                      <m:sSubPr>
                        <m:ctrlPr>
                          <a:rPr lang="en-US" i="1">
                            <a:solidFill>
                              <a:schemeClr val="tx1"/>
                            </a:solidFill>
                            <a:latin typeface="Cambria Math" panose="02040503050406030204" pitchFamily="18" charset="0"/>
                          </a:rPr>
                        </m:ctrlPr>
                      </m:sSubPr>
                      <m:e>
                        <m:r>
                          <a:rPr lang="en-US" i="1">
                            <a:solidFill>
                              <a:schemeClr val="tx1"/>
                            </a:solidFill>
                            <a:latin typeface="Cambria Math"/>
                            <a:ea typeface="Cambria Math"/>
                          </a:rPr>
                          <m:t>𝜇</m:t>
                        </m:r>
                      </m:e>
                      <m:sub>
                        <m:r>
                          <a:rPr lang="en-US" i="1">
                            <a:solidFill>
                              <a:schemeClr val="tx1"/>
                            </a:solidFill>
                            <a:latin typeface="Cambria Math"/>
                            <a:ea typeface="Cambria Math"/>
                          </a:rPr>
                          <m:t>𝐵</m:t>
                        </m:r>
                      </m:sub>
                    </m:sSub>
                    <m:r>
                      <a:rPr lang="en-US" i="1">
                        <a:solidFill>
                          <a:schemeClr val="tx1"/>
                        </a:solidFill>
                        <a:latin typeface="Cambria Math"/>
                        <a:ea typeface="Cambria Math"/>
                      </a:rPr>
                      <m:t>𝐵</m:t>
                    </m:r>
                  </m:oMath>
                </a14:m>
                <a:endParaRPr lang="en-US" b="0" i="0" dirty="0">
                  <a:solidFill>
                    <a:schemeClr val="tx1"/>
                  </a:solidFill>
                  <a:latin typeface="Cambria Math"/>
                  <a:ea typeface="Cambria Math"/>
                </a:endParaRPr>
              </a:p>
              <a:p>
                <a:pPr lvl="1"/>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a:rPr>
                          <m:t>𝑔</m:t>
                        </m:r>
                      </m:e>
                      <m:sub>
                        <m:r>
                          <a:rPr lang="en-US" i="1">
                            <a:solidFill>
                              <a:schemeClr val="tx1"/>
                            </a:solidFill>
                            <a:latin typeface="Cambria Math"/>
                          </a:rPr>
                          <m:t>𝐹</m:t>
                        </m:r>
                      </m:sub>
                    </m:sSub>
                    <m:r>
                      <a:rPr lang="en-US" i="1" smtClean="0">
                        <a:solidFill>
                          <a:schemeClr val="tx1"/>
                        </a:solidFill>
                        <a:latin typeface="Cambria Math"/>
                        <a:ea typeface="Cambria Math"/>
                      </a:rPr>
                      <m:t>≈±</m:t>
                    </m:r>
                    <m:f>
                      <m:fPr>
                        <m:ctrlPr>
                          <a:rPr lang="en-US" i="1" smtClean="0">
                            <a:solidFill>
                              <a:schemeClr val="tx1"/>
                            </a:solidFill>
                            <a:latin typeface="Cambria Math" panose="02040503050406030204" pitchFamily="18" charset="0"/>
                            <a:ea typeface="Cambria Math"/>
                          </a:rPr>
                        </m:ctrlPr>
                      </m:fPr>
                      <m:num>
                        <m:r>
                          <a:rPr lang="en-US" b="0" i="1" smtClean="0">
                            <a:solidFill>
                              <a:schemeClr val="tx1"/>
                            </a:solidFill>
                            <a:latin typeface="Cambria Math"/>
                            <a:ea typeface="Cambria Math"/>
                          </a:rPr>
                          <m:t>1</m:t>
                        </m:r>
                      </m:num>
                      <m:den>
                        <m:sSub>
                          <m:sSubPr>
                            <m:ctrlPr>
                              <a:rPr lang="en-US" i="1" smtClean="0">
                                <a:solidFill>
                                  <a:schemeClr val="tx1"/>
                                </a:solidFill>
                                <a:latin typeface="Cambria Math" panose="02040503050406030204" pitchFamily="18" charset="0"/>
                                <a:ea typeface="Cambria Math"/>
                              </a:rPr>
                            </m:ctrlPr>
                          </m:sSubPr>
                          <m:e>
                            <m:r>
                              <a:rPr lang="en-US" b="0" i="1" smtClean="0">
                                <a:solidFill>
                                  <a:schemeClr val="tx1"/>
                                </a:solidFill>
                                <a:latin typeface="Cambria Math"/>
                                <a:ea typeface="Cambria Math"/>
                              </a:rPr>
                              <m:t>2</m:t>
                            </m:r>
                            <m:r>
                              <a:rPr lang="en-US" b="0" i="1" smtClean="0">
                                <a:solidFill>
                                  <a:schemeClr val="tx1"/>
                                </a:solidFill>
                                <a:latin typeface="Cambria Math"/>
                                <a:ea typeface="Cambria Math"/>
                              </a:rPr>
                              <m:t>𝐹</m:t>
                            </m:r>
                          </m:e>
                          <m:sub>
                            <m:r>
                              <a:rPr lang="en-US" b="0" i="1" smtClean="0">
                                <a:solidFill>
                                  <a:schemeClr val="tx1"/>
                                </a:solidFill>
                                <a:latin typeface="Cambria Math"/>
                                <a:ea typeface="Cambria Math"/>
                              </a:rPr>
                              <m:t>𝑚𝑎𝑥</m:t>
                            </m:r>
                          </m:sub>
                        </m:sSub>
                      </m:den>
                    </m:f>
                  </m:oMath>
                </a14:m>
                <a:r>
                  <a:rPr lang="en-US" i="1" dirty="0">
                    <a:solidFill>
                      <a:schemeClr val="tx1"/>
                    </a:solidFill>
                    <a:ea typeface="Cambria Math"/>
                  </a:rPr>
                  <a:t>, </a:t>
                </a:r>
                <a14:m>
                  <m:oMath xmlns:m="http://schemas.openxmlformats.org/officeDocument/2006/math">
                    <m:r>
                      <a:rPr lang="en-US" b="0" i="1" smtClean="0">
                        <a:solidFill>
                          <a:schemeClr val="tx1"/>
                        </a:solidFill>
                        <a:latin typeface="Cambria Math"/>
                        <a:ea typeface="Cambria Math"/>
                      </a:rPr>
                      <m:t>−</m:t>
                    </m:r>
                    <m:r>
                      <a:rPr lang="en-US" b="0" i="1" smtClean="0">
                        <a:solidFill>
                          <a:schemeClr val="tx1"/>
                        </a:solidFill>
                        <a:latin typeface="Cambria Math"/>
                        <a:ea typeface="Cambria Math"/>
                      </a:rPr>
                      <m:t>𝐹</m:t>
                    </m:r>
                    <m:r>
                      <a:rPr lang="en-US" b="0" i="1" smtClean="0">
                        <a:solidFill>
                          <a:schemeClr val="tx1"/>
                        </a:solidFill>
                        <a:latin typeface="Cambria Math"/>
                        <a:ea typeface="Cambria Math"/>
                      </a:rPr>
                      <m:t>≤</m:t>
                    </m:r>
                    <m:sSub>
                      <m:sSubPr>
                        <m:ctrlPr>
                          <a:rPr lang="en-US" b="0" i="1" smtClean="0">
                            <a:solidFill>
                              <a:schemeClr val="tx1"/>
                            </a:solidFill>
                            <a:latin typeface="Cambria Math" panose="02040503050406030204" pitchFamily="18" charset="0"/>
                            <a:ea typeface="Cambria Math"/>
                          </a:rPr>
                        </m:ctrlPr>
                      </m:sSubPr>
                      <m:e>
                        <m:r>
                          <a:rPr lang="en-US" b="0" i="1" smtClean="0">
                            <a:solidFill>
                              <a:schemeClr val="tx1"/>
                            </a:solidFill>
                            <a:latin typeface="Cambria Math"/>
                            <a:ea typeface="Cambria Math"/>
                          </a:rPr>
                          <m:t>𝑚</m:t>
                        </m:r>
                      </m:e>
                      <m:sub>
                        <m:r>
                          <a:rPr lang="en-US" b="0" i="1" smtClean="0">
                            <a:solidFill>
                              <a:schemeClr val="tx1"/>
                            </a:solidFill>
                            <a:latin typeface="Cambria Math"/>
                            <a:ea typeface="Cambria Math"/>
                          </a:rPr>
                          <m:t>𝐹</m:t>
                        </m:r>
                      </m:sub>
                    </m:sSub>
                    <m:r>
                      <a:rPr lang="en-US" b="0" i="1" smtClean="0">
                        <a:solidFill>
                          <a:schemeClr val="tx1"/>
                        </a:solidFill>
                        <a:latin typeface="Cambria Math"/>
                        <a:ea typeface="Cambria Math"/>
                      </a:rPr>
                      <m:t>≤</m:t>
                    </m:r>
                    <m:r>
                      <a:rPr lang="en-US" b="0" i="1" smtClean="0">
                        <a:solidFill>
                          <a:schemeClr val="tx1"/>
                        </a:solidFill>
                        <a:latin typeface="Cambria Math"/>
                        <a:ea typeface="Cambria Math"/>
                      </a:rPr>
                      <m:t>𝐹</m:t>
                    </m:r>
                  </m:oMath>
                </a14:m>
                <a:endParaRPr lang="en-US" i="1" dirty="0">
                  <a:solidFill>
                    <a:schemeClr val="tx1"/>
                  </a:solidFill>
                  <a:ea typeface="Cambria Math"/>
                </a:endParaRPr>
              </a:p>
              <a:p>
                <a:pPr lvl="1"/>
                <a14:m>
                  <m:oMath xmlns:m="http://schemas.openxmlformats.org/officeDocument/2006/math">
                    <m:f>
                      <m:fPr>
                        <m:ctrlPr>
                          <a:rPr lang="en-US" b="0" i="1" smtClean="0">
                            <a:solidFill>
                              <a:schemeClr val="tx1"/>
                            </a:solidFill>
                            <a:latin typeface="Cambria Math" panose="02040503050406030204" pitchFamily="18" charset="0"/>
                            <a:ea typeface="Cambria Math"/>
                          </a:rPr>
                        </m:ctrlPr>
                      </m:fPr>
                      <m:num>
                        <m:sSub>
                          <m:sSubPr>
                            <m:ctrlPr>
                              <a:rPr lang="en-US" i="1">
                                <a:solidFill>
                                  <a:schemeClr val="tx1"/>
                                </a:solidFill>
                                <a:latin typeface="Cambria Math" panose="02040503050406030204" pitchFamily="18" charset="0"/>
                              </a:rPr>
                            </m:ctrlPr>
                          </m:sSubPr>
                          <m:e>
                            <m:r>
                              <a:rPr lang="en-US" i="1">
                                <a:solidFill>
                                  <a:schemeClr val="tx1"/>
                                </a:solidFill>
                                <a:latin typeface="Cambria Math"/>
                              </a:rPr>
                              <m:t>𝑔</m:t>
                            </m:r>
                          </m:e>
                          <m:sub>
                            <m:r>
                              <a:rPr lang="en-US" i="1">
                                <a:solidFill>
                                  <a:schemeClr val="tx1"/>
                                </a:solidFill>
                                <a:latin typeface="Cambria Math"/>
                              </a:rPr>
                              <m:t>𝑠</m:t>
                            </m:r>
                          </m:sub>
                        </m:sSub>
                        <m:sSub>
                          <m:sSubPr>
                            <m:ctrlPr>
                              <a:rPr lang="en-US" i="1">
                                <a:solidFill>
                                  <a:schemeClr val="tx1"/>
                                </a:solidFill>
                                <a:latin typeface="Cambria Math" panose="02040503050406030204" pitchFamily="18" charset="0"/>
                              </a:rPr>
                            </m:ctrlPr>
                          </m:sSubPr>
                          <m:e>
                            <m:r>
                              <a:rPr lang="en-US" i="1">
                                <a:solidFill>
                                  <a:schemeClr val="tx1"/>
                                </a:solidFill>
                                <a:latin typeface="Cambria Math"/>
                                <a:ea typeface="Cambria Math"/>
                              </a:rPr>
                              <m:t>𝜇</m:t>
                            </m:r>
                          </m:e>
                          <m:sub>
                            <m:r>
                              <a:rPr lang="en-US" i="1">
                                <a:solidFill>
                                  <a:schemeClr val="tx1"/>
                                </a:solidFill>
                                <a:latin typeface="Cambria Math"/>
                                <a:ea typeface="Cambria Math"/>
                              </a:rPr>
                              <m:t>𝐵</m:t>
                            </m:r>
                          </m:sub>
                        </m:sSub>
                      </m:num>
                      <m:den>
                        <m:r>
                          <a:rPr lang="en-US" b="0" i="1" smtClean="0">
                            <a:solidFill>
                              <a:schemeClr val="tx1"/>
                            </a:solidFill>
                            <a:latin typeface="Cambria Math"/>
                            <a:ea typeface="Cambria Math"/>
                          </a:rPr>
                          <m:t>h</m:t>
                        </m:r>
                      </m:den>
                    </m:f>
                    <m:r>
                      <a:rPr lang="en-US" b="0" i="1" smtClean="0">
                        <a:solidFill>
                          <a:schemeClr val="tx1"/>
                        </a:solidFill>
                        <a:latin typeface="Cambria Math"/>
                        <a:ea typeface="Cambria Math"/>
                      </a:rPr>
                      <m:t>=</m:t>
                    </m:r>
                  </m:oMath>
                </a14:m>
                <a:r>
                  <a:rPr lang="en-US" i="1" dirty="0">
                    <a:solidFill>
                      <a:schemeClr val="tx1"/>
                    </a:solidFill>
                    <a:ea typeface="Cambria Math"/>
                  </a:rPr>
                  <a:t> </a:t>
                </a:r>
                <a:r>
                  <a:rPr lang="en-US" dirty="0">
                    <a:solidFill>
                      <a:schemeClr val="tx1"/>
                    </a:solidFill>
                    <a:ea typeface="Cambria Math"/>
                  </a:rPr>
                  <a:t>2.8 MHz/G</a:t>
                </a:r>
                <a:r>
                  <a:rPr lang="en-US" i="1" dirty="0">
                    <a:solidFill>
                      <a:schemeClr val="tx1"/>
                    </a:solidFill>
                    <a:ea typeface="Cambria Math"/>
                  </a:rPr>
                  <a:t> </a:t>
                </a:r>
                <a:r>
                  <a:rPr lang="en-US" dirty="0">
                    <a:solidFill>
                      <a:schemeClr val="tx1"/>
                    </a:solidFill>
                    <a:ea typeface="Cambria Math"/>
                  </a:rPr>
                  <a:t>or 28 Hz/</a:t>
                </a:r>
                <a:r>
                  <a:rPr lang="en-US" dirty="0" err="1">
                    <a:solidFill>
                      <a:schemeClr val="tx1"/>
                    </a:solidFill>
                    <a:ea typeface="Cambria Math"/>
                  </a:rPr>
                  <a:t>nT</a:t>
                </a:r>
                <a:r>
                  <a:rPr lang="en-US" dirty="0">
                    <a:solidFill>
                      <a:schemeClr val="tx1"/>
                    </a:solidFill>
                    <a:ea typeface="Cambria Math"/>
                  </a:rPr>
                  <a:t> (gyromagnetic ratio)</a:t>
                </a:r>
              </a:p>
              <a:p>
                <a:pPr lvl="1"/>
                <a:r>
                  <a:rPr lang="en-US" baseline="30000" dirty="0">
                    <a:solidFill>
                      <a:schemeClr val="tx1"/>
                    </a:solidFill>
                    <a:ea typeface="Cambria Math"/>
                  </a:rPr>
                  <a:t>87</a:t>
                </a:r>
                <a:r>
                  <a:rPr lang="en-US" dirty="0">
                    <a:solidFill>
                      <a:schemeClr val="tx1"/>
                    </a:solidFill>
                    <a:ea typeface="Cambria Math"/>
                  </a:rPr>
                  <a:t>Rb: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a:rPr>
                          <m:t>𝑔</m:t>
                        </m:r>
                      </m:e>
                      <m:sub>
                        <m:r>
                          <a:rPr lang="en-US" i="1">
                            <a:solidFill>
                              <a:schemeClr val="tx1"/>
                            </a:solidFill>
                            <a:latin typeface="Cambria Math"/>
                          </a:rPr>
                          <m:t>𝐹</m:t>
                        </m:r>
                      </m:sub>
                    </m:sSub>
                    <m:r>
                      <a:rPr lang="en-US" b="0" i="1" smtClean="0">
                        <a:solidFill>
                          <a:schemeClr val="tx1"/>
                        </a:solidFill>
                        <a:latin typeface="Cambria Math"/>
                      </a:rPr>
                      <m:t>=</m:t>
                    </m:r>
                    <m:r>
                      <a:rPr lang="en-US" b="0" i="1" smtClean="0">
                        <a:solidFill>
                          <a:schemeClr val="tx1"/>
                        </a:solidFill>
                        <a:latin typeface="Cambria Math"/>
                        <a:ea typeface="Cambria Math"/>
                      </a:rPr>
                      <m:t>±</m:t>
                    </m:r>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a:rPr>
                          <m:t>1</m:t>
                        </m:r>
                      </m:num>
                      <m:den>
                        <m:r>
                          <a:rPr lang="en-US" b="0" i="1" smtClean="0">
                            <a:solidFill>
                              <a:schemeClr val="tx1"/>
                            </a:solidFill>
                            <a:latin typeface="Cambria Math"/>
                          </a:rPr>
                          <m:t>4</m:t>
                        </m:r>
                      </m:den>
                    </m:f>
                    <m:r>
                      <a:rPr lang="en-US" b="0" i="1" smtClean="0">
                        <a:solidFill>
                          <a:schemeClr val="tx1"/>
                        </a:solidFill>
                        <a:latin typeface="Cambria Math"/>
                      </a:rPr>
                      <m:t>,  </m:t>
                    </m:r>
                    <m:f>
                      <m:fPr>
                        <m:ctrlPr>
                          <a:rPr lang="en-US" i="1">
                            <a:solidFill>
                              <a:schemeClr val="tx1"/>
                            </a:solidFill>
                            <a:latin typeface="Cambria Math" panose="02040503050406030204" pitchFamily="18" charset="0"/>
                            <a:ea typeface="Cambria Math"/>
                          </a:rPr>
                        </m:ctrlPr>
                      </m:fPr>
                      <m:num>
                        <m:sSub>
                          <m:sSubPr>
                            <m:ctrlPr>
                              <a:rPr lang="en-US" i="1">
                                <a:solidFill>
                                  <a:schemeClr val="tx1"/>
                                </a:solidFill>
                                <a:latin typeface="Cambria Math" panose="02040503050406030204" pitchFamily="18" charset="0"/>
                              </a:rPr>
                            </m:ctrlPr>
                          </m:sSubPr>
                          <m:e>
                            <m:r>
                              <a:rPr lang="en-US" i="1">
                                <a:solidFill>
                                  <a:schemeClr val="tx1"/>
                                </a:solidFill>
                                <a:latin typeface="Cambria Math"/>
                              </a:rPr>
                              <m:t>𝑔</m:t>
                            </m:r>
                          </m:e>
                          <m:sub>
                            <m:r>
                              <a:rPr lang="en-US" b="0" i="1" smtClean="0">
                                <a:solidFill>
                                  <a:schemeClr val="tx1"/>
                                </a:solidFill>
                                <a:latin typeface="Cambria Math"/>
                              </a:rPr>
                              <m:t>𝐹</m:t>
                            </m:r>
                          </m:sub>
                        </m:sSub>
                        <m:sSub>
                          <m:sSubPr>
                            <m:ctrlPr>
                              <a:rPr lang="en-US" i="1">
                                <a:solidFill>
                                  <a:schemeClr val="tx1"/>
                                </a:solidFill>
                                <a:latin typeface="Cambria Math" panose="02040503050406030204" pitchFamily="18" charset="0"/>
                              </a:rPr>
                            </m:ctrlPr>
                          </m:sSubPr>
                          <m:e>
                            <m:r>
                              <a:rPr lang="en-US" i="1">
                                <a:solidFill>
                                  <a:schemeClr val="tx1"/>
                                </a:solidFill>
                                <a:latin typeface="Cambria Math"/>
                                <a:ea typeface="Cambria Math"/>
                              </a:rPr>
                              <m:t>𝜇</m:t>
                            </m:r>
                          </m:e>
                          <m:sub>
                            <m:r>
                              <a:rPr lang="en-US" i="1">
                                <a:solidFill>
                                  <a:schemeClr val="tx1"/>
                                </a:solidFill>
                                <a:latin typeface="Cambria Math"/>
                                <a:ea typeface="Cambria Math"/>
                              </a:rPr>
                              <m:t>𝐵</m:t>
                            </m:r>
                          </m:sub>
                        </m:sSub>
                      </m:num>
                      <m:den>
                        <m:r>
                          <a:rPr lang="en-US" i="1">
                            <a:solidFill>
                              <a:schemeClr val="tx1"/>
                            </a:solidFill>
                            <a:latin typeface="Cambria Math"/>
                            <a:ea typeface="Cambria Math"/>
                          </a:rPr>
                          <m:t>h</m:t>
                        </m:r>
                      </m:den>
                    </m:f>
                    <m:r>
                      <a:rPr lang="en-US" b="0" i="1" smtClean="0">
                        <a:solidFill>
                          <a:schemeClr val="tx1"/>
                        </a:solidFill>
                        <a:latin typeface="Cambria Math"/>
                        <a:ea typeface="Cambria Math"/>
                      </a:rPr>
                      <m:t>=</m:t>
                    </m:r>
                  </m:oMath>
                </a14:m>
                <a:r>
                  <a:rPr lang="en-US" i="1" dirty="0">
                    <a:solidFill>
                      <a:schemeClr val="tx1"/>
                    </a:solidFill>
                    <a:ea typeface="Cambria Math"/>
                  </a:rPr>
                  <a:t> </a:t>
                </a:r>
                <a:r>
                  <a:rPr lang="en-US" dirty="0">
                    <a:solidFill>
                      <a:schemeClr val="tx1"/>
                    </a:solidFill>
                    <a:ea typeface="Cambria Math"/>
                  </a:rPr>
                  <a:t>700 kHz/G or 7 Hz/</a:t>
                </a:r>
                <a:r>
                  <a:rPr lang="en-US" dirty="0" err="1">
                    <a:solidFill>
                      <a:schemeClr val="tx1"/>
                    </a:solidFill>
                    <a:ea typeface="Cambria Math"/>
                  </a:rPr>
                  <a:t>nT</a:t>
                </a:r>
                <a:endParaRPr lang="en-US" i="1" dirty="0">
                  <a:solidFill>
                    <a:schemeClr val="tx1"/>
                  </a:solidFill>
                  <a:ea typeface="Cambria Math"/>
                </a:endParaRPr>
              </a:p>
              <a:p>
                <a:pPr lvl="1"/>
                <a:r>
                  <a:rPr lang="en-US" baseline="30000" dirty="0">
                    <a:solidFill>
                      <a:schemeClr val="tx1"/>
                    </a:solidFill>
                    <a:ea typeface="Cambria Math"/>
                  </a:rPr>
                  <a:t>133</a:t>
                </a:r>
                <a:r>
                  <a:rPr lang="en-US" dirty="0">
                    <a:solidFill>
                      <a:schemeClr val="tx1"/>
                    </a:solidFill>
                    <a:ea typeface="Cambria Math"/>
                  </a:rPr>
                  <a:t>Cs: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a:rPr>
                          <m:t>𝑔</m:t>
                        </m:r>
                      </m:e>
                      <m:sub>
                        <m:r>
                          <a:rPr lang="en-US" i="1">
                            <a:solidFill>
                              <a:schemeClr val="tx1"/>
                            </a:solidFill>
                            <a:latin typeface="Cambria Math"/>
                          </a:rPr>
                          <m:t>𝐹</m:t>
                        </m:r>
                      </m:sub>
                    </m:sSub>
                    <m:r>
                      <a:rPr lang="en-US" i="1">
                        <a:solidFill>
                          <a:schemeClr val="tx1"/>
                        </a:solidFill>
                        <a:latin typeface="Cambria Math"/>
                      </a:rPr>
                      <m:t>=</m:t>
                    </m:r>
                    <m:r>
                      <a:rPr lang="en-US" i="1" smtClean="0">
                        <a:solidFill>
                          <a:schemeClr val="tx1"/>
                        </a:solidFill>
                        <a:latin typeface="Cambria Math"/>
                        <a:ea typeface="Cambria Math"/>
                      </a:rPr>
                      <m:t>±</m:t>
                    </m:r>
                    <m:f>
                      <m:fPr>
                        <m:ctrlPr>
                          <a:rPr lang="en-US" i="1">
                            <a:solidFill>
                              <a:schemeClr val="tx1"/>
                            </a:solidFill>
                            <a:latin typeface="Cambria Math" panose="02040503050406030204" pitchFamily="18" charset="0"/>
                          </a:rPr>
                        </m:ctrlPr>
                      </m:fPr>
                      <m:num>
                        <m:r>
                          <a:rPr lang="en-US" i="1">
                            <a:solidFill>
                              <a:schemeClr val="tx1"/>
                            </a:solidFill>
                            <a:latin typeface="Cambria Math"/>
                          </a:rPr>
                          <m:t>1</m:t>
                        </m:r>
                      </m:num>
                      <m:den>
                        <m:r>
                          <a:rPr lang="en-US" b="0" i="1" smtClean="0">
                            <a:solidFill>
                              <a:schemeClr val="tx1"/>
                            </a:solidFill>
                            <a:latin typeface="Cambria Math"/>
                          </a:rPr>
                          <m:t>8</m:t>
                        </m:r>
                      </m:den>
                    </m:f>
                    <m:r>
                      <a:rPr lang="en-US" i="1">
                        <a:solidFill>
                          <a:schemeClr val="tx1"/>
                        </a:solidFill>
                        <a:latin typeface="Cambria Math"/>
                      </a:rPr>
                      <m:t>,</m:t>
                    </m:r>
                    <m:r>
                      <a:rPr lang="en-US" b="0" i="1" smtClean="0">
                        <a:solidFill>
                          <a:schemeClr val="tx1"/>
                        </a:solidFill>
                        <a:latin typeface="Cambria Math"/>
                      </a:rPr>
                      <m:t>  </m:t>
                    </m:r>
                    <m:f>
                      <m:fPr>
                        <m:ctrlPr>
                          <a:rPr lang="en-US" i="1">
                            <a:solidFill>
                              <a:schemeClr val="tx1"/>
                            </a:solidFill>
                            <a:latin typeface="Cambria Math" panose="02040503050406030204" pitchFamily="18" charset="0"/>
                            <a:ea typeface="Cambria Math"/>
                          </a:rPr>
                        </m:ctrlPr>
                      </m:fPr>
                      <m:num>
                        <m:sSub>
                          <m:sSubPr>
                            <m:ctrlPr>
                              <a:rPr lang="en-US" i="1">
                                <a:solidFill>
                                  <a:schemeClr val="tx1"/>
                                </a:solidFill>
                                <a:latin typeface="Cambria Math" panose="02040503050406030204" pitchFamily="18" charset="0"/>
                              </a:rPr>
                            </m:ctrlPr>
                          </m:sSubPr>
                          <m:e>
                            <m:r>
                              <a:rPr lang="en-US" i="1">
                                <a:solidFill>
                                  <a:schemeClr val="tx1"/>
                                </a:solidFill>
                                <a:latin typeface="Cambria Math"/>
                              </a:rPr>
                              <m:t>𝑔</m:t>
                            </m:r>
                          </m:e>
                          <m:sub>
                            <m:r>
                              <a:rPr lang="en-US" i="1">
                                <a:solidFill>
                                  <a:schemeClr val="tx1"/>
                                </a:solidFill>
                                <a:latin typeface="Cambria Math"/>
                              </a:rPr>
                              <m:t>𝐹</m:t>
                            </m:r>
                          </m:sub>
                        </m:sSub>
                        <m:sSub>
                          <m:sSubPr>
                            <m:ctrlPr>
                              <a:rPr lang="en-US" i="1">
                                <a:solidFill>
                                  <a:schemeClr val="tx1"/>
                                </a:solidFill>
                                <a:latin typeface="Cambria Math" panose="02040503050406030204" pitchFamily="18" charset="0"/>
                              </a:rPr>
                            </m:ctrlPr>
                          </m:sSubPr>
                          <m:e>
                            <m:r>
                              <a:rPr lang="en-US" i="1">
                                <a:solidFill>
                                  <a:schemeClr val="tx1"/>
                                </a:solidFill>
                                <a:latin typeface="Cambria Math"/>
                                <a:ea typeface="Cambria Math"/>
                              </a:rPr>
                              <m:t>𝜇</m:t>
                            </m:r>
                          </m:e>
                          <m:sub>
                            <m:r>
                              <a:rPr lang="en-US" i="1">
                                <a:solidFill>
                                  <a:schemeClr val="tx1"/>
                                </a:solidFill>
                                <a:latin typeface="Cambria Math"/>
                                <a:ea typeface="Cambria Math"/>
                              </a:rPr>
                              <m:t>𝐵</m:t>
                            </m:r>
                          </m:sub>
                        </m:sSub>
                      </m:num>
                      <m:den>
                        <m:r>
                          <a:rPr lang="en-US" i="1">
                            <a:solidFill>
                              <a:schemeClr val="tx1"/>
                            </a:solidFill>
                            <a:latin typeface="Cambria Math"/>
                            <a:ea typeface="Cambria Math"/>
                          </a:rPr>
                          <m:t>h</m:t>
                        </m:r>
                      </m:den>
                    </m:f>
                    <m:r>
                      <a:rPr lang="en-US" i="1">
                        <a:solidFill>
                          <a:schemeClr val="tx1"/>
                        </a:solidFill>
                        <a:latin typeface="Cambria Math"/>
                        <a:ea typeface="Cambria Math"/>
                      </a:rPr>
                      <m:t>=</m:t>
                    </m:r>
                  </m:oMath>
                </a14:m>
                <a:r>
                  <a:rPr lang="en-US" dirty="0">
                    <a:solidFill>
                      <a:schemeClr val="tx1"/>
                    </a:solidFill>
                    <a:ea typeface="Cambria Math"/>
                  </a:rPr>
                  <a:t> 350 kHz/G or 3.5 Hz/</a:t>
                </a:r>
                <a:r>
                  <a:rPr lang="en-US" dirty="0" err="1">
                    <a:solidFill>
                      <a:schemeClr val="tx1"/>
                    </a:solidFill>
                    <a:ea typeface="Cambria Math"/>
                  </a:rPr>
                  <a:t>nT</a:t>
                </a:r>
                <a:r>
                  <a:rPr lang="en-US" dirty="0">
                    <a:solidFill>
                      <a:schemeClr val="tx1"/>
                    </a:solidFill>
                    <a:ea typeface="Cambria Math"/>
                  </a:rPr>
                  <a:t> </a:t>
                </a:r>
              </a:p>
              <a:p>
                <a:pPr lvl="1"/>
                <a:endParaRPr lang="en-US" dirty="0">
                  <a:solidFill>
                    <a:schemeClr val="tx1"/>
                  </a:solidFill>
                  <a:ea typeface="Cambria Math"/>
                </a:endParaRPr>
              </a:p>
              <a:p>
                <a:pPr lvl="1"/>
                <a:endParaRPr lang="en-US" dirty="0">
                  <a:solidFill>
                    <a:schemeClr val="tx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524000" y="929997"/>
                <a:ext cx="9144000" cy="5928003"/>
              </a:xfr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834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2"/>
          <p:cNvSpPr>
            <a:spLocks noGrp="1" noChangeArrowheads="1"/>
          </p:cNvSpPr>
          <p:nvPr>
            <p:ph type="title"/>
          </p:nvPr>
        </p:nvSpPr>
        <p:spPr/>
        <p:txBody>
          <a:bodyPr/>
          <a:lstStyle/>
          <a:p>
            <a:pPr eaLnBrk="1" hangingPunct="1"/>
            <a:r>
              <a:rPr lang="en-US" altLang="en-US"/>
              <a:t>Sensitivity Limits</a:t>
            </a:r>
          </a:p>
        </p:txBody>
      </p:sp>
      <p:sp>
        <p:nvSpPr>
          <p:cNvPr id="3079" name="Rectangle 4"/>
          <p:cNvSpPr>
            <a:spLocks noGrp="1" noChangeArrowheads="1"/>
          </p:cNvSpPr>
          <p:nvPr>
            <p:ph type="body" sz="half" idx="4294967295"/>
          </p:nvPr>
        </p:nvSpPr>
        <p:spPr>
          <a:xfrm>
            <a:off x="1688126" y="2481263"/>
            <a:ext cx="4038600" cy="3876675"/>
          </a:xfrm>
        </p:spPr>
        <p:txBody>
          <a:bodyPr>
            <a:normAutofit fontScale="92500" lnSpcReduction="10000"/>
          </a:bodyPr>
          <a:lstStyle/>
          <a:p>
            <a:pPr eaLnBrk="1" hangingPunct="1">
              <a:lnSpc>
                <a:spcPct val="90000"/>
              </a:lnSpc>
            </a:pPr>
            <a:r>
              <a:rPr lang="en-US" altLang="en-US" sz="2400" dirty="0">
                <a:solidFill>
                  <a:schemeClr val="tx1"/>
                </a:solidFill>
              </a:rPr>
              <a:t>Atom shot noise limit</a:t>
            </a:r>
          </a:p>
          <a:p>
            <a:pPr eaLnBrk="1" hangingPunct="1">
              <a:lnSpc>
                <a:spcPct val="90000"/>
              </a:lnSpc>
            </a:pPr>
            <a:endParaRPr lang="en-US" altLang="en-US" sz="2400" dirty="0">
              <a:solidFill>
                <a:schemeClr val="tx1"/>
              </a:solidFill>
            </a:endParaRPr>
          </a:p>
          <a:p>
            <a:pPr eaLnBrk="1" hangingPunct="1">
              <a:lnSpc>
                <a:spcPct val="90000"/>
              </a:lnSpc>
            </a:pPr>
            <a:endParaRPr lang="en-US" altLang="en-US" sz="2400" dirty="0">
              <a:solidFill>
                <a:schemeClr val="tx1"/>
              </a:solidFill>
            </a:endParaRPr>
          </a:p>
          <a:p>
            <a:pPr eaLnBrk="1" hangingPunct="1">
              <a:lnSpc>
                <a:spcPct val="90000"/>
              </a:lnSpc>
            </a:pPr>
            <a:endParaRPr lang="en-US" altLang="en-US" sz="2400" dirty="0">
              <a:solidFill>
                <a:schemeClr val="tx1"/>
              </a:solidFill>
            </a:endParaRPr>
          </a:p>
          <a:p>
            <a:pPr eaLnBrk="1" hangingPunct="1">
              <a:lnSpc>
                <a:spcPct val="90000"/>
              </a:lnSpc>
            </a:pPr>
            <a:r>
              <a:rPr lang="en-US" altLang="en-US" sz="2400" dirty="0">
                <a:solidFill>
                  <a:schemeClr val="tx1"/>
                </a:solidFill>
              </a:rPr>
              <a:t>Decoherence limits noise to 1/</a:t>
            </a:r>
            <a:r>
              <a:rPr lang="en-US" altLang="en-US" sz="2400" i="1" dirty="0">
                <a:solidFill>
                  <a:schemeClr val="tx1"/>
                </a:solidFill>
              </a:rPr>
              <a:t>N</a:t>
            </a:r>
            <a:r>
              <a:rPr lang="en-US" altLang="en-US" sz="2400" baseline="30000" dirty="0">
                <a:solidFill>
                  <a:schemeClr val="tx1"/>
                </a:solidFill>
              </a:rPr>
              <a:t>1/2</a:t>
            </a:r>
            <a:r>
              <a:rPr lang="en-US" altLang="en-US" sz="2400" dirty="0">
                <a:solidFill>
                  <a:schemeClr val="tx1"/>
                </a:solidFill>
              </a:rPr>
              <a:t> scaling</a:t>
            </a:r>
          </a:p>
          <a:p>
            <a:pPr eaLnBrk="1" hangingPunct="1">
              <a:lnSpc>
                <a:spcPct val="90000"/>
              </a:lnSpc>
            </a:pPr>
            <a:r>
              <a:rPr lang="en-US" altLang="en-US" sz="2400" dirty="0">
                <a:solidFill>
                  <a:schemeClr val="tx1"/>
                </a:solidFill>
              </a:rPr>
              <a:t>Sensitivity improved by increasing </a:t>
            </a:r>
            <a:r>
              <a:rPr lang="en-US" altLang="en-US" sz="2400" i="1" dirty="0">
                <a:solidFill>
                  <a:schemeClr val="tx1"/>
                </a:solidFill>
              </a:rPr>
              <a:t>T</a:t>
            </a:r>
            <a:r>
              <a:rPr lang="en-US" altLang="en-US" sz="2400" i="1" baseline="-25000" dirty="0">
                <a:solidFill>
                  <a:schemeClr val="tx1"/>
                </a:solidFill>
              </a:rPr>
              <a:t>2</a:t>
            </a:r>
            <a:r>
              <a:rPr lang="en-US" altLang="en-US" sz="2400" dirty="0">
                <a:solidFill>
                  <a:schemeClr val="tx1"/>
                </a:solidFill>
              </a:rPr>
              <a:t> or </a:t>
            </a:r>
            <a:r>
              <a:rPr lang="en-US" altLang="en-US" sz="2400" i="1" dirty="0">
                <a:solidFill>
                  <a:schemeClr val="tx1"/>
                </a:solidFill>
              </a:rPr>
              <a:t>N</a:t>
            </a:r>
          </a:p>
          <a:p>
            <a:pPr eaLnBrk="1" hangingPunct="1">
              <a:lnSpc>
                <a:spcPct val="90000"/>
              </a:lnSpc>
            </a:pPr>
            <a:r>
              <a:rPr lang="en-US" altLang="en-US" sz="2400" dirty="0">
                <a:solidFill>
                  <a:schemeClr val="tx1"/>
                </a:solidFill>
              </a:rPr>
              <a:t>Most AMs do not operate at this limit.</a:t>
            </a:r>
          </a:p>
        </p:txBody>
      </p:sp>
      <p:sp>
        <p:nvSpPr>
          <p:cNvPr id="3080" name="Rectangle 5"/>
          <p:cNvSpPr>
            <a:spLocks noGrp="1" noChangeArrowheads="1"/>
          </p:cNvSpPr>
          <p:nvPr>
            <p:ph type="body" sz="half" idx="4294967295"/>
          </p:nvPr>
        </p:nvSpPr>
        <p:spPr>
          <a:xfrm>
            <a:off x="6465276" y="2570163"/>
            <a:ext cx="4343400" cy="3406775"/>
          </a:xfrm>
        </p:spPr>
        <p:txBody>
          <a:bodyPr>
            <a:normAutofit lnSpcReduction="10000"/>
          </a:bodyPr>
          <a:lstStyle/>
          <a:p>
            <a:pPr eaLnBrk="1" hangingPunct="1">
              <a:lnSpc>
                <a:spcPct val="80000"/>
              </a:lnSpc>
            </a:pPr>
            <a:r>
              <a:rPr lang="en-US" altLang="en-US" sz="2400" dirty="0">
                <a:solidFill>
                  <a:schemeClr val="tx1"/>
                </a:solidFill>
              </a:rPr>
              <a:t>Photon shot noise limit</a:t>
            </a:r>
          </a:p>
          <a:p>
            <a:pPr eaLnBrk="1" hangingPunct="1">
              <a:lnSpc>
                <a:spcPct val="80000"/>
              </a:lnSpc>
            </a:pPr>
            <a:endParaRPr lang="en-US" altLang="en-US" sz="2400" dirty="0">
              <a:solidFill>
                <a:schemeClr val="tx1"/>
              </a:solidFill>
            </a:endParaRPr>
          </a:p>
          <a:p>
            <a:pPr eaLnBrk="1" hangingPunct="1">
              <a:lnSpc>
                <a:spcPct val="80000"/>
              </a:lnSpc>
            </a:pPr>
            <a:endParaRPr lang="en-US" altLang="en-US" sz="2400" dirty="0">
              <a:solidFill>
                <a:schemeClr val="tx1"/>
              </a:solidFill>
            </a:endParaRPr>
          </a:p>
          <a:p>
            <a:pPr eaLnBrk="1" hangingPunct="1">
              <a:lnSpc>
                <a:spcPct val="80000"/>
              </a:lnSpc>
            </a:pPr>
            <a:endParaRPr lang="en-US" altLang="en-US" sz="2400" dirty="0">
              <a:solidFill>
                <a:schemeClr val="tx1"/>
              </a:solidFill>
            </a:endParaRPr>
          </a:p>
          <a:p>
            <a:pPr eaLnBrk="1" hangingPunct="1">
              <a:lnSpc>
                <a:spcPct val="80000"/>
              </a:lnSpc>
            </a:pPr>
            <a:r>
              <a:rPr lang="en-US" altLang="en-US" sz="2400" dirty="0">
                <a:solidFill>
                  <a:schemeClr val="tx1"/>
                </a:solidFill>
              </a:rPr>
              <a:t>Most AMs operate at or near the photon shot noise limit</a:t>
            </a:r>
          </a:p>
          <a:p>
            <a:pPr eaLnBrk="1" hangingPunct="1">
              <a:lnSpc>
                <a:spcPct val="80000"/>
              </a:lnSpc>
            </a:pPr>
            <a:r>
              <a:rPr lang="en-US" altLang="en-US" sz="2400" dirty="0">
                <a:solidFill>
                  <a:schemeClr val="tx1"/>
                </a:solidFill>
              </a:rPr>
              <a:t>Probe intensity contributes to </a:t>
            </a:r>
            <a:r>
              <a:rPr lang="en-US" altLang="en-US" sz="2400" i="1" dirty="0">
                <a:solidFill>
                  <a:schemeClr val="tx1"/>
                </a:solidFill>
              </a:rPr>
              <a:t>T</a:t>
            </a:r>
            <a:r>
              <a:rPr lang="en-US" altLang="en-US" sz="2400" i="1" baseline="-25000" dirty="0">
                <a:solidFill>
                  <a:schemeClr val="tx1"/>
                </a:solidFill>
              </a:rPr>
              <a:t>2</a:t>
            </a:r>
            <a:r>
              <a:rPr lang="en-US" altLang="en-US" sz="2400" i="1" baseline="30000" dirty="0">
                <a:solidFill>
                  <a:schemeClr val="tx1"/>
                </a:solidFill>
              </a:rPr>
              <a:t> </a:t>
            </a:r>
            <a:r>
              <a:rPr lang="en-US" altLang="en-US" sz="2400" dirty="0">
                <a:solidFill>
                  <a:schemeClr val="tx1"/>
                </a:solidFill>
              </a:rPr>
              <a:t>so </a:t>
            </a:r>
            <a:r>
              <a:rPr lang="en-US" altLang="en-US" sz="2400" i="1" dirty="0" err="1">
                <a:solidFill>
                  <a:schemeClr val="tx1"/>
                </a:solidFill>
              </a:rPr>
              <a:t>N</a:t>
            </a:r>
            <a:r>
              <a:rPr lang="en-US" altLang="en-US" sz="2400" i="1" baseline="-25000" dirty="0" err="1">
                <a:solidFill>
                  <a:schemeClr val="tx1"/>
                </a:solidFill>
              </a:rPr>
              <a:t>ph</a:t>
            </a:r>
            <a:r>
              <a:rPr lang="en-US" altLang="en-US" sz="2400" dirty="0">
                <a:solidFill>
                  <a:schemeClr val="tx1"/>
                </a:solidFill>
              </a:rPr>
              <a:t> cannot be made arbitrarily high.</a:t>
            </a:r>
          </a:p>
        </p:txBody>
      </p:sp>
      <p:sp>
        <p:nvSpPr>
          <p:cNvPr id="3081" name="Text Box 6"/>
          <p:cNvSpPr txBox="1">
            <a:spLocks noChangeArrowheads="1"/>
          </p:cNvSpPr>
          <p:nvPr/>
        </p:nvSpPr>
        <p:spPr bwMode="auto">
          <a:xfrm>
            <a:off x="4155462" y="1460500"/>
            <a:ext cx="1571264"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algn="ctr" defTabSz="914400" eaLnBrk="1" fontAlgn="base" hangingPunct="1">
              <a:lnSpc>
                <a:spcPct val="80000"/>
              </a:lnSpc>
              <a:spcBef>
                <a:spcPct val="20000"/>
              </a:spcBef>
              <a:spcAft>
                <a:spcPct val="0"/>
              </a:spcAft>
            </a:pPr>
            <a:r>
              <a:rPr lang="en-US" altLang="en-US" sz="2400">
                <a:solidFill>
                  <a:srgbClr val="000000"/>
                </a:solidFill>
              </a:rPr>
              <a:t>Magnetic </a:t>
            </a:r>
          </a:p>
          <a:p>
            <a:pPr algn="ctr" defTabSz="914400" eaLnBrk="1" fontAlgn="base" hangingPunct="1">
              <a:lnSpc>
                <a:spcPct val="80000"/>
              </a:lnSpc>
              <a:spcBef>
                <a:spcPct val="20000"/>
              </a:spcBef>
              <a:spcAft>
                <a:spcPct val="0"/>
              </a:spcAft>
            </a:pPr>
            <a:r>
              <a:rPr lang="en-US" altLang="en-US" sz="2400">
                <a:solidFill>
                  <a:srgbClr val="000000"/>
                </a:solidFill>
              </a:rPr>
              <a:t>Sensitivity</a:t>
            </a:r>
          </a:p>
        </p:txBody>
      </p:sp>
      <p:graphicFrame>
        <p:nvGraphicFramePr>
          <p:cNvPr id="3074" name="Object 7"/>
          <p:cNvGraphicFramePr>
            <a:graphicFrameLocks noChangeAspect="1"/>
          </p:cNvGraphicFramePr>
          <p:nvPr/>
        </p:nvGraphicFramePr>
        <p:xfrm>
          <a:off x="6016625" y="1462089"/>
          <a:ext cx="1384300" cy="758825"/>
        </p:xfrm>
        <a:graphic>
          <a:graphicData uri="http://schemas.openxmlformats.org/presentationml/2006/ole">
            <mc:AlternateContent xmlns:mc="http://schemas.openxmlformats.org/markup-compatibility/2006">
              <mc:Choice xmlns:v="urn:schemas-microsoft-com:vml" Requires="v">
                <p:oleObj spid="_x0000_s2065" name="Equation" r:id="rId3" imgW="787320" imgH="431640" progId="Equation.3">
                  <p:embed/>
                </p:oleObj>
              </mc:Choice>
              <mc:Fallback>
                <p:oleObj name="Equation" r:id="rId3" imgW="787320" imgH="431640" progId="Equation.3">
                  <p:embed/>
                  <p:pic>
                    <p:nvPicPr>
                      <p:cNvPr id="3074"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625" y="1462089"/>
                        <a:ext cx="1384300" cy="75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5" name="Object 9"/>
          <p:cNvGraphicFramePr>
            <a:graphicFrameLocks noChangeAspect="1"/>
          </p:cNvGraphicFramePr>
          <p:nvPr/>
        </p:nvGraphicFramePr>
        <p:xfrm>
          <a:off x="1866901" y="3076576"/>
          <a:ext cx="1585913" cy="803275"/>
        </p:xfrm>
        <a:graphic>
          <a:graphicData uri="http://schemas.openxmlformats.org/presentationml/2006/ole">
            <mc:AlternateContent xmlns:mc="http://schemas.openxmlformats.org/markup-compatibility/2006">
              <mc:Choice xmlns:v="urn:schemas-microsoft-com:vml" Requires="v">
                <p:oleObj spid="_x0000_s2066" name="Equation" r:id="rId5" imgW="901440" imgH="457200" progId="Equation.3">
                  <p:embed/>
                </p:oleObj>
              </mc:Choice>
              <mc:Fallback>
                <p:oleObj name="Equation" r:id="rId5" imgW="901440" imgH="457200" progId="Equation.3">
                  <p:embed/>
                  <p:pic>
                    <p:nvPicPr>
                      <p:cNvPr id="3075"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6901" y="3076576"/>
                        <a:ext cx="1585913" cy="80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6" name="Object 11"/>
          <p:cNvGraphicFramePr>
            <a:graphicFrameLocks noChangeAspect="1"/>
          </p:cNvGraphicFramePr>
          <p:nvPr/>
        </p:nvGraphicFramePr>
        <p:xfrm>
          <a:off x="6650038" y="2924176"/>
          <a:ext cx="2990850" cy="936625"/>
        </p:xfrm>
        <a:graphic>
          <a:graphicData uri="http://schemas.openxmlformats.org/presentationml/2006/ole">
            <mc:AlternateContent xmlns:mc="http://schemas.openxmlformats.org/markup-compatibility/2006">
              <mc:Choice xmlns:v="urn:schemas-microsoft-com:vml" Requires="v">
                <p:oleObj spid="_x0000_s2067" name="Equation" r:id="rId7" imgW="1701720" imgH="533160" progId="Equation.3">
                  <p:embed/>
                </p:oleObj>
              </mc:Choice>
              <mc:Fallback>
                <p:oleObj name="Equation" r:id="rId7" imgW="1701720" imgH="533160" progId="Equation.3">
                  <p:embed/>
                  <p:pic>
                    <p:nvPicPr>
                      <p:cNvPr id="3076"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0038" y="2924176"/>
                        <a:ext cx="2990850" cy="936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82" name="Text Box 13"/>
          <p:cNvSpPr txBox="1">
            <a:spLocks noChangeArrowheads="1"/>
          </p:cNvSpPr>
          <p:nvPr/>
        </p:nvSpPr>
        <p:spPr bwMode="auto">
          <a:xfrm>
            <a:off x="3554413" y="3005139"/>
            <a:ext cx="3200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defTabSz="914400" eaLnBrk="1" fontAlgn="base" hangingPunct="1">
              <a:spcBef>
                <a:spcPct val="0"/>
              </a:spcBef>
              <a:spcAft>
                <a:spcPct val="0"/>
              </a:spcAft>
            </a:pPr>
            <a:r>
              <a:rPr lang="en-US" altLang="en-US" sz="1400" i="1" dirty="0">
                <a:solidFill>
                  <a:srgbClr val="000000"/>
                </a:solidFill>
                <a:latin typeface="Symbol" pitchFamily="18" charset="2"/>
              </a:rPr>
              <a:t>g</a:t>
            </a:r>
            <a:r>
              <a:rPr lang="en-US" altLang="en-US" sz="1400" dirty="0">
                <a:solidFill>
                  <a:srgbClr val="000000"/>
                </a:solidFill>
              </a:rPr>
              <a:t>  = gyromagnetic ratio </a:t>
            </a:r>
          </a:p>
          <a:p>
            <a:pPr defTabSz="914400" eaLnBrk="1" fontAlgn="base" hangingPunct="1">
              <a:spcBef>
                <a:spcPct val="0"/>
              </a:spcBef>
              <a:spcAft>
                <a:spcPct val="0"/>
              </a:spcAft>
            </a:pPr>
            <a:r>
              <a:rPr lang="en-US" altLang="en-US" sz="1400" i="1" dirty="0">
                <a:solidFill>
                  <a:srgbClr val="000000"/>
                </a:solidFill>
              </a:rPr>
              <a:t>T</a:t>
            </a:r>
            <a:r>
              <a:rPr lang="en-US" altLang="en-US" sz="1400" i="1" baseline="-25000" dirty="0">
                <a:solidFill>
                  <a:srgbClr val="000000"/>
                </a:solidFill>
              </a:rPr>
              <a:t>2</a:t>
            </a:r>
            <a:r>
              <a:rPr lang="en-US" altLang="en-US" sz="1400" dirty="0">
                <a:solidFill>
                  <a:srgbClr val="000000"/>
                </a:solidFill>
              </a:rPr>
              <a:t> = transverse coherence time</a:t>
            </a:r>
          </a:p>
          <a:p>
            <a:pPr defTabSz="914400" eaLnBrk="1" fontAlgn="base" hangingPunct="1">
              <a:spcBef>
                <a:spcPct val="0"/>
              </a:spcBef>
              <a:spcAft>
                <a:spcPct val="0"/>
              </a:spcAft>
            </a:pPr>
            <a:r>
              <a:rPr lang="en-US" altLang="en-US" sz="1400" i="1" dirty="0">
                <a:solidFill>
                  <a:srgbClr val="000000"/>
                </a:solidFill>
              </a:rPr>
              <a:t>N</a:t>
            </a:r>
            <a:r>
              <a:rPr lang="en-US" altLang="en-US" sz="1400" dirty="0">
                <a:solidFill>
                  <a:srgbClr val="000000"/>
                </a:solidFill>
              </a:rPr>
              <a:t> = number of atoms</a:t>
            </a:r>
          </a:p>
          <a:p>
            <a:pPr defTabSz="914400" eaLnBrk="1" fontAlgn="base" hangingPunct="1">
              <a:spcBef>
                <a:spcPct val="0"/>
              </a:spcBef>
              <a:spcAft>
                <a:spcPct val="0"/>
              </a:spcAft>
            </a:pPr>
            <a:r>
              <a:rPr lang="en-US" altLang="en-US" sz="1400" i="1" dirty="0">
                <a:solidFill>
                  <a:srgbClr val="000000"/>
                </a:solidFill>
                <a:latin typeface="Symbol" pitchFamily="18" charset="2"/>
              </a:rPr>
              <a:t>t</a:t>
            </a:r>
            <a:r>
              <a:rPr lang="en-US" altLang="en-US" sz="1400" dirty="0">
                <a:solidFill>
                  <a:srgbClr val="000000"/>
                </a:solidFill>
              </a:rPr>
              <a:t>  = measurement time</a:t>
            </a:r>
          </a:p>
        </p:txBody>
      </p:sp>
    </p:spTree>
    <p:extLst>
      <p:ext uri="{BB962C8B-B14F-4D97-AF65-F5344CB8AC3E}">
        <p14:creationId xmlns:p14="http://schemas.microsoft.com/office/powerpoint/2010/main" val="220160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07C3C7-464F-41E5-B8B3-3AEF37086A67}"/>
              </a:ext>
            </a:extLst>
          </p:cNvPr>
          <p:cNvPicPr>
            <a:picLocks noChangeAspect="1"/>
          </p:cNvPicPr>
          <p:nvPr/>
        </p:nvPicPr>
        <p:blipFill>
          <a:blip r:embed="rId2"/>
          <a:stretch>
            <a:fillRect/>
          </a:stretch>
        </p:blipFill>
        <p:spPr>
          <a:xfrm>
            <a:off x="149765" y="1005714"/>
            <a:ext cx="11884071" cy="4992414"/>
          </a:xfrm>
          <a:prstGeom prst="rect">
            <a:avLst/>
          </a:prstGeom>
        </p:spPr>
      </p:pic>
      <p:sp>
        <p:nvSpPr>
          <p:cNvPr id="2" name="Title 1">
            <a:extLst>
              <a:ext uri="{FF2B5EF4-FFF2-40B4-BE49-F238E27FC236}">
                <a16:creationId xmlns:a16="http://schemas.microsoft.com/office/drawing/2014/main" id="{1B71DBFC-696A-46F7-BE43-F39123F49EF2}"/>
              </a:ext>
            </a:extLst>
          </p:cNvPr>
          <p:cNvSpPr>
            <a:spLocks noGrp="1"/>
          </p:cNvSpPr>
          <p:nvPr>
            <p:ph type="title"/>
          </p:nvPr>
        </p:nvSpPr>
        <p:spPr/>
        <p:txBody>
          <a:bodyPr/>
          <a:lstStyle/>
          <a:p>
            <a:r>
              <a:rPr lang="en-US" dirty="0"/>
              <a:t>Simulation vs. Measurement, CAPE</a:t>
            </a:r>
          </a:p>
        </p:txBody>
      </p:sp>
      <p:sp>
        <p:nvSpPr>
          <p:cNvPr id="4" name="Slide Number Placeholder 3">
            <a:extLst>
              <a:ext uri="{FF2B5EF4-FFF2-40B4-BE49-F238E27FC236}">
                <a16:creationId xmlns:a16="http://schemas.microsoft.com/office/drawing/2014/main" id="{8D51DBE9-0BEC-4332-87B7-A88293FFC074}"/>
              </a:ext>
            </a:extLst>
          </p:cNvPr>
          <p:cNvSpPr>
            <a:spLocks noGrp="1"/>
          </p:cNvSpPr>
          <p:nvPr>
            <p:ph type="sldNum" sz="quarter" idx="12"/>
          </p:nvPr>
        </p:nvSpPr>
        <p:spPr/>
        <p:txBody>
          <a:bodyPr/>
          <a:lstStyle/>
          <a:p>
            <a:fld id="{6113E31D-E2AB-40D1-8B51-AFA5AFEF393A}" type="slidenum">
              <a:rPr lang="en-US" smtClean="0"/>
              <a:t>32</a:t>
            </a:fld>
            <a:endParaRPr lang="en-US" dirty="0"/>
          </a:p>
        </p:txBody>
      </p:sp>
      <p:sp>
        <p:nvSpPr>
          <p:cNvPr id="5" name="Rectangle 4">
            <a:extLst>
              <a:ext uri="{FF2B5EF4-FFF2-40B4-BE49-F238E27FC236}">
                <a16:creationId xmlns:a16="http://schemas.microsoft.com/office/drawing/2014/main" id="{89330AA3-E46F-47F8-895A-B76F155FDB18}"/>
              </a:ext>
            </a:extLst>
          </p:cNvPr>
          <p:cNvSpPr/>
          <p:nvPr/>
        </p:nvSpPr>
        <p:spPr>
          <a:xfrm>
            <a:off x="1728442" y="6010062"/>
            <a:ext cx="8496302" cy="769441"/>
          </a:xfrm>
          <a:prstGeom prst="rect">
            <a:avLst/>
          </a:prstGeom>
        </p:spPr>
        <p:txBody>
          <a:bodyPr wrap="square">
            <a:spAutoFit/>
          </a:bodyPr>
          <a:lstStyle/>
          <a:p>
            <a:pPr algn="just"/>
            <a:r>
              <a:rPr lang="en-US" sz="2200" dirty="0">
                <a:latin typeface="Arial" panose="020B0604020202020204" pitchFamily="34" charset="0"/>
                <a:cs typeface="Arial" panose="020B0604020202020204" pitchFamily="34" charset="0"/>
              </a:rPr>
              <a:t>OPM’s cross-axis projection error for a 25 Hz, sinusoidal signal with an amplitude of 0.33 </a:t>
            </a:r>
            <a:r>
              <a:rPr lang="en-US" sz="2200" dirty="0" err="1">
                <a:latin typeface="Arial" panose="020B0604020202020204" pitchFamily="34" charset="0"/>
                <a:cs typeface="Arial" panose="020B0604020202020204" pitchFamily="34" charset="0"/>
              </a:rPr>
              <a:t>nT.</a:t>
            </a:r>
            <a:r>
              <a:rPr lang="en-US" sz="2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9484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1DBFC-696A-46F7-BE43-F39123F49EF2}"/>
              </a:ext>
            </a:extLst>
          </p:cNvPr>
          <p:cNvSpPr>
            <a:spLocks noGrp="1"/>
          </p:cNvSpPr>
          <p:nvPr>
            <p:ph type="title"/>
          </p:nvPr>
        </p:nvSpPr>
        <p:spPr>
          <a:xfrm>
            <a:off x="720648" y="176170"/>
            <a:ext cx="10058400" cy="753828"/>
          </a:xfrm>
        </p:spPr>
        <p:txBody>
          <a:bodyPr/>
          <a:lstStyle/>
          <a:p>
            <a:r>
              <a:rPr lang="en-US" dirty="0"/>
              <a:t>Impact of CAPE on MEG Signals: </a:t>
            </a:r>
            <a:r>
              <a:rPr lang="en-US" sz="2800" dirty="0">
                <a:latin typeface="Arial" panose="020B0604020202020204" pitchFamily="34" charset="0"/>
                <a:cs typeface="Arial" panose="020B0604020202020204" pitchFamily="34" charset="0"/>
              </a:rPr>
              <a:t>M20 Median Nerve Response</a:t>
            </a:r>
            <a:endParaRPr lang="en-US" dirty="0"/>
          </a:p>
        </p:txBody>
      </p:sp>
      <p:sp>
        <p:nvSpPr>
          <p:cNvPr id="4" name="Slide Number Placeholder 3">
            <a:extLst>
              <a:ext uri="{FF2B5EF4-FFF2-40B4-BE49-F238E27FC236}">
                <a16:creationId xmlns:a16="http://schemas.microsoft.com/office/drawing/2014/main" id="{8D51DBE9-0BEC-4332-87B7-A88293FFC074}"/>
              </a:ext>
            </a:extLst>
          </p:cNvPr>
          <p:cNvSpPr>
            <a:spLocks noGrp="1"/>
          </p:cNvSpPr>
          <p:nvPr>
            <p:ph type="sldNum" sz="quarter" idx="12"/>
          </p:nvPr>
        </p:nvSpPr>
        <p:spPr/>
        <p:txBody>
          <a:bodyPr/>
          <a:lstStyle/>
          <a:p>
            <a:fld id="{6113E31D-E2AB-40D1-8B51-AFA5AFEF393A}" type="slidenum">
              <a:rPr lang="en-US" smtClean="0"/>
              <a:t>33</a:t>
            </a:fld>
            <a:endParaRPr lang="en-US" dirty="0"/>
          </a:p>
        </p:txBody>
      </p:sp>
      <p:sp>
        <p:nvSpPr>
          <p:cNvPr id="7" name="Rectangle 6">
            <a:extLst>
              <a:ext uri="{FF2B5EF4-FFF2-40B4-BE49-F238E27FC236}">
                <a16:creationId xmlns:a16="http://schemas.microsoft.com/office/drawing/2014/main" id="{05CABB68-8D3E-4160-BADD-82E8478572A7}"/>
              </a:ext>
            </a:extLst>
          </p:cNvPr>
          <p:cNvSpPr/>
          <p:nvPr/>
        </p:nvSpPr>
        <p:spPr>
          <a:xfrm>
            <a:off x="1978792" y="5842292"/>
            <a:ext cx="8390002" cy="769441"/>
          </a:xfrm>
          <a:prstGeom prst="rect">
            <a:avLst/>
          </a:prstGeom>
        </p:spPr>
        <p:txBody>
          <a:bodyPr wrap="square">
            <a:spAutoFit/>
          </a:bodyPr>
          <a:lstStyle/>
          <a:p>
            <a:pPr algn="just"/>
            <a:r>
              <a:rPr lang="en-US" sz="2200" dirty="0">
                <a:latin typeface="Arial" panose="020B0604020202020204" pitchFamily="34" charset="0"/>
                <a:cs typeface="Arial" panose="020B0604020202020204" pitchFamily="34" charset="0"/>
              </a:rPr>
              <a:t>Wide bandwidth of SEF response at 20 ms (M20) reveals possible effects of CAPE. </a:t>
            </a:r>
          </a:p>
        </p:txBody>
      </p:sp>
      <p:pic>
        <p:nvPicPr>
          <p:cNvPr id="3" name="Picture 2">
            <a:extLst>
              <a:ext uri="{FF2B5EF4-FFF2-40B4-BE49-F238E27FC236}">
                <a16:creationId xmlns:a16="http://schemas.microsoft.com/office/drawing/2014/main" id="{AF16F583-9E99-4677-9997-13C855AF4A88}"/>
              </a:ext>
            </a:extLst>
          </p:cNvPr>
          <p:cNvPicPr>
            <a:picLocks noChangeAspect="1"/>
          </p:cNvPicPr>
          <p:nvPr/>
        </p:nvPicPr>
        <p:blipFill>
          <a:blip r:embed="rId2"/>
          <a:stretch>
            <a:fillRect/>
          </a:stretch>
        </p:blipFill>
        <p:spPr>
          <a:xfrm>
            <a:off x="2828743" y="962168"/>
            <a:ext cx="6245132" cy="4871632"/>
          </a:xfrm>
          <a:prstGeom prst="rect">
            <a:avLst/>
          </a:prstGeom>
        </p:spPr>
      </p:pic>
    </p:spTree>
    <p:extLst>
      <p:ext uri="{BB962C8B-B14F-4D97-AF65-F5344CB8AC3E}">
        <p14:creationId xmlns:p14="http://schemas.microsoft.com/office/powerpoint/2010/main" val="96248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1DBFC-696A-46F7-BE43-F39123F49EF2}"/>
              </a:ext>
            </a:extLst>
          </p:cNvPr>
          <p:cNvSpPr>
            <a:spLocks noGrp="1"/>
          </p:cNvSpPr>
          <p:nvPr>
            <p:ph type="title"/>
          </p:nvPr>
        </p:nvSpPr>
        <p:spPr/>
        <p:txBody>
          <a:bodyPr/>
          <a:lstStyle/>
          <a:p>
            <a:r>
              <a:rPr lang="en-US" dirty="0"/>
              <a:t>Impact of CAPE on OPM-MEG Systems’ Localization Capability</a:t>
            </a:r>
          </a:p>
        </p:txBody>
      </p:sp>
      <p:sp>
        <p:nvSpPr>
          <p:cNvPr id="4" name="Slide Number Placeholder 3">
            <a:extLst>
              <a:ext uri="{FF2B5EF4-FFF2-40B4-BE49-F238E27FC236}">
                <a16:creationId xmlns:a16="http://schemas.microsoft.com/office/drawing/2014/main" id="{8D51DBE9-0BEC-4332-87B7-A88293FFC074}"/>
              </a:ext>
            </a:extLst>
          </p:cNvPr>
          <p:cNvSpPr>
            <a:spLocks noGrp="1"/>
          </p:cNvSpPr>
          <p:nvPr>
            <p:ph type="sldNum" sz="quarter" idx="12"/>
          </p:nvPr>
        </p:nvSpPr>
        <p:spPr/>
        <p:txBody>
          <a:bodyPr/>
          <a:lstStyle/>
          <a:p>
            <a:fld id="{6113E31D-E2AB-40D1-8B51-AFA5AFEF393A}" type="slidenum">
              <a:rPr lang="en-US" smtClean="0"/>
              <a:t>34</a:t>
            </a:fld>
            <a:endParaRPr lang="en-US" dirty="0"/>
          </a:p>
        </p:txBody>
      </p:sp>
      <p:sp>
        <p:nvSpPr>
          <p:cNvPr id="5" name="Rectangle 4">
            <a:extLst>
              <a:ext uri="{FF2B5EF4-FFF2-40B4-BE49-F238E27FC236}">
                <a16:creationId xmlns:a16="http://schemas.microsoft.com/office/drawing/2014/main" id="{0C40AFDF-9F69-4E1D-B7B8-45AC5A9AFC09}"/>
              </a:ext>
            </a:extLst>
          </p:cNvPr>
          <p:cNvSpPr/>
          <p:nvPr/>
        </p:nvSpPr>
        <p:spPr>
          <a:xfrm>
            <a:off x="1407210" y="5312861"/>
            <a:ext cx="10058400" cy="1107996"/>
          </a:xfrm>
          <a:prstGeom prst="rect">
            <a:avLst/>
          </a:prstGeom>
        </p:spPr>
        <p:txBody>
          <a:bodyPr wrap="square">
            <a:spAutoFit/>
          </a:bodyPr>
          <a:lstStyle/>
          <a:p>
            <a:pPr algn="just"/>
            <a:r>
              <a:rPr lang="en-US" sz="2200" dirty="0">
                <a:latin typeface="Arial" panose="020B0604020202020204" pitchFamily="34" charset="0"/>
                <a:cs typeface="Arial" panose="020B0604020202020204" pitchFamily="34" charset="0"/>
              </a:rPr>
              <a:t>The mean and standard deviation (bars) for source localization error; the </a:t>
            </a:r>
            <a:r>
              <a:rPr lang="en-US" sz="2200" i="1" dirty="0">
                <a:latin typeface="Arial" panose="020B0604020202020204" pitchFamily="34" charset="0"/>
                <a:cs typeface="Arial" panose="020B0604020202020204" pitchFamily="34" charset="0"/>
              </a:rPr>
              <a:t>x</a:t>
            </a:r>
            <a:r>
              <a:rPr lang="en-US" sz="2200" dirty="0">
                <a:latin typeface="Arial" panose="020B0604020202020204" pitchFamily="34" charset="0"/>
                <a:cs typeface="Arial" panose="020B0604020202020204" pitchFamily="34" charset="0"/>
              </a:rPr>
              <a:t>-axis is the standard deviation of the remnant static magnetic field on the laser propagation axis selected from a normal gaussian distribution.</a:t>
            </a:r>
          </a:p>
        </p:txBody>
      </p:sp>
      <p:pic>
        <p:nvPicPr>
          <p:cNvPr id="6" name="Picture 5">
            <a:extLst>
              <a:ext uri="{FF2B5EF4-FFF2-40B4-BE49-F238E27FC236}">
                <a16:creationId xmlns:a16="http://schemas.microsoft.com/office/drawing/2014/main" id="{F5FA483E-F390-4327-983D-CF5F368955E6}"/>
              </a:ext>
            </a:extLst>
          </p:cNvPr>
          <p:cNvPicPr>
            <a:picLocks noChangeAspect="1"/>
          </p:cNvPicPr>
          <p:nvPr/>
        </p:nvPicPr>
        <p:blipFill>
          <a:blip r:embed="rId2"/>
          <a:stretch>
            <a:fillRect/>
          </a:stretch>
        </p:blipFill>
        <p:spPr>
          <a:xfrm>
            <a:off x="5452543" y="1556098"/>
            <a:ext cx="4238997" cy="3325762"/>
          </a:xfrm>
          <a:prstGeom prst="rect">
            <a:avLst/>
          </a:prstGeom>
        </p:spPr>
      </p:pic>
      <p:pic>
        <p:nvPicPr>
          <p:cNvPr id="7" name="Picture 6">
            <a:extLst>
              <a:ext uri="{FF2B5EF4-FFF2-40B4-BE49-F238E27FC236}">
                <a16:creationId xmlns:a16="http://schemas.microsoft.com/office/drawing/2014/main" id="{71E473A8-629C-4CAA-B5AE-6906FB98B0DE}"/>
              </a:ext>
            </a:extLst>
          </p:cNvPr>
          <p:cNvPicPr>
            <a:picLocks noChangeAspect="1"/>
          </p:cNvPicPr>
          <p:nvPr/>
        </p:nvPicPr>
        <p:blipFill>
          <a:blip r:embed="rId3"/>
          <a:stretch>
            <a:fillRect/>
          </a:stretch>
        </p:blipFill>
        <p:spPr>
          <a:xfrm>
            <a:off x="2135040" y="1605738"/>
            <a:ext cx="2993073" cy="3102142"/>
          </a:xfrm>
          <a:prstGeom prst="rect">
            <a:avLst/>
          </a:prstGeom>
        </p:spPr>
      </p:pic>
      <p:sp>
        <p:nvSpPr>
          <p:cNvPr id="8" name="Rectangle 7"/>
          <p:cNvSpPr/>
          <p:nvPr/>
        </p:nvSpPr>
        <p:spPr>
          <a:xfrm>
            <a:off x="9796048" y="2972143"/>
            <a:ext cx="2206053" cy="584775"/>
          </a:xfrm>
          <a:prstGeom prst="rect">
            <a:avLst/>
          </a:prstGeom>
        </p:spPr>
        <p:txBody>
          <a:bodyPr wrap="none">
            <a:spAutoFit/>
          </a:bodyPr>
          <a:lstStyle/>
          <a:p>
            <a:r>
              <a:rPr lang="en-US" sz="1600" dirty="0">
                <a:latin typeface="Arial" panose="020B0604020202020204" pitchFamily="34" charset="0"/>
              </a:rPr>
              <a:t>Poster Number: IM-29</a:t>
            </a:r>
          </a:p>
          <a:p>
            <a:r>
              <a:rPr lang="en-US" sz="1600" dirty="0">
                <a:latin typeface="Arial" panose="020B0604020202020204" pitchFamily="34" charset="0"/>
              </a:rPr>
              <a:t>Amir </a:t>
            </a:r>
            <a:r>
              <a:rPr lang="en-US" sz="1600" dirty="0" err="1">
                <a:latin typeface="Arial" panose="020B0604020202020204" pitchFamily="34" charset="0"/>
              </a:rPr>
              <a:t>Borna</a:t>
            </a:r>
            <a:r>
              <a:rPr lang="en-US" sz="1600" dirty="0">
                <a:latin typeface="Arial" panose="020B0604020202020204" pitchFamily="34" charset="0"/>
              </a:rPr>
              <a:t> </a:t>
            </a:r>
            <a:endParaRPr lang="en-US" sz="1600" dirty="0"/>
          </a:p>
        </p:txBody>
      </p:sp>
    </p:spTree>
    <p:extLst>
      <p:ext uri="{BB962C8B-B14F-4D97-AF65-F5344CB8AC3E}">
        <p14:creationId xmlns:p14="http://schemas.microsoft.com/office/powerpoint/2010/main" val="372716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180331-2BEC-41C3-B194-C46A6E8D41F4}"/>
              </a:ext>
            </a:extLst>
          </p:cNvPr>
          <p:cNvPicPr>
            <a:picLocks noChangeAspect="1"/>
          </p:cNvPicPr>
          <p:nvPr/>
        </p:nvPicPr>
        <p:blipFill>
          <a:blip r:embed="rId2"/>
          <a:stretch>
            <a:fillRect/>
          </a:stretch>
        </p:blipFill>
        <p:spPr>
          <a:xfrm>
            <a:off x="1232009" y="2608130"/>
            <a:ext cx="4800580" cy="4122850"/>
          </a:xfrm>
          <a:prstGeom prst="rect">
            <a:avLst/>
          </a:prstGeom>
        </p:spPr>
      </p:pic>
      <p:sp>
        <p:nvSpPr>
          <p:cNvPr id="2" name="Title 1">
            <a:extLst>
              <a:ext uri="{FF2B5EF4-FFF2-40B4-BE49-F238E27FC236}">
                <a16:creationId xmlns:a16="http://schemas.microsoft.com/office/drawing/2014/main" id="{C64DC8A3-9D8A-40B4-9957-4F837393E68C}"/>
              </a:ext>
            </a:extLst>
          </p:cNvPr>
          <p:cNvSpPr>
            <a:spLocks noGrp="1"/>
          </p:cNvSpPr>
          <p:nvPr>
            <p:ph type="title"/>
          </p:nvPr>
        </p:nvSpPr>
        <p:spPr/>
        <p:txBody>
          <a:bodyPr/>
          <a:lstStyle/>
          <a:p>
            <a:r>
              <a:rPr lang="en-US" dirty="0"/>
              <a:t>On-Sensor coils for the Gen 2 Sensor</a:t>
            </a:r>
          </a:p>
        </p:txBody>
      </p:sp>
      <p:sp>
        <p:nvSpPr>
          <p:cNvPr id="3" name="Content Placeholder 2">
            <a:extLst>
              <a:ext uri="{FF2B5EF4-FFF2-40B4-BE49-F238E27FC236}">
                <a16:creationId xmlns:a16="http://schemas.microsoft.com/office/drawing/2014/main" id="{B0152CA7-7CB6-4609-82C4-A80E3895A9DA}"/>
              </a:ext>
            </a:extLst>
          </p:cNvPr>
          <p:cNvSpPr>
            <a:spLocks noGrp="1"/>
          </p:cNvSpPr>
          <p:nvPr>
            <p:ph idx="1"/>
          </p:nvPr>
        </p:nvSpPr>
        <p:spPr>
          <a:xfrm>
            <a:off x="627130" y="1138288"/>
            <a:ext cx="5628197" cy="1843903"/>
          </a:xfrm>
        </p:spPr>
        <p:txBody>
          <a:bodyPr/>
          <a:lstStyle/>
          <a:p>
            <a:pPr marL="0" indent="0">
              <a:buNone/>
            </a:pPr>
            <a:r>
              <a:rPr lang="en-US" dirty="0"/>
              <a:t>Designed by Joonas Iivanainen with </a:t>
            </a:r>
            <a:r>
              <a:rPr lang="en-US" i="1" dirty="0" err="1"/>
              <a:t>bfieldtools</a:t>
            </a:r>
            <a:endParaRPr lang="en-US" i="1" dirty="0"/>
          </a:p>
          <a:p>
            <a:pPr marL="0" indent="0">
              <a:buNone/>
            </a:pPr>
            <a:r>
              <a:rPr lang="en-US" dirty="0"/>
              <a:t>Coils:</a:t>
            </a:r>
          </a:p>
          <a:p>
            <a:pPr lvl="1"/>
            <a:r>
              <a:rPr lang="en-US" dirty="0"/>
              <a:t>X: 2 coils</a:t>
            </a:r>
          </a:p>
          <a:p>
            <a:pPr lvl="1"/>
            <a:r>
              <a:rPr lang="en-US" dirty="0"/>
              <a:t>Y: 2 coils</a:t>
            </a:r>
          </a:p>
          <a:p>
            <a:pPr lvl="1"/>
            <a:r>
              <a:rPr lang="en-US" dirty="0"/>
              <a:t>Z: 4 coils</a:t>
            </a:r>
          </a:p>
        </p:txBody>
      </p:sp>
      <p:sp>
        <p:nvSpPr>
          <p:cNvPr id="4" name="Slide Number Placeholder 3">
            <a:extLst>
              <a:ext uri="{FF2B5EF4-FFF2-40B4-BE49-F238E27FC236}">
                <a16:creationId xmlns:a16="http://schemas.microsoft.com/office/drawing/2014/main" id="{EB7E5B0C-FB41-4D00-B766-0806BF5C2340}"/>
              </a:ext>
            </a:extLst>
          </p:cNvPr>
          <p:cNvSpPr>
            <a:spLocks noGrp="1"/>
          </p:cNvSpPr>
          <p:nvPr>
            <p:ph type="sldNum" sz="quarter" idx="12"/>
          </p:nvPr>
        </p:nvSpPr>
        <p:spPr/>
        <p:txBody>
          <a:bodyPr/>
          <a:lstStyle/>
          <a:p>
            <a:fld id="{6113E31D-E2AB-40D1-8B51-AFA5AFEF393A}" type="slidenum">
              <a:rPr lang="en-US" smtClean="0"/>
              <a:t>35</a:t>
            </a:fld>
            <a:endParaRPr lang="en-US" dirty="0"/>
          </a:p>
        </p:txBody>
      </p:sp>
      <p:pic>
        <p:nvPicPr>
          <p:cNvPr id="10" name="Picture 9">
            <a:extLst>
              <a:ext uri="{FF2B5EF4-FFF2-40B4-BE49-F238E27FC236}">
                <a16:creationId xmlns:a16="http://schemas.microsoft.com/office/drawing/2014/main" id="{95268B24-D0FB-4183-8BF7-4499841EACF9}"/>
              </a:ext>
            </a:extLst>
          </p:cNvPr>
          <p:cNvPicPr>
            <a:picLocks noChangeAspect="1"/>
          </p:cNvPicPr>
          <p:nvPr/>
        </p:nvPicPr>
        <p:blipFill>
          <a:blip r:embed="rId3"/>
          <a:stretch>
            <a:fillRect/>
          </a:stretch>
        </p:blipFill>
        <p:spPr>
          <a:xfrm>
            <a:off x="6910737" y="929997"/>
            <a:ext cx="5193311" cy="5928002"/>
          </a:xfrm>
          <a:prstGeom prst="rect">
            <a:avLst/>
          </a:prstGeom>
        </p:spPr>
      </p:pic>
      <p:cxnSp>
        <p:nvCxnSpPr>
          <p:cNvPr id="8" name="Straight Arrow Connector 7">
            <a:extLst>
              <a:ext uri="{FF2B5EF4-FFF2-40B4-BE49-F238E27FC236}">
                <a16:creationId xmlns:a16="http://schemas.microsoft.com/office/drawing/2014/main" id="{DFA9A3DC-1AB8-4FB6-AF32-244E6B6DE05E}"/>
              </a:ext>
            </a:extLst>
          </p:cNvPr>
          <p:cNvCxnSpPr/>
          <p:nvPr/>
        </p:nvCxnSpPr>
        <p:spPr>
          <a:xfrm flipH="1" flipV="1">
            <a:off x="4525108" y="4888523"/>
            <a:ext cx="797169" cy="10902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83C7564-D96E-4D65-B34F-95C0B2142E39}"/>
              </a:ext>
            </a:extLst>
          </p:cNvPr>
          <p:cNvCxnSpPr>
            <a:cxnSpLocks/>
          </p:cNvCxnSpPr>
          <p:nvPr/>
        </p:nvCxnSpPr>
        <p:spPr>
          <a:xfrm flipH="1" flipV="1">
            <a:off x="3727939" y="5433646"/>
            <a:ext cx="1477107" cy="6389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8EE8730-E7E5-4B3C-BFA0-EE36FBF35FA0}"/>
              </a:ext>
            </a:extLst>
          </p:cNvPr>
          <p:cNvSpPr txBox="1"/>
          <p:nvPr/>
        </p:nvSpPr>
        <p:spPr>
          <a:xfrm>
            <a:off x="5205046" y="5955323"/>
            <a:ext cx="1160895" cy="646331"/>
          </a:xfrm>
          <a:prstGeom prst="rect">
            <a:avLst/>
          </a:prstGeom>
          <a:noFill/>
        </p:spPr>
        <p:txBody>
          <a:bodyPr wrap="none" rtlCol="0">
            <a:spAutoFit/>
          </a:bodyPr>
          <a:lstStyle/>
          <a:p>
            <a:r>
              <a:rPr lang="en-US" dirty="0"/>
              <a:t>Channel </a:t>
            </a:r>
          </a:p>
          <a:p>
            <a:r>
              <a:rPr lang="en-US" dirty="0"/>
              <a:t>Locations</a:t>
            </a:r>
          </a:p>
        </p:txBody>
      </p:sp>
    </p:spTree>
    <p:extLst>
      <p:ext uri="{BB962C8B-B14F-4D97-AF65-F5344CB8AC3E}">
        <p14:creationId xmlns:p14="http://schemas.microsoft.com/office/powerpoint/2010/main" val="314645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pPr fontAlgn="base">
              <a:spcBef>
                <a:spcPts val="0"/>
              </a:spcBef>
            </a:pPr>
            <a:r>
              <a:rPr lang="en-US" sz="1400" dirty="0"/>
              <a:t/>
            </a:r>
            <a:br>
              <a:rPr lang="en-US" sz="1400" dirty="0"/>
            </a:br>
            <a:r>
              <a:rPr lang="en-US" sz="1400" dirty="0"/>
              <a:t>(1)  "OPM physics”: How do OPMs </a:t>
            </a:r>
            <a:r>
              <a:rPr lang="en-US" sz="1400" dirty="0" smtClean="0"/>
              <a:t>work?</a:t>
            </a:r>
          </a:p>
          <a:p>
            <a:pPr fontAlgn="base">
              <a:spcBef>
                <a:spcPts val="0"/>
              </a:spcBef>
            </a:pPr>
            <a:r>
              <a:rPr lang="en-US" sz="1400" dirty="0" smtClean="0"/>
              <a:t>What </a:t>
            </a:r>
            <a:r>
              <a:rPr lang="en-US" sz="1400" dirty="0"/>
              <a:t>are the parameters in an OPM that are different from SQUIDs, which are the important ones, and </a:t>
            </a:r>
            <a:r>
              <a:rPr lang="en-US" sz="1400" dirty="0" err="1" smtClean="0"/>
              <a:t>why?</a:t>
            </a:r>
            <a:r>
              <a:rPr lang="en-US" sz="1400" b="1" dirty="0" err="1" smtClean="0"/>
              <a:t>I</a:t>
            </a:r>
            <a:r>
              <a:rPr lang="en-US" sz="1400" b="1" dirty="0" smtClean="0"/>
              <a:t> </a:t>
            </a:r>
            <a:r>
              <a:rPr lang="en-US" sz="1400" b="1" dirty="0"/>
              <a:t>would really like to keep it vendor agnostic and not turn into a marketing session</a:t>
            </a:r>
            <a:r>
              <a:rPr lang="en-US" sz="1400" dirty="0"/>
              <a:t>, so I would like to keep the helium more general, and the scalars. NV centers too?  I think one confusion out there is what is general for OPMs and what is specific to the different vendors and types and implementations of OPMs. How do we do this without making everyone unhappy?</a:t>
            </a:r>
          </a:p>
          <a:p>
            <a:pPr fontAlgn="base">
              <a:spcBef>
                <a:spcPts val="0"/>
              </a:spcBef>
            </a:pPr>
            <a:r>
              <a:rPr lang="en-US" sz="1400" dirty="0"/>
              <a:t>(2) What do OPM people mean with certain “phrases/specifications” and how do they present data? </a:t>
            </a:r>
          </a:p>
          <a:p>
            <a:pPr fontAlgn="base">
              <a:spcBef>
                <a:spcPts val="0"/>
              </a:spcBef>
            </a:pPr>
            <a:r>
              <a:rPr lang="en-US" sz="1400" dirty="0"/>
              <a:t>Here, I was thinking of operating range / dynamic range / linear range OR open-loop / closed-loop BW OR 3-axis OR how are sensitivities plotted, what is cross-axis, where does crosstalk come from, linearity, noise floor should not bet better at higher frequencies, gradiometers and the </a:t>
            </a:r>
            <a:r>
              <a:rPr lang="en-US" sz="1400" dirty="0" err="1"/>
              <a:t>sqrt</a:t>
            </a:r>
            <a:r>
              <a:rPr lang="en-US" sz="1400" dirty="0"/>
              <a:t>(2), units of </a:t>
            </a:r>
            <a:r>
              <a:rPr lang="en-US" sz="1400" dirty="0" err="1"/>
              <a:t>Trms</a:t>
            </a:r>
            <a:r>
              <a:rPr lang="en-US" sz="1400" dirty="0"/>
              <a:t> vs </a:t>
            </a:r>
            <a:r>
              <a:rPr lang="en-US" sz="1400" dirty="0" err="1"/>
              <a:t>T_pp</a:t>
            </a:r>
            <a:r>
              <a:rPr lang="en-US" sz="1400" dirty="0"/>
              <a:t>, other conventions we mix freely?</a:t>
            </a:r>
          </a:p>
          <a:p>
            <a:pPr fontAlgn="base">
              <a:spcBef>
                <a:spcPts val="0"/>
              </a:spcBef>
            </a:pPr>
            <a:r>
              <a:rPr lang="en-US" sz="1400" dirty="0"/>
              <a:t>Maybe shielding and active/dynamic shielding, but that can be another can of worms</a:t>
            </a:r>
          </a:p>
          <a:p>
            <a:pPr fontAlgn="base">
              <a:spcBef>
                <a:spcPts val="0"/>
              </a:spcBef>
            </a:pPr>
            <a:r>
              <a:rPr lang="en-US" sz="1400" b="1" dirty="0"/>
              <a:t>Peter </a:t>
            </a:r>
            <a:r>
              <a:rPr lang="en-US" sz="1400" b="1" dirty="0" err="1"/>
              <a:t>Schwindt</a:t>
            </a:r>
            <a:r>
              <a:rPr lang="en-US" sz="1400" b="1" dirty="0"/>
              <a:t> (20 min)</a:t>
            </a:r>
            <a:endParaRPr lang="en-US" sz="1400" dirty="0"/>
          </a:p>
          <a:p>
            <a:pPr fontAlgn="base">
              <a:spcBef>
                <a:spcPts val="0"/>
              </a:spcBef>
            </a:pPr>
            <a:r>
              <a:rPr lang="en-US" sz="1400" b="1" dirty="0" err="1"/>
              <a:t>Svenja</a:t>
            </a:r>
            <a:r>
              <a:rPr lang="en-US" sz="1400" b="1" dirty="0"/>
              <a:t> </a:t>
            </a:r>
            <a:r>
              <a:rPr lang="en-US" sz="1400" b="1" dirty="0" err="1"/>
              <a:t>Knappe</a:t>
            </a:r>
            <a:r>
              <a:rPr lang="en-US" sz="1400" b="1" dirty="0"/>
              <a:t> (20 min)</a:t>
            </a:r>
            <a:endParaRPr lang="en-US" sz="1400" dirty="0"/>
          </a:p>
          <a:p>
            <a:pPr fontAlgn="base">
              <a:spcBef>
                <a:spcPts val="0"/>
              </a:spcBef>
            </a:pPr>
            <a:r>
              <a:rPr lang="en-US" sz="1400" dirty="0"/>
              <a:t>(3) How do you set up your experiment for success?</a:t>
            </a:r>
          </a:p>
          <a:p>
            <a:pPr fontAlgn="base">
              <a:spcBef>
                <a:spcPts val="0"/>
              </a:spcBef>
            </a:pPr>
            <a:r>
              <a:rPr lang="en-US" sz="1400" b="1" dirty="0"/>
              <a:t>Lauri </a:t>
            </a:r>
            <a:r>
              <a:rPr lang="en-US" sz="1400" b="1" dirty="0" err="1"/>
              <a:t>Parkkonen</a:t>
            </a:r>
            <a:r>
              <a:rPr lang="en-US" sz="1400" b="1" dirty="0"/>
              <a:t> (20 min)</a:t>
            </a:r>
            <a:br>
              <a:rPr lang="en-US" sz="1400" b="1" dirty="0"/>
            </a:br>
            <a:r>
              <a:rPr lang="en-US" sz="1400" dirty="0"/>
              <a:t>How many sensors do we need for different scenarios? </a:t>
            </a:r>
            <a:br>
              <a:rPr lang="en-US" sz="1400" dirty="0"/>
            </a:br>
            <a:r>
              <a:rPr lang="en-US" sz="1400" dirty="0"/>
              <a:t>How is the sensor optimization different from SQUID systems?</a:t>
            </a:r>
            <a:br>
              <a:rPr lang="en-US" sz="1400" dirty="0"/>
            </a:br>
            <a:r>
              <a:rPr lang="en-US" sz="1400" dirty="0"/>
              <a:t>Why is the sensor noise floor important?</a:t>
            </a:r>
            <a:br>
              <a:rPr lang="en-US" sz="1400" dirty="0"/>
            </a:br>
            <a:r>
              <a:rPr lang="en-US" sz="1400" dirty="0"/>
              <a:t>Are there things we cannot simply see by averaging longer?</a:t>
            </a:r>
            <a:br>
              <a:rPr lang="en-US" sz="1400" dirty="0"/>
            </a:br>
            <a:r>
              <a:rPr lang="en-US" sz="1400" dirty="0"/>
              <a:t>Is there something we might be able to resolve/do with OPMs that we cannot do with current cryogenic systems?</a:t>
            </a:r>
          </a:p>
          <a:p>
            <a:pPr fontAlgn="base">
              <a:spcBef>
                <a:spcPts val="0"/>
              </a:spcBef>
            </a:pPr>
            <a:r>
              <a:rPr lang="en-US" sz="1400" b="1" dirty="0" err="1"/>
              <a:t>Samu</a:t>
            </a:r>
            <a:r>
              <a:rPr lang="en-US" sz="1400" dirty="0"/>
              <a:t> </a:t>
            </a:r>
            <a:r>
              <a:rPr lang="en-US" sz="1400" b="1" dirty="0" err="1"/>
              <a:t>Taulu</a:t>
            </a:r>
            <a:r>
              <a:rPr lang="en-US" sz="1400" b="1" dirty="0"/>
              <a:t> (20 min)</a:t>
            </a:r>
            <a:br>
              <a:rPr lang="en-US" sz="1400" b="1" dirty="0"/>
            </a:br>
            <a:r>
              <a:rPr lang="en-US" sz="1400" dirty="0"/>
              <a:t>Number of sensors, and requirements in sensor parameters noise suppression (with spherical harmonics) on a general basis. </a:t>
            </a:r>
            <a:br>
              <a:rPr lang="en-US" sz="1400" dirty="0"/>
            </a:br>
            <a:r>
              <a:rPr lang="en-US" sz="1400" dirty="0"/>
              <a:t>Specific challenges of infant MEG measurements and how they should be addressed in OPM-MEG in particular </a:t>
            </a:r>
            <a:br>
              <a:rPr lang="en-US" sz="1400" dirty="0"/>
            </a:br>
            <a:r>
              <a:rPr lang="en-US" sz="1400" dirty="0"/>
              <a:t>calibration and the impact of head movements in a background gradient field and how to minimize the associated problems.</a:t>
            </a:r>
          </a:p>
          <a:p>
            <a:pPr fontAlgn="base">
              <a:spcBef>
                <a:spcPts val="0"/>
              </a:spcBef>
            </a:pPr>
            <a:r>
              <a:rPr lang="en-US" sz="1400" b="1" dirty="0"/>
              <a:t>Robert </a:t>
            </a:r>
            <a:r>
              <a:rPr lang="en-US" sz="1400" b="1" dirty="0" err="1"/>
              <a:t>Oostenveld</a:t>
            </a:r>
            <a:r>
              <a:rPr lang="en-US" sz="1400" b="1" dirty="0"/>
              <a:t> (30 min)</a:t>
            </a:r>
            <a:br>
              <a:rPr lang="en-US" sz="1400" b="1" dirty="0"/>
            </a:br>
            <a:r>
              <a:rPr lang="en-US" sz="1400" dirty="0"/>
              <a:t>How are the noise sources different from those in stationary </a:t>
            </a:r>
            <a:r>
              <a:rPr lang="en-US" sz="1400" dirty="0" err="1"/>
              <a:t>cryo</a:t>
            </a:r>
            <a:r>
              <a:rPr lang="en-US" sz="1400" dirty="0"/>
              <a:t> system (brain noise, motion noise, head moves with sensors) </a:t>
            </a:r>
            <a:br>
              <a:rPr lang="en-US" sz="1400" dirty="0"/>
            </a:br>
            <a:r>
              <a:rPr lang="en-US" sz="1400" dirty="0"/>
              <a:t>How is it dealt wit in SQUID systems (MSR, nulling coils, gradiometers, synthetic gradiometers, SSP, SSS, BF)) and EEG (PCA, ICA) and what we can and cannot do with OPMs.</a:t>
            </a:r>
            <a:br>
              <a:rPr lang="en-US" sz="1400" dirty="0"/>
            </a:br>
            <a:r>
              <a:rPr lang="en-US" sz="1400" dirty="0"/>
              <a:t>Placing a reference array further away assuming it does not pick up brain, a reference array closer by, references for each OPM sensor (aka software gradiometer, explain noise times </a:t>
            </a:r>
            <a:r>
              <a:rPr lang="en-US" sz="1400" dirty="0" err="1"/>
              <a:t>sqrt</a:t>
            </a:r>
            <a:r>
              <a:rPr lang="en-US" sz="1400" dirty="0"/>
              <a:t>(2) and price times 2, and challenge with dynamic range), then explain how hardware gradiometers can be made (shared noise) and then how algorithmic cleaning works for OPMs (SSP, HFC, adaptive multipole models).</a:t>
            </a:r>
          </a:p>
          <a:p>
            <a:pPr fontAlgn="base">
              <a:spcBef>
                <a:spcPts val="0"/>
              </a:spcBef>
            </a:pPr>
            <a:r>
              <a:rPr lang="en-US" sz="1400" dirty="0"/>
              <a:t>(4) How do you transfer your data to an analysis software and what do you need to consider when analyzing OPM data? </a:t>
            </a:r>
          </a:p>
          <a:p>
            <a:pPr fontAlgn="base">
              <a:spcBef>
                <a:spcPts val="0"/>
              </a:spcBef>
            </a:pPr>
            <a:r>
              <a:rPr lang="en-US" sz="1400" b="1" dirty="0"/>
              <a:t>Robert </a:t>
            </a:r>
            <a:r>
              <a:rPr lang="en-US" sz="1400" b="1" dirty="0" err="1"/>
              <a:t>Oostenveld</a:t>
            </a:r>
            <a:r>
              <a:rPr lang="en-US" sz="1400" b="1" dirty="0"/>
              <a:t> </a:t>
            </a:r>
            <a:r>
              <a:rPr lang="en-US" sz="1400" dirty="0"/>
              <a:t>(continued)</a:t>
            </a:r>
          </a:p>
          <a:p>
            <a:pPr fontAlgn="base">
              <a:spcBef>
                <a:spcPts val="0"/>
              </a:spcBef>
            </a:pPr>
            <a:r>
              <a:rPr lang="en-US" sz="1400" dirty="0" err="1"/>
              <a:t>FieldTrip</a:t>
            </a:r>
            <a:r>
              <a:rPr lang="en-US" sz="1400" dirty="0"/>
              <a:t>: standard SQUID experimental procedures, how is that different with OPMs, flexible placement, file formats, what info are we used to with SQUID systems that now needs to be supplied by the open source toolboxes, the coil_def.dat file, number of integration points (for SQUIDs and OPMs), </a:t>
            </a:r>
            <a:r>
              <a:rPr lang="en-US" sz="1400" dirty="0" err="1"/>
              <a:t>coregistration</a:t>
            </a:r>
            <a:r>
              <a:rPr lang="en-US" sz="1400" dirty="0"/>
              <a:t>, recording and dealing with movement. I can also talk about how this all relates to BIDS and a bit the future of open source and open data.</a:t>
            </a:r>
          </a:p>
          <a:p>
            <a:pPr fontAlgn="base">
              <a:spcBef>
                <a:spcPts val="0"/>
              </a:spcBef>
            </a:pPr>
            <a:r>
              <a:rPr lang="en-US" sz="1400" b="1" dirty="0" err="1"/>
              <a:t>Mainak</a:t>
            </a:r>
            <a:r>
              <a:rPr lang="en-US" sz="1400" b="1" dirty="0"/>
              <a:t> Jas (15 min)</a:t>
            </a:r>
            <a:endParaRPr lang="en-US" sz="1400" dirty="0"/>
          </a:p>
          <a:p>
            <a:pPr fontAlgn="base">
              <a:spcBef>
                <a:spcPts val="0"/>
              </a:spcBef>
            </a:pPr>
            <a:r>
              <a:rPr lang="en-US" sz="1400" dirty="0"/>
              <a:t>MNE: How do you transfer OPM data to MNE analysis software and what do you need to consider when analyzing OPM data?</a:t>
            </a:r>
          </a:p>
          <a:p>
            <a:pPr fontAlgn="base">
              <a:spcBef>
                <a:spcPts val="0"/>
              </a:spcBef>
            </a:pPr>
            <a:r>
              <a:rPr lang="en-US" sz="1400" b="1" dirty="0"/>
              <a:t/>
            </a:r>
            <a:br>
              <a:rPr lang="en-US" sz="1400" b="1" dirty="0"/>
            </a:br>
            <a:endParaRPr lang="en-US" sz="1400" dirty="0"/>
          </a:p>
          <a:p>
            <a:pPr fontAlgn="base">
              <a:spcBef>
                <a:spcPts val="0"/>
              </a:spcBef>
            </a:pPr>
            <a:r>
              <a:rPr lang="en-US" sz="1400" dirty="0"/>
              <a:t>(5) What information do you need to record in the experiment that might be automatically included in the </a:t>
            </a:r>
            <a:r>
              <a:rPr lang="en-US" sz="1400" dirty="0" err="1"/>
              <a:t>cryoMEG</a:t>
            </a:r>
            <a:r>
              <a:rPr lang="en-US" sz="1400" dirty="0"/>
              <a:t>?</a:t>
            </a:r>
          </a:p>
          <a:p>
            <a:pPr fontAlgn="base">
              <a:spcBef>
                <a:spcPts val="0"/>
              </a:spcBef>
            </a:pPr>
            <a:r>
              <a:rPr lang="en-US" sz="1400" b="1" dirty="0"/>
              <a:t>Teresa Cheung (15 min)</a:t>
            </a:r>
            <a:r>
              <a:rPr lang="en-US" sz="1400" dirty="0"/>
              <a:t/>
            </a:r>
            <a:br>
              <a:rPr lang="en-US" sz="1400" dirty="0"/>
            </a:br>
            <a:r>
              <a:rPr lang="en-US" sz="1400" dirty="0" err="1"/>
              <a:t>coregistration</a:t>
            </a:r>
            <a:r>
              <a:rPr lang="en-US" sz="1400" dirty="0"/>
              <a:t>, what do you need to record,</a:t>
            </a:r>
            <a:br>
              <a:rPr lang="en-US" sz="1400" dirty="0"/>
            </a:br>
            <a:r>
              <a:rPr lang="en-US" sz="1400" dirty="0"/>
              <a:t>source localization</a:t>
            </a:r>
            <a:br>
              <a:rPr lang="en-US" sz="1400" dirty="0"/>
            </a:br>
            <a:r>
              <a:rPr lang="en-US" sz="1400" dirty="0"/>
              <a:t>calibrations, the crosstalk, the co-registration, the sensor positions, coil definitions, </a:t>
            </a:r>
          </a:p>
          <a:p>
            <a:pPr fontAlgn="base">
              <a:spcBef>
                <a:spcPts val="0"/>
              </a:spcBef>
            </a:pPr>
            <a:r>
              <a:rPr lang="en-US" sz="1400" dirty="0"/>
              <a:t>noise covariance(sensors move from reference scan)</a:t>
            </a:r>
          </a:p>
          <a:p>
            <a:pPr fontAlgn="base">
              <a:spcBef>
                <a:spcPts val="0"/>
              </a:spcBef>
            </a:pPr>
            <a:r>
              <a:rPr lang="en-US" sz="1400" b="1" dirty="0"/>
              <a:t/>
            </a:r>
            <a:br>
              <a:rPr lang="en-US" sz="1400" b="1" dirty="0"/>
            </a:br>
            <a:endParaRPr lang="en-US" sz="1400" dirty="0"/>
          </a:p>
          <a:p>
            <a:pPr fontAlgn="base">
              <a:spcBef>
                <a:spcPts val="0"/>
              </a:spcBef>
            </a:pPr>
            <a:r>
              <a:rPr lang="en-US" sz="1400" dirty="0"/>
              <a:t>(6) What else can we see with OPMs (beyond SQUID)</a:t>
            </a:r>
          </a:p>
          <a:p>
            <a:pPr fontAlgn="base">
              <a:spcBef>
                <a:spcPts val="0"/>
              </a:spcBef>
            </a:pPr>
            <a:r>
              <a:rPr lang="en-US" sz="1400" b="1" dirty="0"/>
              <a:t>George O’Neill (20 min)</a:t>
            </a:r>
            <a:endParaRPr lang="en-US" sz="1400" dirty="0"/>
          </a:p>
          <a:p>
            <a:pPr fontAlgn="base">
              <a:spcBef>
                <a:spcPts val="0"/>
              </a:spcBef>
            </a:pPr>
            <a:r>
              <a:rPr lang="en-US" sz="1400" dirty="0"/>
              <a:t>deep sources</a:t>
            </a:r>
          </a:p>
          <a:p>
            <a:pPr fontAlgn="base">
              <a:spcBef>
                <a:spcPts val="0"/>
              </a:spcBef>
            </a:pPr>
            <a:r>
              <a:rPr lang="en-US" sz="1400" dirty="0"/>
              <a:t>spinal cord</a:t>
            </a:r>
          </a:p>
          <a:p>
            <a:pPr fontAlgn="base">
              <a:spcBef>
                <a:spcPts val="0"/>
              </a:spcBef>
            </a:pPr>
            <a:r>
              <a:rPr lang="en-US" sz="1400" b="1" dirty="0" err="1"/>
              <a:t>Sarang</a:t>
            </a:r>
            <a:r>
              <a:rPr lang="en-US" sz="1400" dirty="0"/>
              <a:t> </a:t>
            </a:r>
            <a:r>
              <a:rPr lang="en-US" sz="1400" b="1" dirty="0" err="1"/>
              <a:t>Dalal</a:t>
            </a:r>
            <a:r>
              <a:rPr lang="en-US" sz="1400" b="1" dirty="0"/>
              <a:t> (20 min)</a:t>
            </a:r>
            <a:endParaRPr lang="en-US" sz="1400" dirty="0"/>
          </a:p>
          <a:p>
            <a:pPr fontAlgn="base">
              <a:spcBef>
                <a:spcPts val="0"/>
              </a:spcBef>
            </a:pPr>
            <a:r>
              <a:rPr lang="en-US" sz="1400" dirty="0" err="1"/>
              <a:t>fMEG</a:t>
            </a:r>
            <a:endParaRPr lang="en-US" sz="1400" dirty="0"/>
          </a:p>
          <a:p>
            <a:pPr fontAlgn="base">
              <a:spcBef>
                <a:spcPts val="0"/>
              </a:spcBef>
            </a:pPr>
            <a:r>
              <a:rPr lang="en-US" sz="1400" dirty="0"/>
              <a:t>retina</a:t>
            </a:r>
          </a:p>
          <a:p>
            <a:pPr fontAlgn="base">
              <a:spcBef>
                <a:spcPts val="0"/>
              </a:spcBef>
            </a:pPr>
            <a:r>
              <a:rPr lang="en-US" sz="1400" dirty="0"/>
              <a:t>Thank you, all of you, for helping out with this in addition to your other preparations for the conference.</a:t>
            </a:r>
          </a:p>
          <a:p>
            <a:pPr fontAlgn="base">
              <a:spcBef>
                <a:spcPts val="0"/>
              </a:spcBef>
            </a:pPr>
            <a:r>
              <a:rPr lang="en-US" sz="1400" dirty="0"/>
              <a:t>Cheers,</a:t>
            </a:r>
          </a:p>
          <a:p>
            <a:pPr fontAlgn="base">
              <a:spcBef>
                <a:spcPts val="0"/>
              </a:spcBef>
            </a:pPr>
            <a:r>
              <a:rPr lang="en-US" sz="1400" dirty="0" err="1"/>
              <a:t>Svenja</a:t>
            </a:r>
            <a:endParaRPr lang="en-US" sz="1400" dirty="0"/>
          </a:p>
          <a:p>
            <a:pPr fontAlgn="base">
              <a:spcBef>
                <a:spcPts val="0"/>
              </a:spcBef>
            </a:pPr>
            <a:r>
              <a:rPr lang="en-US" sz="1400" dirty="0"/>
              <a:t>————————————————————————————————————————————</a:t>
            </a:r>
            <a:br>
              <a:rPr lang="en-US" sz="1400" dirty="0"/>
            </a:br>
            <a:r>
              <a:rPr lang="en-US" sz="1400" dirty="0" err="1"/>
              <a:t>Svenja</a:t>
            </a:r>
            <a:r>
              <a:rPr lang="en-US" sz="1400" dirty="0"/>
              <a:t> </a:t>
            </a:r>
            <a:r>
              <a:rPr lang="en-US" sz="1400" dirty="0" err="1"/>
              <a:t>Knappe</a:t>
            </a:r>
            <a:r>
              <a:rPr lang="en-US" sz="1400" dirty="0"/>
              <a:t/>
            </a:r>
            <a:br>
              <a:rPr lang="en-US" sz="1400" dirty="0"/>
            </a:br>
            <a:r>
              <a:rPr lang="en-US" sz="1400" dirty="0"/>
              <a:t>Research Professor</a:t>
            </a:r>
            <a:br>
              <a:rPr lang="en-US" sz="1400" dirty="0"/>
            </a:br>
            <a:r>
              <a:rPr lang="en-US" sz="1400" dirty="0"/>
              <a:t>Paul M. </a:t>
            </a:r>
            <a:r>
              <a:rPr lang="en-US" sz="1400" dirty="0" err="1"/>
              <a:t>Rady</a:t>
            </a:r>
            <a:r>
              <a:rPr lang="en-US" sz="1400" dirty="0"/>
              <a:t> Department of Mechanical Engineering</a:t>
            </a:r>
            <a:br>
              <a:rPr lang="en-US" sz="1400" dirty="0"/>
            </a:br>
            <a:r>
              <a:rPr lang="en-US" sz="1400" dirty="0"/>
              <a:t>Associate Professor Adjunct</a:t>
            </a:r>
            <a:br>
              <a:rPr lang="en-US" sz="1400" dirty="0"/>
            </a:br>
            <a:r>
              <a:rPr lang="en-US" sz="1400" dirty="0"/>
              <a:t>Department of Psychology and Neuroscience</a:t>
            </a:r>
            <a:br>
              <a:rPr lang="en-US" sz="1400" dirty="0"/>
            </a:br>
            <a:r>
              <a:rPr lang="en-US" sz="1400" dirty="0"/>
              <a:t/>
            </a:r>
            <a:br>
              <a:rPr lang="en-US" sz="1400" dirty="0"/>
            </a:br>
            <a:r>
              <a:rPr lang="en-US" sz="1400" dirty="0"/>
              <a:t>University of Colorado</a:t>
            </a:r>
            <a:br>
              <a:rPr lang="en-US" sz="1400" dirty="0"/>
            </a:br>
            <a:r>
              <a:rPr lang="en-US" sz="1400" dirty="0"/>
              <a:t>1111 Engineering Drive, 427 UCB</a:t>
            </a:r>
            <a:br>
              <a:rPr lang="en-US" sz="1400" dirty="0"/>
            </a:br>
            <a:r>
              <a:rPr lang="en-US" sz="1400" dirty="0"/>
              <a:t>Boulder CO 80309</a:t>
            </a:r>
          </a:p>
          <a:p>
            <a:pPr fontAlgn="base">
              <a:spcBef>
                <a:spcPts val="0"/>
              </a:spcBef>
            </a:pPr>
            <a:r>
              <a:rPr lang="en-US" sz="1400" dirty="0"/>
              <a:t>USA</a:t>
            </a:r>
            <a:br>
              <a:rPr lang="en-US" sz="1400" dirty="0"/>
            </a:br>
            <a:r>
              <a:rPr lang="en-US" sz="1400" dirty="0"/>
              <a:t/>
            </a:r>
            <a:br>
              <a:rPr lang="en-US" sz="1400" dirty="0"/>
            </a:br>
            <a:r>
              <a:rPr lang="en-US" sz="1400" dirty="0"/>
              <a:t>Svenja.Knappe@colorado.edu</a:t>
            </a:r>
            <a:br>
              <a:rPr lang="en-US" sz="1400" dirty="0"/>
            </a:br>
            <a:r>
              <a:rPr lang="en-US" sz="1400" dirty="0"/>
              <a:t>+1.720.366.1847</a:t>
            </a:r>
          </a:p>
          <a:p>
            <a:pPr>
              <a:spcBef>
                <a:spcPts val="0"/>
              </a:spcBef>
            </a:pPr>
            <a:r>
              <a:rPr lang="en-US" sz="1400" dirty="0"/>
              <a:t/>
            </a:r>
            <a:br>
              <a:rPr lang="en-US" sz="1400" dirty="0"/>
            </a:br>
            <a:endParaRPr lang="en-US" sz="1400" dirty="0"/>
          </a:p>
        </p:txBody>
      </p:sp>
      <p:sp>
        <p:nvSpPr>
          <p:cNvPr id="4" name="Slide Number Placeholder 3"/>
          <p:cNvSpPr>
            <a:spLocks noGrp="1"/>
          </p:cNvSpPr>
          <p:nvPr>
            <p:ph type="sldNum" sz="quarter" idx="12"/>
          </p:nvPr>
        </p:nvSpPr>
        <p:spPr/>
        <p:txBody>
          <a:bodyPr/>
          <a:lstStyle/>
          <a:p>
            <a:fld id="{6113E31D-E2AB-40D1-8B51-AFA5AFEF393A}" type="slidenum">
              <a:rPr lang="en-US" smtClean="0"/>
              <a:t>36</a:t>
            </a:fld>
            <a:endParaRPr lang="en-US" dirty="0"/>
          </a:p>
        </p:txBody>
      </p:sp>
    </p:spTree>
    <p:extLst>
      <p:ext uri="{BB962C8B-B14F-4D97-AF65-F5344CB8AC3E}">
        <p14:creationId xmlns:p14="http://schemas.microsoft.com/office/powerpoint/2010/main" val="393350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Atoms Used in OPMs</a:t>
            </a:r>
          </a:p>
        </p:txBody>
      </p:sp>
      <p:pic>
        <p:nvPicPr>
          <p:cNvPr id="54274" name="Picture 2" descr="Image result for periodic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1963" y="1530755"/>
            <a:ext cx="7381612" cy="43446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2376985" y="2838734"/>
            <a:ext cx="423081" cy="1398896"/>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indent="-342900" algn="ctr" defTabSz="914400" fontAlgn="base">
              <a:lnSpc>
                <a:spcPct val="80000"/>
              </a:lnSpc>
              <a:spcBef>
                <a:spcPct val="20000"/>
              </a:spcBef>
              <a:spcAft>
                <a:spcPct val="0"/>
              </a:spcAft>
              <a:buFontTx/>
              <a:buChar char="•"/>
            </a:pPr>
            <a:endParaRPr lang="en-US" sz="1600">
              <a:solidFill>
                <a:schemeClr val="bg1"/>
              </a:solidFill>
              <a:latin typeface="Arial" pitchFamily="34" charset="0"/>
            </a:endParaRPr>
          </a:p>
        </p:txBody>
      </p:sp>
      <p:sp>
        <p:nvSpPr>
          <p:cNvPr id="6" name="Rectangle 5"/>
          <p:cNvSpPr/>
          <p:nvPr/>
        </p:nvSpPr>
        <p:spPr bwMode="auto">
          <a:xfrm>
            <a:off x="9319146" y="1524001"/>
            <a:ext cx="423081" cy="502693"/>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42900" indent="-342900" algn="ctr" defTabSz="914400" fontAlgn="base">
              <a:lnSpc>
                <a:spcPct val="80000"/>
              </a:lnSpc>
              <a:spcBef>
                <a:spcPct val="20000"/>
              </a:spcBef>
              <a:spcAft>
                <a:spcPct val="0"/>
              </a:spcAft>
              <a:buFontTx/>
              <a:buChar char="•"/>
            </a:pPr>
            <a:endParaRPr lang="en-US" sz="1600">
              <a:solidFill>
                <a:schemeClr val="bg1"/>
              </a:solidFill>
              <a:latin typeface="Arial" pitchFamily="34" charset="0"/>
            </a:endParaRPr>
          </a:p>
        </p:txBody>
      </p:sp>
    </p:spTree>
    <p:extLst>
      <p:ext uri="{BB962C8B-B14F-4D97-AF65-F5344CB8AC3E}">
        <p14:creationId xmlns:p14="http://schemas.microsoft.com/office/powerpoint/2010/main" val="168983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55638" y="198435"/>
            <a:ext cx="7006466" cy="746127"/>
          </a:xfrm>
        </p:spPr>
        <p:txBody>
          <a:bodyPr/>
          <a:lstStyle/>
          <a:p>
            <a:r>
              <a:rPr lang="en-US" altLang="en-US" dirty="0"/>
              <a:t>The Rubidium-87 Ground State</a:t>
            </a:r>
          </a:p>
        </p:txBody>
      </p:sp>
      <p:sp>
        <p:nvSpPr>
          <p:cNvPr id="7173" name="Rectangle 5"/>
          <p:cNvSpPr>
            <a:spLocks noGrp="1" noChangeArrowheads="1"/>
          </p:cNvSpPr>
          <p:nvPr>
            <p:ph type="body" idx="1"/>
          </p:nvPr>
        </p:nvSpPr>
        <p:spPr>
          <a:xfrm>
            <a:off x="2660650" y="4829176"/>
            <a:ext cx="6953250" cy="1382713"/>
          </a:xfrm>
          <a:noFill/>
          <a:ln/>
        </p:spPr>
        <p:txBody>
          <a:bodyPr/>
          <a:lstStyle/>
          <a:p>
            <a:pPr>
              <a:lnSpc>
                <a:spcPct val="80000"/>
              </a:lnSpc>
            </a:pPr>
            <a:r>
              <a:rPr lang="en-US" altLang="en-US" sz="2400" dirty="0">
                <a:solidFill>
                  <a:schemeClr val="tx1"/>
                </a:solidFill>
              </a:rPr>
              <a:t>Clock—measure hyperfine frequency</a:t>
            </a:r>
          </a:p>
          <a:p>
            <a:pPr>
              <a:lnSpc>
                <a:spcPct val="80000"/>
              </a:lnSpc>
            </a:pPr>
            <a:r>
              <a:rPr lang="en-US" altLang="en-US" sz="2400" dirty="0">
                <a:solidFill>
                  <a:schemeClr val="tx1"/>
                </a:solidFill>
              </a:rPr>
              <a:t>Magnetometer—measure Zeeman splitting </a:t>
            </a:r>
          </a:p>
          <a:p>
            <a:pPr>
              <a:lnSpc>
                <a:spcPct val="80000"/>
              </a:lnSpc>
            </a:pPr>
            <a:r>
              <a:rPr lang="en-US" altLang="en-US" sz="2400" dirty="0">
                <a:solidFill>
                  <a:schemeClr val="tx1"/>
                </a:solidFill>
              </a:rPr>
              <a:t>Gyromagnetic Ratio = 2</a:t>
            </a:r>
            <a:r>
              <a:rPr lang="en-US" altLang="en-US" sz="2400" dirty="0">
                <a:solidFill>
                  <a:schemeClr val="tx1"/>
                </a:solidFill>
                <a:latin typeface="Symbol" panose="05050102010706020507" pitchFamily="18" charset="2"/>
              </a:rPr>
              <a:t>p</a:t>
            </a:r>
            <a:r>
              <a:rPr lang="en-US" altLang="en-US" sz="2400" dirty="0">
                <a:solidFill>
                  <a:schemeClr val="tx1"/>
                </a:solidFill>
              </a:rPr>
              <a:t> 7 Hz / </a:t>
            </a:r>
            <a:r>
              <a:rPr lang="en-US" altLang="en-US" sz="2400" dirty="0" err="1">
                <a:solidFill>
                  <a:schemeClr val="tx1"/>
                </a:solidFill>
              </a:rPr>
              <a:t>nT</a:t>
            </a:r>
            <a:endParaRPr lang="en-US" altLang="en-US" sz="2400" dirty="0">
              <a:solidFill>
                <a:schemeClr val="tx1"/>
              </a:solidFill>
            </a:endParaRPr>
          </a:p>
        </p:txBody>
      </p:sp>
      <p:sp>
        <p:nvSpPr>
          <p:cNvPr id="7174" name="Line 6"/>
          <p:cNvSpPr>
            <a:spLocks noChangeShapeType="1"/>
          </p:cNvSpPr>
          <p:nvPr/>
        </p:nvSpPr>
        <p:spPr bwMode="auto">
          <a:xfrm>
            <a:off x="2346326" y="3548063"/>
            <a:ext cx="5624513" cy="0"/>
          </a:xfrm>
          <a:prstGeom prst="line">
            <a:avLst/>
          </a:prstGeom>
          <a:noFill/>
          <a:ln w="28575">
            <a:solidFill>
              <a:srgbClr val="FF505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latin typeface="Arial" charset="0"/>
            </a:endParaRPr>
          </a:p>
        </p:txBody>
      </p:sp>
      <p:sp>
        <p:nvSpPr>
          <p:cNvPr id="7175" name="Text Box 7"/>
          <p:cNvSpPr txBox="1">
            <a:spLocks noChangeArrowheads="1"/>
          </p:cNvSpPr>
          <p:nvPr/>
        </p:nvSpPr>
        <p:spPr bwMode="auto">
          <a:xfrm rot="-5400000">
            <a:off x="1370807" y="2867819"/>
            <a:ext cx="1504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dirty="0">
                <a:latin typeface="Arial" charset="0"/>
              </a:rPr>
              <a:t>Atom Energy</a:t>
            </a:r>
          </a:p>
        </p:txBody>
      </p:sp>
      <p:grpSp>
        <p:nvGrpSpPr>
          <p:cNvPr id="7176" name="Group 8"/>
          <p:cNvGrpSpPr>
            <a:grpSpLocks/>
          </p:cNvGrpSpPr>
          <p:nvPr/>
        </p:nvGrpSpPr>
        <p:grpSpPr bwMode="auto">
          <a:xfrm>
            <a:off x="2346325" y="1720851"/>
            <a:ext cx="5930900" cy="2386013"/>
            <a:chOff x="1930" y="1939"/>
            <a:chExt cx="2515" cy="1047"/>
          </a:xfrm>
        </p:grpSpPr>
        <p:sp>
          <p:nvSpPr>
            <p:cNvPr id="7177" name="Line 9"/>
            <p:cNvSpPr>
              <a:spLocks noChangeShapeType="1"/>
            </p:cNvSpPr>
            <p:nvPr/>
          </p:nvSpPr>
          <p:spPr bwMode="auto">
            <a:xfrm flipV="1">
              <a:off x="1930" y="1939"/>
              <a:ext cx="9" cy="104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7178" name="Line 10"/>
            <p:cNvSpPr>
              <a:spLocks noChangeShapeType="1"/>
            </p:cNvSpPr>
            <p:nvPr/>
          </p:nvSpPr>
          <p:spPr bwMode="auto">
            <a:xfrm>
              <a:off x="1930" y="2985"/>
              <a:ext cx="251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grpSp>
      <p:sp>
        <p:nvSpPr>
          <p:cNvPr id="7179" name="Text Box 11"/>
          <p:cNvSpPr txBox="1">
            <a:spLocks noChangeArrowheads="1"/>
          </p:cNvSpPr>
          <p:nvPr/>
        </p:nvSpPr>
        <p:spPr bwMode="auto">
          <a:xfrm>
            <a:off x="5191125" y="4311651"/>
            <a:ext cx="5373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sz="2400" dirty="0">
                <a:latin typeface="Times New Roman" panose="02020603050405020304" pitchFamily="18" charset="0"/>
                <a:cs typeface="Times New Roman" panose="02020603050405020304" pitchFamily="18" charset="0"/>
              </a:rPr>
              <a:t>m</a:t>
            </a:r>
            <a:r>
              <a:rPr lang="en-US" altLang="en-US" sz="2400" baseline="-25000" dirty="0">
                <a:latin typeface="Times New Roman" panose="02020603050405020304" pitchFamily="18" charset="0"/>
                <a:cs typeface="Times New Roman" panose="02020603050405020304" pitchFamily="18" charset="0"/>
              </a:rPr>
              <a:t>F</a:t>
            </a:r>
          </a:p>
        </p:txBody>
      </p:sp>
      <p:sp>
        <p:nvSpPr>
          <p:cNvPr id="7180" name="Line 12"/>
          <p:cNvSpPr>
            <a:spLocks noChangeShapeType="1"/>
          </p:cNvSpPr>
          <p:nvPr/>
        </p:nvSpPr>
        <p:spPr bwMode="auto">
          <a:xfrm>
            <a:off x="2374901" y="2049463"/>
            <a:ext cx="5573713" cy="0"/>
          </a:xfrm>
          <a:prstGeom prst="line">
            <a:avLst/>
          </a:prstGeom>
          <a:noFill/>
          <a:ln w="28575">
            <a:solidFill>
              <a:srgbClr val="FF505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7181" name="Line 13"/>
          <p:cNvSpPr>
            <a:spLocks noChangeShapeType="1"/>
          </p:cNvSpPr>
          <p:nvPr/>
        </p:nvSpPr>
        <p:spPr bwMode="auto">
          <a:xfrm flipV="1">
            <a:off x="2495551" y="2660650"/>
            <a:ext cx="290513" cy="122238"/>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latin typeface="Arial" charset="0"/>
            </a:endParaRPr>
          </a:p>
        </p:txBody>
      </p:sp>
      <p:sp>
        <p:nvSpPr>
          <p:cNvPr id="7182" name="Line 14"/>
          <p:cNvSpPr>
            <a:spLocks noChangeShapeType="1"/>
          </p:cNvSpPr>
          <p:nvPr/>
        </p:nvSpPr>
        <p:spPr bwMode="auto">
          <a:xfrm flipV="1">
            <a:off x="2473326" y="2765425"/>
            <a:ext cx="290513" cy="122238"/>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latin typeface="Arial" charset="0"/>
            </a:endParaRPr>
          </a:p>
        </p:txBody>
      </p:sp>
      <p:sp>
        <p:nvSpPr>
          <p:cNvPr id="7183" name="Text Box 15"/>
          <p:cNvSpPr txBox="1">
            <a:spLocks noChangeArrowheads="1"/>
          </p:cNvSpPr>
          <p:nvPr/>
        </p:nvSpPr>
        <p:spPr bwMode="auto">
          <a:xfrm>
            <a:off x="3649248" y="4073526"/>
            <a:ext cx="4718466"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0"/>
              </a:spcBef>
              <a:spcAft>
                <a:spcPct val="0"/>
              </a:spcAft>
            </a:pPr>
            <a:r>
              <a:rPr lang="en-US" altLang="en-US" dirty="0">
                <a:latin typeface="Arial" charset="0"/>
              </a:rPr>
              <a:t>      -2       -1       0       +1     +2 </a:t>
            </a:r>
          </a:p>
        </p:txBody>
      </p:sp>
      <p:sp>
        <p:nvSpPr>
          <p:cNvPr id="7184" name="Line 16"/>
          <p:cNvSpPr>
            <a:spLocks noChangeShapeType="1"/>
          </p:cNvSpPr>
          <p:nvPr/>
        </p:nvSpPr>
        <p:spPr bwMode="auto">
          <a:xfrm flipH="1" flipV="1">
            <a:off x="5473700" y="2066925"/>
            <a:ext cx="12700" cy="1462088"/>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7185" name="Line 17"/>
          <p:cNvSpPr>
            <a:spLocks noChangeShapeType="1"/>
          </p:cNvSpPr>
          <p:nvPr/>
        </p:nvSpPr>
        <p:spPr bwMode="auto">
          <a:xfrm>
            <a:off x="2625725" y="2055814"/>
            <a:ext cx="0" cy="1463675"/>
          </a:xfrm>
          <a:prstGeom prst="line">
            <a:avLst/>
          </a:prstGeom>
          <a:noFill/>
          <a:ln w="9525">
            <a:solidFill>
              <a:srgbClr val="FF505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7186" name="Text Box 18"/>
          <p:cNvSpPr txBox="1">
            <a:spLocks noChangeArrowheads="1"/>
          </p:cNvSpPr>
          <p:nvPr/>
        </p:nvSpPr>
        <p:spPr bwMode="auto">
          <a:xfrm>
            <a:off x="2444750" y="1360488"/>
            <a:ext cx="1162050" cy="641350"/>
          </a:xfrm>
          <a:prstGeom prst="rect">
            <a:avLst/>
          </a:prstGeom>
          <a:noFill/>
          <a:ln w="9525">
            <a:solidFill>
              <a:srgbClr val="FF5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a:solidFill>
                  <a:srgbClr val="FF5050"/>
                </a:solidFill>
                <a:latin typeface="Arial" charset="0"/>
              </a:rPr>
              <a:t>Hyperfine</a:t>
            </a:r>
          </a:p>
          <a:p>
            <a:pPr defTabSz="914400" fontAlgn="base">
              <a:spcBef>
                <a:spcPct val="0"/>
              </a:spcBef>
              <a:spcAft>
                <a:spcPct val="0"/>
              </a:spcAft>
            </a:pPr>
            <a:r>
              <a:rPr lang="en-US" altLang="en-US">
                <a:solidFill>
                  <a:srgbClr val="FF5050"/>
                </a:solidFill>
                <a:latin typeface="Arial" charset="0"/>
              </a:rPr>
              <a:t>splitting</a:t>
            </a:r>
          </a:p>
        </p:txBody>
      </p:sp>
      <p:sp>
        <p:nvSpPr>
          <p:cNvPr id="7187" name="Line 19"/>
          <p:cNvSpPr>
            <a:spLocks noChangeShapeType="1"/>
          </p:cNvSpPr>
          <p:nvPr/>
        </p:nvSpPr>
        <p:spPr bwMode="auto">
          <a:xfrm>
            <a:off x="4603751" y="3421063"/>
            <a:ext cx="473075"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latin typeface="Arial" charset="0"/>
            </a:endParaRPr>
          </a:p>
        </p:txBody>
      </p:sp>
      <p:sp>
        <p:nvSpPr>
          <p:cNvPr id="7188" name="Line 20"/>
          <p:cNvSpPr>
            <a:spLocks noChangeShapeType="1"/>
          </p:cNvSpPr>
          <p:nvPr/>
        </p:nvSpPr>
        <p:spPr bwMode="auto">
          <a:xfrm>
            <a:off x="5227639" y="3543300"/>
            <a:ext cx="473075"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latin typeface="Arial" charset="0"/>
            </a:endParaRPr>
          </a:p>
        </p:txBody>
      </p:sp>
      <p:sp>
        <p:nvSpPr>
          <p:cNvPr id="7189" name="Line 21"/>
          <p:cNvSpPr>
            <a:spLocks noChangeShapeType="1"/>
          </p:cNvSpPr>
          <p:nvPr/>
        </p:nvSpPr>
        <p:spPr bwMode="auto">
          <a:xfrm>
            <a:off x="5868989" y="3679825"/>
            <a:ext cx="473075"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latin typeface="Arial" charset="0"/>
            </a:endParaRPr>
          </a:p>
        </p:txBody>
      </p:sp>
      <p:sp>
        <p:nvSpPr>
          <p:cNvPr id="7190" name="Freeform 22"/>
          <p:cNvSpPr>
            <a:spLocks/>
          </p:cNvSpPr>
          <p:nvPr/>
        </p:nvSpPr>
        <p:spPr bwMode="auto">
          <a:xfrm>
            <a:off x="7993063" y="1916113"/>
            <a:ext cx="152400" cy="138112"/>
          </a:xfrm>
          <a:custGeom>
            <a:avLst/>
            <a:gdLst>
              <a:gd name="T0" fmla="*/ 0 w 96"/>
              <a:gd name="T1" fmla="*/ 0 h 106"/>
              <a:gd name="T2" fmla="*/ 96 w 96"/>
              <a:gd name="T3" fmla="*/ 0 h 106"/>
              <a:gd name="T4" fmla="*/ 96 w 96"/>
              <a:gd name="T5" fmla="*/ 96 h 106"/>
              <a:gd name="T6" fmla="*/ 10 w 96"/>
              <a:gd name="T7" fmla="*/ 106 h 106"/>
            </a:gdLst>
            <a:ahLst/>
            <a:cxnLst>
              <a:cxn ang="0">
                <a:pos x="T0" y="T1"/>
              </a:cxn>
              <a:cxn ang="0">
                <a:pos x="T2" y="T3"/>
              </a:cxn>
              <a:cxn ang="0">
                <a:pos x="T4" y="T5"/>
              </a:cxn>
              <a:cxn ang="0">
                <a:pos x="T6" y="T7"/>
              </a:cxn>
            </a:cxnLst>
            <a:rect l="0" t="0" r="r" b="b"/>
            <a:pathLst>
              <a:path w="96" h="106">
                <a:moveTo>
                  <a:pt x="0" y="0"/>
                </a:moveTo>
                <a:lnTo>
                  <a:pt x="96" y="0"/>
                </a:lnTo>
                <a:lnTo>
                  <a:pt x="96" y="96"/>
                </a:lnTo>
                <a:lnTo>
                  <a:pt x="10" y="106"/>
                </a:lnTo>
              </a:path>
            </a:pathLst>
          </a:custGeom>
          <a:noFill/>
          <a:ln w="28575" cmpd="sng">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latin typeface="Arial" charset="0"/>
            </a:endParaRPr>
          </a:p>
        </p:txBody>
      </p:sp>
      <p:sp>
        <p:nvSpPr>
          <p:cNvPr id="7191" name="Line 23"/>
          <p:cNvSpPr>
            <a:spLocks noChangeShapeType="1"/>
          </p:cNvSpPr>
          <p:nvPr/>
        </p:nvSpPr>
        <p:spPr bwMode="auto">
          <a:xfrm flipV="1">
            <a:off x="4019551" y="2270125"/>
            <a:ext cx="473075"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7192" name="Line 24"/>
          <p:cNvSpPr>
            <a:spLocks noChangeShapeType="1"/>
          </p:cNvSpPr>
          <p:nvPr/>
        </p:nvSpPr>
        <p:spPr bwMode="auto">
          <a:xfrm flipV="1">
            <a:off x="4629151" y="2163763"/>
            <a:ext cx="473075"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7193" name="Line 25"/>
          <p:cNvSpPr>
            <a:spLocks noChangeShapeType="1"/>
          </p:cNvSpPr>
          <p:nvPr/>
        </p:nvSpPr>
        <p:spPr bwMode="auto">
          <a:xfrm flipV="1">
            <a:off x="5253039" y="2041525"/>
            <a:ext cx="473075"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7194" name="Line 26"/>
          <p:cNvSpPr>
            <a:spLocks noChangeShapeType="1"/>
          </p:cNvSpPr>
          <p:nvPr/>
        </p:nvSpPr>
        <p:spPr bwMode="auto">
          <a:xfrm flipV="1">
            <a:off x="5894389" y="1905000"/>
            <a:ext cx="473075"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7195" name="Line 27"/>
          <p:cNvSpPr>
            <a:spLocks noChangeShapeType="1"/>
          </p:cNvSpPr>
          <p:nvPr/>
        </p:nvSpPr>
        <p:spPr bwMode="auto">
          <a:xfrm flipV="1">
            <a:off x="6457951" y="1781175"/>
            <a:ext cx="473075"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7196" name="Line 28"/>
          <p:cNvSpPr>
            <a:spLocks noChangeShapeType="1"/>
          </p:cNvSpPr>
          <p:nvPr/>
        </p:nvSpPr>
        <p:spPr bwMode="auto">
          <a:xfrm>
            <a:off x="6432550" y="1909764"/>
            <a:ext cx="1511300" cy="3175"/>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lnSpc>
                <a:spcPct val="80000"/>
              </a:lnSpc>
              <a:spcBef>
                <a:spcPct val="20000"/>
              </a:spcBef>
              <a:spcAft>
                <a:spcPct val="0"/>
              </a:spcAft>
              <a:buFontTx/>
              <a:buChar char="•"/>
            </a:pPr>
            <a:endParaRPr lang="en-US" sz="1600" b="1">
              <a:solidFill>
                <a:srgbClr val="FFFFFF"/>
              </a:solidFill>
              <a:latin typeface="Arial" charset="0"/>
            </a:endParaRPr>
          </a:p>
        </p:txBody>
      </p:sp>
      <p:sp>
        <p:nvSpPr>
          <p:cNvPr id="7197" name="Text Box 29"/>
          <p:cNvSpPr txBox="1">
            <a:spLocks noChangeArrowheads="1"/>
          </p:cNvSpPr>
          <p:nvPr/>
        </p:nvSpPr>
        <p:spPr bwMode="auto">
          <a:xfrm>
            <a:off x="6477000" y="2574926"/>
            <a:ext cx="186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a:latin typeface="Arial" charset="0"/>
              </a:rPr>
              <a:t>Zeeman splitting</a:t>
            </a:r>
          </a:p>
        </p:txBody>
      </p:sp>
      <p:sp>
        <p:nvSpPr>
          <p:cNvPr id="7198" name="Text Box 30"/>
          <p:cNvSpPr txBox="1">
            <a:spLocks noChangeArrowheads="1"/>
          </p:cNvSpPr>
          <p:nvPr/>
        </p:nvSpPr>
        <p:spPr bwMode="auto">
          <a:xfrm>
            <a:off x="4710114" y="2647950"/>
            <a:ext cx="815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ru-RU" altLang="en-US" sz="2400" i="1">
                <a:latin typeface="Times New Roman" pitchFamily="18" charset="0"/>
                <a:cs typeface="Times New Roman" pitchFamily="18" charset="0"/>
              </a:rPr>
              <a:t>ћ</a:t>
            </a:r>
            <a:r>
              <a:rPr lang="en-US" altLang="en-US" sz="2400" i="1">
                <a:latin typeface="Symbol" pitchFamily="18" charset="2"/>
                <a:cs typeface="Times New Roman" pitchFamily="18" charset="0"/>
              </a:rPr>
              <a:t>w</a:t>
            </a:r>
            <a:r>
              <a:rPr lang="en-US" altLang="en-US" sz="2400" i="1" baseline="-25000">
                <a:latin typeface="Times New Roman" pitchFamily="18" charset="0"/>
                <a:cs typeface="Times New Roman" pitchFamily="18" charset="0"/>
              </a:rPr>
              <a:t>HF</a:t>
            </a:r>
            <a:endParaRPr lang="ru-RU" altLang="en-US" sz="2400" i="1">
              <a:latin typeface="Times New Roman" pitchFamily="18" charset="0"/>
              <a:cs typeface="Times New Roman" pitchFamily="18" charset="0"/>
            </a:endParaRPr>
          </a:p>
        </p:txBody>
      </p:sp>
      <p:sp>
        <p:nvSpPr>
          <p:cNvPr id="7199" name="Text Box 31"/>
          <p:cNvSpPr txBox="1">
            <a:spLocks noChangeArrowheads="1"/>
          </p:cNvSpPr>
          <p:nvPr/>
        </p:nvSpPr>
        <p:spPr bwMode="auto">
          <a:xfrm>
            <a:off x="6429375" y="2098676"/>
            <a:ext cx="19346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ru-RU" altLang="en-US" sz="2400" i="1" dirty="0">
                <a:latin typeface="Times New Roman" pitchFamily="18" charset="0"/>
                <a:cs typeface="Times New Roman" pitchFamily="18" charset="0"/>
              </a:rPr>
              <a:t>ћ</a:t>
            </a:r>
            <a:r>
              <a:rPr lang="en-US" altLang="en-US" sz="2400" i="1" dirty="0" err="1">
                <a:latin typeface="Symbol" pitchFamily="18" charset="2"/>
                <a:cs typeface="Times New Roman" pitchFamily="18" charset="0"/>
              </a:rPr>
              <a:t>w</a:t>
            </a:r>
            <a:r>
              <a:rPr lang="en-US" altLang="en-US" sz="2400" i="1" baseline="-25000" dirty="0" err="1">
                <a:latin typeface="Times New Roman" pitchFamily="18" charset="0"/>
                <a:cs typeface="Times New Roman" pitchFamily="18" charset="0"/>
              </a:rPr>
              <a:t>L</a:t>
            </a:r>
            <a:r>
              <a:rPr lang="en-US" altLang="en-US" sz="2400" i="1" dirty="0">
                <a:latin typeface="Times New Roman" pitchFamily="18" charset="0"/>
                <a:cs typeface="Times New Roman" pitchFamily="18" charset="0"/>
              </a:rPr>
              <a:t> = </a:t>
            </a:r>
            <a:r>
              <a:rPr lang="en-US" altLang="en-US" sz="2400" dirty="0">
                <a:latin typeface="Times New Roman" pitchFamily="18" charset="0"/>
                <a:cs typeface="Times New Roman" pitchFamily="18" charset="0"/>
              </a:rPr>
              <a:t>1/4</a:t>
            </a:r>
            <a:r>
              <a:rPr lang="en-US" altLang="en-US" sz="2400" i="1" dirty="0">
                <a:latin typeface="Symbol" pitchFamily="18" charset="2"/>
                <a:cs typeface="Times New Roman" pitchFamily="18" charset="0"/>
              </a:rPr>
              <a:t>m</a:t>
            </a:r>
            <a:r>
              <a:rPr lang="en-US" altLang="en-US" sz="2400" i="1" baseline="-25000" dirty="0">
                <a:latin typeface="Symbol" pitchFamily="18" charset="2"/>
                <a:cs typeface="Times New Roman" pitchFamily="18" charset="0"/>
              </a:rPr>
              <a:t>B</a:t>
            </a:r>
            <a:r>
              <a:rPr lang="en-US" altLang="en-US" sz="2400" i="1" dirty="0">
                <a:latin typeface="Symbol" pitchFamily="18" charset="2"/>
                <a:cs typeface="Times New Roman" pitchFamily="18" charset="0"/>
              </a:rPr>
              <a:t>B</a:t>
            </a:r>
            <a:endParaRPr lang="en-US" altLang="en-US" sz="2400" i="1" dirty="0">
              <a:latin typeface="Times New Roman" pitchFamily="18" charset="0"/>
              <a:cs typeface="Times New Roman" pitchFamily="18" charset="0"/>
            </a:endParaRPr>
          </a:p>
        </p:txBody>
      </p:sp>
      <p:sp>
        <p:nvSpPr>
          <p:cNvPr id="7209" name="Text Box 41"/>
          <p:cNvSpPr txBox="1">
            <a:spLocks noChangeArrowheads="1"/>
          </p:cNvSpPr>
          <p:nvPr/>
        </p:nvSpPr>
        <p:spPr bwMode="auto">
          <a:xfrm>
            <a:off x="8496300" y="1771651"/>
            <a:ext cx="8370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sz="2400" dirty="0">
                <a:latin typeface="Times New Roman" panose="02020603050405020304" pitchFamily="18" charset="0"/>
                <a:cs typeface="Times New Roman" panose="02020603050405020304" pitchFamily="18" charset="0"/>
              </a:rPr>
              <a:t>F = 2</a:t>
            </a:r>
          </a:p>
        </p:txBody>
      </p:sp>
      <p:sp>
        <p:nvSpPr>
          <p:cNvPr id="7210" name="Text Box 42"/>
          <p:cNvSpPr txBox="1">
            <a:spLocks noChangeArrowheads="1"/>
          </p:cNvSpPr>
          <p:nvPr/>
        </p:nvSpPr>
        <p:spPr bwMode="auto">
          <a:xfrm>
            <a:off x="8512175" y="3355976"/>
            <a:ext cx="8370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sz="2400" dirty="0">
                <a:latin typeface="Times New Roman" panose="02020603050405020304" pitchFamily="18" charset="0"/>
                <a:cs typeface="Times New Roman" panose="02020603050405020304" pitchFamily="18" charset="0"/>
              </a:rPr>
              <a:t>F = 1</a:t>
            </a:r>
          </a:p>
        </p:txBody>
      </p:sp>
      <p:sp>
        <p:nvSpPr>
          <p:cNvPr id="7211" name="Text Box 43"/>
          <p:cNvSpPr txBox="1">
            <a:spLocks noChangeArrowheads="1"/>
          </p:cNvSpPr>
          <p:nvPr/>
        </p:nvSpPr>
        <p:spPr bwMode="auto">
          <a:xfrm>
            <a:off x="8656638" y="2386013"/>
            <a:ext cx="205216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sz="2400" dirty="0">
                <a:latin typeface="Times New Roman" panose="02020603050405020304" pitchFamily="18" charset="0"/>
                <a:cs typeface="Times New Roman" panose="02020603050405020304" pitchFamily="18" charset="0"/>
              </a:rPr>
              <a:t>F = I + S</a:t>
            </a:r>
          </a:p>
          <a:p>
            <a:pPr defTabSz="914400" fontAlgn="base">
              <a:spcBef>
                <a:spcPct val="0"/>
              </a:spcBef>
              <a:spcAft>
                <a:spcPct val="0"/>
              </a:spcAft>
            </a:pPr>
            <a:r>
              <a:rPr lang="en-US" altLang="en-US" sz="2400" dirty="0">
                <a:latin typeface="Times New Roman" panose="02020603050405020304" pitchFamily="18" charset="0"/>
                <a:cs typeface="Times New Roman" panose="02020603050405020304" pitchFamily="18" charset="0"/>
              </a:rPr>
              <a:t>I = 3/2, S = 1/2</a:t>
            </a:r>
          </a:p>
        </p:txBody>
      </p:sp>
    </p:spTree>
    <p:extLst>
      <p:ext uri="{BB962C8B-B14F-4D97-AF65-F5344CB8AC3E}">
        <p14:creationId xmlns:p14="http://schemas.microsoft.com/office/powerpoint/2010/main" val="176112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Bloch Equations for an OPM</a:t>
            </a:r>
          </a:p>
        </p:txBody>
      </p:sp>
      <mc:AlternateContent xmlns:mc="http://schemas.openxmlformats.org/markup-compatibility/2006" xmlns:a14="http://schemas.microsoft.com/office/drawing/2010/main">
        <mc:Choice Requires="a14">
          <p:sp>
            <p:nvSpPr>
              <p:cNvPr id="3" name="Content Placeholder 2"/>
              <p:cNvSpPr>
                <a:spLocks noGrp="1"/>
              </p:cNvSpPr>
              <p:nvPr>
                <p:ph idx="4294967295"/>
              </p:nvPr>
            </p:nvSpPr>
            <p:spPr>
              <a:xfrm>
                <a:off x="498764" y="1159164"/>
                <a:ext cx="8229600" cy="4960938"/>
              </a:xfrm>
              <a:solidFill>
                <a:schemeClr val="bg1"/>
              </a:solidFill>
            </p:spPr>
            <p:txBody>
              <a:bodyPr>
                <a:normAutofit fontScale="77500" lnSpcReduction="20000"/>
              </a:bodyPr>
              <a:lstStyle/>
              <a:p>
                <a14:m>
                  <m:oMath xmlns:m="http://schemas.openxmlformats.org/officeDocument/2006/math">
                    <m:f>
                      <m:fPr>
                        <m:ctrlPr>
                          <a:rPr lang="en-US" sz="3600" i="1">
                            <a:solidFill>
                              <a:schemeClr val="tx1"/>
                            </a:solidFill>
                            <a:latin typeface="Cambria Math" panose="02040503050406030204" pitchFamily="18" charset="0"/>
                          </a:rPr>
                        </m:ctrlPr>
                      </m:fPr>
                      <m:num>
                        <m:r>
                          <a:rPr lang="en-US" sz="3600" i="1">
                            <a:solidFill>
                              <a:schemeClr val="tx1"/>
                            </a:solidFill>
                            <a:latin typeface="Cambria Math"/>
                          </a:rPr>
                          <m:t>𝑑</m:t>
                        </m:r>
                        <m:r>
                          <a:rPr lang="en-US" sz="3600" b="1">
                            <a:solidFill>
                              <a:schemeClr val="tx1"/>
                            </a:solidFill>
                            <a:latin typeface="Cambria Math"/>
                          </a:rPr>
                          <m:t>𝐏</m:t>
                        </m:r>
                      </m:num>
                      <m:den>
                        <m:r>
                          <a:rPr lang="en-US" sz="3600" i="1">
                            <a:solidFill>
                              <a:schemeClr val="tx1"/>
                            </a:solidFill>
                            <a:latin typeface="Cambria Math"/>
                          </a:rPr>
                          <m:t>𝑑𝑡</m:t>
                        </m:r>
                      </m:den>
                    </m:f>
                    <m:r>
                      <a:rPr lang="en-US" sz="3600" i="1">
                        <a:solidFill>
                          <a:schemeClr val="tx1"/>
                        </a:solidFill>
                        <a:latin typeface="Cambria Math"/>
                      </a:rPr>
                      <m:t>=</m:t>
                    </m:r>
                    <m:r>
                      <a:rPr lang="en-US" sz="3600" i="1">
                        <a:solidFill>
                          <a:schemeClr val="tx1"/>
                        </a:solidFill>
                        <a:latin typeface="Cambria Math"/>
                      </a:rPr>
                      <m:t>𝐷</m:t>
                    </m:r>
                    <m:sSup>
                      <m:sSupPr>
                        <m:ctrlPr>
                          <a:rPr lang="en-US" sz="3600" i="1">
                            <a:solidFill>
                              <a:schemeClr val="tx1"/>
                            </a:solidFill>
                            <a:latin typeface="Cambria Math" panose="02040503050406030204" pitchFamily="18" charset="0"/>
                          </a:rPr>
                        </m:ctrlPr>
                      </m:sSupPr>
                      <m:e>
                        <m:r>
                          <a:rPr lang="en-US" sz="3600" i="1">
                            <a:solidFill>
                              <a:schemeClr val="tx1"/>
                            </a:solidFill>
                            <a:latin typeface="Cambria Math"/>
                            <a:ea typeface="Cambria Math"/>
                          </a:rPr>
                          <m:t>𝛻</m:t>
                        </m:r>
                      </m:e>
                      <m:sup>
                        <m:r>
                          <a:rPr lang="en-US" sz="3600" i="1">
                            <a:solidFill>
                              <a:schemeClr val="tx1"/>
                            </a:solidFill>
                            <a:latin typeface="Cambria Math"/>
                          </a:rPr>
                          <m:t>2</m:t>
                        </m:r>
                      </m:sup>
                    </m:sSup>
                    <m:r>
                      <a:rPr lang="en-US" sz="3600" b="1">
                        <a:solidFill>
                          <a:schemeClr val="tx1"/>
                        </a:solidFill>
                        <a:latin typeface="Cambria Math"/>
                      </a:rPr>
                      <m:t>𝐏</m:t>
                    </m:r>
                    <m:r>
                      <a:rPr lang="en-US" sz="3600" i="1">
                        <a:solidFill>
                          <a:schemeClr val="tx1"/>
                        </a:solidFill>
                        <a:latin typeface="Cambria Math"/>
                      </a:rPr>
                      <m:t>+</m:t>
                    </m:r>
                    <m:r>
                      <a:rPr lang="en-US" sz="3600" i="1">
                        <a:solidFill>
                          <a:schemeClr val="tx1"/>
                        </a:solidFill>
                        <a:latin typeface="Cambria Math"/>
                        <a:ea typeface="Cambria Math"/>
                      </a:rPr>
                      <m:t>𝛾</m:t>
                    </m:r>
                    <m:r>
                      <a:rPr lang="en-US" sz="3600" b="1">
                        <a:solidFill>
                          <a:schemeClr val="tx1"/>
                        </a:solidFill>
                        <a:latin typeface="Cambria Math"/>
                        <a:ea typeface="Cambria Math"/>
                      </a:rPr>
                      <m:t>𝐏</m:t>
                    </m:r>
                    <m:r>
                      <a:rPr lang="en-US" sz="3600" i="1">
                        <a:solidFill>
                          <a:schemeClr val="tx1"/>
                        </a:solidFill>
                        <a:latin typeface="Cambria Math"/>
                        <a:ea typeface="Cambria Math"/>
                      </a:rPr>
                      <m:t>×</m:t>
                    </m:r>
                    <m:r>
                      <a:rPr lang="en-US" sz="3600" b="1">
                        <a:solidFill>
                          <a:schemeClr val="tx1"/>
                        </a:solidFill>
                        <a:latin typeface="Cambria Math"/>
                        <a:ea typeface="Cambria Math"/>
                      </a:rPr>
                      <m:t>𝐁</m:t>
                    </m:r>
                    <m:r>
                      <a:rPr lang="en-US" sz="3600" i="1">
                        <a:solidFill>
                          <a:schemeClr val="tx1"/>
                        </a:solidFill>
                        <a:latin typeface="Cambria Math"/>
                        <a:ea typeface="Cambria Math"/>
                      </a:rPr>
                      <m:t>+</m:t>
                    </m:r>
                    <m:sSub>
                      <m:sSubPr>
                        <m:ctrlPr>
                          <a:rPr lang="en-US" sz="3600" i="1">
                            <a:solidFill>
                              <a:schemeClr val="tx1"/>
                            </a:solidFill>
                            <a:latin typeface="Cambria Math" panose="02040503050406030204" pitchFamily="18" charset="0"/>
                            <a:ea typeface="Cambria Math"/>
                          </a:rPr>
                        </m:ctrlPr>
                      </m:sSubPr>
                      <m:e>
                        <m:r>
                          <a:rPr lang="en-US" sz="3600" i="1">
                            <a:solidFill>
                              <a:schemeClr val="tx1"/>
                            </a:solidFill>
                            <a:latin typeface="Cambria Math"/>
                            <a:ea typeface="Cambria Math"/>
                          </a:rPr>
                          <m:t>𝑅</m:t>
                        </m:r>
                      </m:e>
                      <m:sub>
                        <m:r>
                          <a:rPr lang="en-US" sz="3600" i="1">
                            <a:solidFill>
                              <a:schemeClr val="tx1"/>
                            </a:solidFill>
                            <a:latin typeface="Cambria Math"/>
                            <a:ea typeface="Cambria Math"/>
                          </a:rPr>
                          <m:t>𝑂𝑃</m:t>
                        </m:r>
                      </m:sub>
                    </m:sSub>
                    <m:d>
                      <m:dPr>
                        <m:ctrlPr>
                          <a:rPr lang="en-US" sz="3600" i="1">
                            <a:solidFill>
                              <a:schemeClr val="tx1"/>
                            </a:solidFill>
                            <a:latin typeface="Cambria Math" panose="02040503050406030204" pitchFamily="18" charset="0"/>
                            <a:ea typeface="Cambria Math"/>
                          </a:rPr>
                        </m:ctrlPr>
                      </m:dPr>
                      <m:e>
                        <m:r>
                          <a:rPr lang="en-US" sz="3600" b="1">
                            <a:solidFill>
                              <a:schemeClr val="tx1"/>
                            </a:solidFill>
                            <a:latin typeface="Cambria Math"/>
                            <a:ea typeface="Cambria Math"/>
                          </a:rPr>
                          <m:t>𝐬</m:t>
                        </m:r>
                        <m:r>
                          <a:rPr lang="en-US" sz="3600" i="1">
                            <a:solidFill>
                              <a:schemeClr val="tx1"/>
                            </a:solidFill>
                            <a:latin typeface="Cambria Math"/>
                            <a:ea typeface="Cambria Math"/>
                          </a:rPr>
                          <m:t>−</m:t>
                        </m:r>
                        <m:r>
                          <a:rPr lang="en-US" sz="3600" b="1">
                            <a:solidFill>
                              <a:schemeClr val="tx1"/>
                            </a:solidFill>
                            <a:latin typeface="Cambria Math"/>
                            <a:ea typeface="Cambria Math"/>
                          </a:rPr>
                          <m:t>𝐏</m:t>
                        </m:r>
                      </m:e>
                    </m:d>
                    <m:r>
                      <a:rPr lang="en-US" sz="3600" i="1">
                        <a:solidFill>
                          <a:schemeClr val="tx1"/>
                        </a:solidFill>
                        <a:latin typeface="Cambria Math"/>
                        <a:ea typeface="Cambria Math"/>
                      </a:rPr>
                      <m:t>−</m:t>
                    </m:r>
                    <m:f>
                      <m:fPr>
                        <m:ctrlPr>
                          <a:rPr lang="en-US" sz="3600" i="1">
                            <a:solidFill>
                              <a:schemeClr val="tx1"/>
                            </a:solidFill>
                            <a:latin typeface="Cambria Math" panose="02040503050406030204" pitchFamily="18" charset="0"/>
                            <a:ea typeface="Cambria Math"/>
                          </a:rPr>
                        </m:ctrlPr>
                      </m:fPr>
                      <m:num>
                        <m:r>
                          <a:rPr lang="en-US" sz="3600" b="1">
                            <a:solidFill>
                              <a:schemeClr val="tx1"/>
                            </a:solidFill>
                            <a:latin typeface="Cambria Math"/>
                            <a:ea typeface="Cambria Math"/>
                          </a:rPr>
                          <m:t>𝐏</m:t>
                        </m:r>
                      </m:num>
                      <m:den>
                        <m:sSub>
                          <m:sSubPr>
                            <m:ctrlPr>
                              <a:rPr lang="en-US" sz="3600" i="1">
                                <a:solidFill>
                                  <a:schemeClr val="tx1"/>
                                </a:solidFill>
                                <a:latin typeface="Cambria Math" panose="02040503050406030204" pitchFamily="18" charset="0"/>
                                <a:ea typeface="Cambria Math"/>
                              </a:rPr>
                            </m:ctrlPr>
                          </m:sSubPr>
                          <m:e>
                            <m:r>
                              <a:rPr lang="en-US" sz="3600" i="1">
                                <a:solidFill>
                                  <a:schemeClr val="tx1"/>
                                </a:solidFill>
                                <a:latin typeface="Cambria Math"/>
                                <a:ea typeface="Cambria Math"/>
                              </a:rPr>
                              <m:t>𝑇</m:t>
                            </m:r>
                          </m:e>
                          <m:sub>
                            <m:r>
                              <a:rPr lang="en-US" sz="3600" i="1">
                                <a:solidFill>
                                  <a:schemeClr val="tx1"/>
                                </a:solidFill>
                                <a:latin typeface="Cambria Math"/>
                                <a:ea typeface="Cambria Math"/>
                              </a:rPr>
                              <m:t>1</m:t>
                            </m:r>
                          </m:sub>
                        </m:sSub>
                        <m:r>
                          <a:rPr lang="en-US" sz="3600" i="1">
                            <a:solidFill>
                              <a:schemeClr val="tx1"/>
                            </a:solidFill>
                            <a:latin typeface="Cambria Math"/>
                            <a:ea typeface="Cambria Math"/>
                          </a:rPr>
                          <m:t>,</m:t>
                        </m:r>
                        <m:sSub>
                          <m:sSubPr>
                            <m:ctrlPr>
                              <a:rPr lang="en-US" sz="3600" i="1">
                                <a:solidFill>
                                  <a:schemeClr val="tx1"/>
                                </a:solidFill>
                                <a:latin typeface="Cambria Math" panose="02040503050406030204" pitchFamily="18" charset="0"/>
                                <a:ea typeface="Cambria Math"/>
                              </a:rPr>
                            </m:ctrlPr>
                          </m:sSubPr>
                          <m:e>
                            <m:r>
                              <a:rPr lang="en-US" sz="3600" i="1">
                                <a:solidFill>
                                  <a:schemeClr val="tx1"/>
                                </a:solidFill>
                                <a:latin typeface="Cambria Math"/>
                                <a:ea typeface="Cambria Math"/>
                              </a:rPr>
                              <m:t>𝑇</m:t>
                            </m:r>
                          </m:e>
                          <m:sub>
                            <m:r>
                              <a:rPr lang="en-US" sz="3600" i="1">
                                <a:solidFill>
                                  <a:schemeClr val="tx1"/>
                                </a:solidFill>
                                <a:latin typeface="Cambria Math"/>
                                <a:ea typeface="Cambria Math"/>
                              </a:rPr>
                              <m:t>2</m:t>
                            </m:r>
                          </m:sub>
                        </m:sSub>
                      </m:den>
                    </m:f>
                    <m:r>
                      <a:rPr lang="en-US" sz="3600" i="1">
                        <a:solidFill>
                          <a:schemeClr val="tx1"/>
                        </a:solidFill>
                        <a:latin typeface="Cambria Math"/>
                        <a:ea typeface="Cambria Math"/>
                      </a:rPr>
                      <m:t>−</m:t>
                    </m:r>
                    <m:sSub>
                      <m:sSubPr>
                        <m:ctrlPr>
                          <a:rPr lang="en-US" sz="3600" i="1">
                            <a:solidFill>
                              <a:schemeClr val="tx1"/>
                            </a:solidFill>
                            <a:latin typeface="Cambria Math" panose="02040503050406030204" pitchFamily="18" charset="0"/>
                            <a:ea typeface="Cambria Math"/>
                          </a:rPr>
                        </m:ctrlPr>
                      </m:sSubPr>
                      <m:e>
                        <m:r>
                          <a:rPr lang="en-US" sz="3600" i="1">
                            <a:solidFill>
                              <a:schemeClr val="tx1"/>
                            </a:solidFill>
                            <a:latin typeface="Cambria Math"/>
                            <a:ea typeface="Cambria Math"/>
                          </a:rPr>
                          <m:t>𝑅</m:t>
                        </m:r>
                      </m:e>
                      <m:sub>
                        <m:r>
                          <a:rPr lang="en-US" sz="3600" i="1">
                            <a:solidFill>
                              <a:schemeClr val="tx1"/>
                            </a:solidFill>
                            <a:latin typeface="Cambria Math"/>
                            <a:ea typeface="Cambria Math"/>
                          </a:rPr>
                          <m:t>𝑃𝑅</m:t>
                        </m:r>
                      </m:sub>
                    </m:sSub>
                    <m:r>
                      <a:rPr lang="en-US" sz="3600" b="1">
                        <a:solidFill>
                          <a:schemeClr val="tx1"/>
                        </a:solidFill>
                        <a:latin typeface="Cambria Math"/>
                        <a:ea typeface="Cambria Math"/>
                      </a:rPr>
                      <m:t>𝐏</m:t>
                    </m:r>
                  </m:oMath>
                </a14:m>
                <a:endParaRPr lang="en-US" sz="3600" b="1" dirty="0">
                  <a:solidFill>
                    <a:schemeClr val="tx1"/>
                  </a:solidFill>
                </a:endParaRPr>
              </a:p>
              <a:p>
                <a:endParaRPr lang="en-US" sz="2800" b="1" dirty="0">
                  <a:solidFill>
                    <a:schemeClr val="tx1"/>
                  </a:solidFill>
                </a:endParaRPr>
              </a:p>
              <a:p>
                <a:pPr marL="1009650" lvl="1" indent="-609600">
                  <a:lnSpc>
                    <a:spcPct val="110000"/>
                  </a:lnSpc>
                  <a:spcBef>
                    <a:spcPts val="1200"/>
                  </a:spcBef>
                  <a:buFontTx/>
                  <a:buAutoNum type="arabicPeriod"/>
                </a:pPr>
                <a:r>
                  <a:rPr lang="en-US" sz="2400" dirty="0">
                    <a:solidFill>
                      <a:schemeClr val="tx1"/>
                    </a:solidFill>
                  </a:rPr>
                  <a:t>Atoms diffuse through inert buffer gas (limits atom-wall depolarization)</a:t>
                </a:r>
              </a:p>
              <a:p>
                <a:pPr marL="1009650" lvl="1" indent="-609600">
                  <a:lnSpc>
                    <a:spcPct val="110000"/>
                  </a:lnSpc>
                  <a:spcBef>
                    <a:spcPts val="1200"/>
                  </a:spcBef>
                  <a:buFontTx/>
                  <a:buAutoNum type="arabicPeriod"/>
                </a:pPr>
                <a:r>
                  <a:rPr lang="en-US" sz="2400" dirty="0">
                    <a:solidFill>
                      <a:schemeClr val="tx1"/>
                    </a:solidFill>
                  </a:rPr>
                  <a:t>Atoms </a:t>
                </a:r>
                <a:r>
                  <a:rPr lang="en-US" sz="2400" dirty="0" err="1">
                    <a:solidFill>
                      <a:schemeClr val="tx1"/>
                    </a:solidFill>
                  </a:rPr>
                  <a:t>precess</a:t>
                </a:r>
                <a:r>
                  <a:rPr lang="en-US" sz="2400" dirty="0">
                    <a:solidFill>
                      <a:schemeClr val="tx1"/>
                    </a:solidFill>
                  </a:rPr>
                  <a:t> under influence of magnetic field </a:t>
                </a:r>
                <a14:m>
                  <m:oMath xmlns:m="http://schemas.openxmlformats.org/officeDocument/2006/math">
                    <m:r>
                      <a:rPr lang="en-US" sz="2400" b="1">
                        <a:solidFill>
                          <a:schemeClr val="tx1"/>
                        </a:solidFill>
                        <a:latin typeface="Cambria Math"/>
                        <a:ea typeface="Cambria Math"/>
                      </a:rPr>
                      <m:t>𝐁</m:t>
                    </m:r>
                  </m:oMath>
                </a14:m>
                <a:r>
                  <a:rPr lang="en-US" sz="2400" dirty="0">
                    <a:solidFill>
                      <a:schemeClr val="tx1"/>
                    </a:solidFill>
                  </a:rPr>
                  <a:t> at rate given by the gyro magnetic ratio </a:t>
                </a:r>
                <a14:m>
                  <m:oMath xmlns:m="http://schemas.openxmlformats.org/officeDocument/2006/math">
                    <m:r>
                      <a:rPr lang="en-US" sz="1800" i="1">
                        <a:solidFill>
                          <a:schemeClr val="tx1"/>
                        </a:solidFill>
                        <a:latin typeface="Cambria Math"/>
                        <a:ea typeface="Cambria Math"/>
                      </a:rPr>
                      <m:t>𝛾</m:t>
                    </m:r>
                    <m:r>
                      <a:rPr lang="en-US" sz="1800" i="1">
                        <a:solidFill>
                          <a:schemeClr val="tx1"/>
                        </a:solidFill>
                        <a:latin typeface="Cambria Math"/>
                        <a:ea typeface="Cambria Math"/>
                      </a:rPr>
                      <m:t>=</m:t>
                    </m:r>
                    <m:f>
                      <m:fPr>
                        <m:ctrlPr>
                          <a:rPr lang="en-US" sz="2000" i="1">
                            <a:solidFill>
                              <a:schemeClr val="tx1"/>
                            </a:solidFill>
                            <a:latin typeface="Cambria Math" panose="02040503050406030204" pitchFamily="18" charset="0"/>
                            <a:ea typeface="Cambria Math"/>
                          </a:rPr>
                        </m:ctrlPr>
                      </m:fPr>
                      <m:num>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a:rPr>
                              <m:t>𝑔</m:t>
                            </m:r>
                          </m:e>
                          <m:sub>
                            <m:r>
                              <a:rPr lang="en-US" sz="2000" i="1">
                                <a:solidFill>
                                  <a:schemeClr val="tx1"/>
                                </a:solidFill>
                                <a:latin typeface="Cambria Math"/>
                              </a:rPr>
                              <m:t>𝐹</m:t>
                            </m:r>
                          </m:sub>
                        </m:sSub>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a:ea typeface="Cambria Math"/>
                              </a:rPr>
                              <m:t>𝜇</m:t>
                            </m:r>
                          </m:e>
                          <m:sub>
                            <m:r>
                              <a:rPr lang="en-US" sz="2000" i="1">
                                <a:solidFill>
                                  <a:schemeClr val="tx1"/>
                                </a:solidFill>
                                <a:latin typeface="Cambria Math"/>
                                <a:ea typeface="Cambria Math"/>
                              </a:rPr>
                              <m:t>𝐵</m:t>
                            </m:r>
                          </m:sub>
                        </m:sSub>
                      </m:num>
                      <m:den>
                        <m:r>
                          <a:rPr lang="en-US" sz="2000" i="1">
                            <a:solidFill>
                              <a:schemeClr val="tx1"/>
                            </a:solidFill>
                            <a:latin typeface="Cambria Math"/>
                            <a:ea typeface="Cambria Math"/>
                          </a:rPr>
                          <m:t>ℏ</m:t>
                        </m:r>
                      </m:den>
                    </m:f>
                  </m:oMath>
                </a14:m>
                <a:endParaRPr lang="en-US" sz="2400" dirty="0">
                  <a:solidFill>
                    <a:schemeClr val="tx1"/>
                  </a:solidFill>
                </a:endParaRPr>
              </a:p>
              <a:p>
                <a:pPr marL="1009650" lvl="1" indent="-609600">
                  <a:lnSpc>
                    <a:spcPct val="110000"/>
                  </a:lnSpc>
                  <a:spcBef>
                    <a:spcPts val="1200"/>
                  </a:spcBef>
                  <a:buFontTx/>
                  <a:buAutoNum type="arabicPeriod"/>
                </a:pPr>
                <a:r>
                  <a:rPr lang="en-US" sz="2400" dirty="0">
                    <a:solidFill>
                      <a:schemeClr val="tx1"/>
                    </a:solidFill>
                  </a:rPr>
                  <a:t>Electrons are oriented along circularly polarized pump beam (photon spin </a:t>
                </a:r>
                <a:r>
                  <a:rPr lang="en-US" sz="2400" b="1" dirty="0">
                    <a:solidFill>
                      <a:schemeClr val="tx1"/>
                    </a:solidFill>
                  </a:rPr>
                  <a:t>s</a:t>
                </a:r>
                <a:r>
                  <a:rPr lang="en-US" sz="2400" dirty="0">
                    <a:solidFill>
                      <a:schemeClr val="tx1"/>
                    </a:solidFill>
                  </a:rPr>
                  <a:t>) via optical pumping at rate </a:t>
                </a:r>
                <a14:m>
                  <m:oMath xmlns:m="http://schemas.openxmlformats.org/officeDocument/2006/math">
                    <m:sSub>
                      <m:sSubPr>
                        <m:ctrlPr>
                          <a:rPr lang="en-US" sz="2400" i="1">
                            <a:solidFill>
                              <a:schemeClr val="tx1"/>
                            </a:solidFill>
                            <a:latin typeface="Cambria Math" panose="02040503050406030204" pitchFamily="18" charset="0"/>
                            <a:ea typeface="Cambria Math"/>
                          </a:rPr>
                        </m:ctrlPr>
                      </m:sSubPr>
                      <m:e>
                        <m:r>
                          <a:rPr lang="en-US" sz="2400" i="1">
                            <a:solidFill>
                              <a:schemeClr val="tx1"/>
                            </a:solidFill>
                            <a:latin typeface="Cambria Math"/>
                            <a:ea typeface="Cambria Math"/>
                          </a:rPr>
                          <m:t>𝑅</m:t>
                        </m:r>
                      </m:e>
                      <m:sub>
                        <m:r>
                          <a:rPr lang="en-US" sz="2400" i="1">
                            <a:solidFill>
                              <a:schemeClr val="tx1"/>
                            </a:solidFill>
                            <a:latin typeface="Cambria Math"/>
                            <a:ea typeface="Cambria Math"/>
                          </a:rPr>
                          <m:t>𝑂𝑃</m:t>
                        </m:r>
                      </m:sub>
                    </m:sSub>
                  </m:oMath>
                </a14:m>
                <a:endParaRPr lang="en-US" sz="2400" dirty="0">
                  <a:solidFill>
                    <a:schemeClr val="tx1"/>
                  </a:solidFill>
                </a:endParaRPr>
              </a:p>
              <a:p>
                <a:pPr marL="1009650" lvl="1" indent="-609600">
                  <a:lnSpc>
                    <a:spcPct val="110000"/>
                  </a:lnSpc>
                  <a:spcBef>
                    <a:spcPts val="1200"/>
                  </a:spcBef>
                  <a:buFontTx/>
                  <a:buAutoNum type="arabicPeriod"/>
                </a:pPr>
                <a:r>
                  <a:rPr lang="en-US" sz="2400" dirty="0">
                    <a:solidFill>
                      <a:schemeClr val="tx1"/>
                    </a:solidFill>
                  </a:rPr>
                  <a:t>Optical pumping causes depolarization of the collective magnetic moment</a:t>
                </a:r>
              </a:p>
              <a:p>
                <a:pPr marL="1009650" lvl="1" indent="-609600">
                  <a:lnSpc>
                    <a:spcPct val="110000"/>
                  </a:lnSpc>
                  <a:spcBef>
                    <a:spcPts val="1200"/>
                  </a:spcBef>
                  <a:buFontTx/>
                  <a:buAutoNum type="arabicPeriod"/>
                </a:pPr>
                <a:r>
                  <a:rPr lang="en-US" sz="2400" dirty="0">
                    <a:solidFill>
                      <a:schemeClr val="tx1"/>
                    </a:solidFill>
                  </a:rPr>
                  <a:t>Collisions cause atomic depolarization (</a:t>
                </a:r>
                <a14:m>
                  <m:oMath xmlns:m="http://schemas.openxmlformats.org/officeDocument/2006/math">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a:rPr>
                          <m:t>𝑇</m:t>
                        </m:r>
                      </m:e>
                      <m:sub>
                        <m:r>
                          <a:rPr lang="en-US" sz="2400" i="1">
                            <a:solidFill>
                              <a:schemeClr val="tx1"/>
                            </a:solidFill>
                            <a:latin typeface="Cambria Math"/>
                          </a:rPr>
                          <m:t>1</m:t>
                        </m:r>
                      </m:sub>
                    </m:sSub>
                  </m:oMath>
                </a14:m>
                <a:r>
                  <a:rPr lang="en-US" sz="2400" dirty="0">
                    <a:solidFill>
                      <a:schemeClr val="tx1"/>
                    </a:solidFill>
                  </a:rPr>
                  <a:t>) and </a:t>
                </a:r>
                <a:r>
                  <a:rPr lang="en-US" sz="2400" dirty="0" err="1">
                    <a:solidFill>
                      <a:schemeClr val="tx1"/>
                    </a:solidFill>
                  </a:rPr>
                  <a:t>decoherence</a:t>
                </a:r>
                <a:r>
                  <a:rPr lang="en-US" sz="2400" dirty="0">
                    <a:solidFill>
                      <a:schemeClr val="tx1"/>
                    </a:solidFill>
                  </a:rPr>
                  <a:t> (</a:t>
                </a:r>
                <a14:m>
                  <m:oMath xmlns:m="http://schemas.openxmlformats.org/officeDocument/2006/math">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a:rPr>
                          <m:t>𝑇</m:t>
                        </m:r>
                      </m:e>
                      <m:sub>
                        <m:r>
                          <a:rPr lang="en-US" sz="2400" i="1">
                            <a:solidFill>
                              <a:schemeClr val="tx1"/>
                            </a:solidFill>
                            <a:latin typeface="Cambria Math"/>
                          </a:rPr>
                          <m:t>2</m:t>
                        </m:r>
                      </m:sub>
                    </m:sSub>
                  </m:oMath>
                </a14:m>
                <a:r>
                  <a:rPr lang="en-US" sz="2400" dirty="0">
                    <a:solidFill>
                      <a:schemeClr val="tx1"/>
                    </a:solidFill>
                  </a:rPr>
                  <a:t>)</a:t>
                </a:r>
              </a:p>
              <a:p>
                <a:pPr marL="1009650" lvl="1" indent="-609600">
                  <a:lnSpc>
                    <a:spcPct val="110000"/>
                  </a:lnSpc>
                  <a:spcBef>
                    <a:spcPts val="1200"/>
                  </a:spcBef>
                  <a:buFontTx/>
                  <a:buAutoNum type="arabicPeriod"/>
                </a:pPr>
                <a:r>
                  <a:rPr lang="en-US" sz="2400" dirty="0">
                    <a:solidFill>
                      <a:schemeClr val="tx1"/>
                    </a:solidFill>
                  </a:rPr>
                  <a:t>Probing the atoms causes depolarization of the collective magnetic moment at a rate </a:t>
                </a:r>
                <a14:m>
                  <m:oMath xmlns:m="http://schemas.openxmlformats.org/officeDocument/2006/math">
                    <m:sSub>
                      <m:sSubPr>
                        <m:ctrlPr>
                          <a:rPr lang="en-US" sz="2400" i="1">
                            <a:solidFill>
                              <a:schemeClr val="tx1"/>
                            </a:solidFill>
                            <a:latin typeface="Cambria Math" panose="02040503050406030204" pitchFamily="18" charset="0"/>
                            <a:ea typeface="Cambria Math"/>
                          </a:rPr>
                        </m:ctrlPr>
                      </m:sSubPr>
                      <m:e>
                        <m:r>
                          <a:rPr lang="en-US" sz="2400" i="1">
                            <a:solidFill>
                              <a:schemeClr val="tx1"/>
                            </a:solidFill>
                            <a:latin typeface="Cambria Math"/>
                            <a:ea typeface="Cambria Math"/>
                          </a:rPr>
                          <m:t>𝑅</m:t>
                        </m:r>
                      </m:e>
                      <m:sub>
                        <m:r>
                          <a:rPr lang="en-US" sz="2400" i="1">
                            <a:solidFill>
                              <a:schemeClr val="tx1"/>
                            </a:solidFill>
                            <a:latin typeface="Cambria Math"/>
                            <a:ea typeface="Cambria Math"/>
                          </a:rPr>
                          <m:t>𝑃𝑅</m:t>
                        </m:r>
                      </m:sub>
                    </m:sSub>
                  </m:oMath>
                </a14:m>
                <a:endParaRPr lang="en-US" sz="2400" dirty="0">
                  <a:solidFill>
                    <a:schemeClr val="tx1"/>
                  </a:solidFill>
                </a:endParaRPr>
              </a:p>
              <a:p>
                <a:endParaRPr lang="en-US" sz="2800" b="1" dirty="0">
                  <a:solidFill>
                    <a:schemeClr val="tx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4294967295"/>
              </p:nvPr>
            </p:nvSpPr>
            <p:spPr>
              <a:xfrm>
                <a:off x="498764" y="1159164"/>
                <a:ext cx="8229600" cy="4960938"/>
              </a:xfrm>
              <a:blipFill>
                <a:blip r:embed="rId2"/>
                <a:stretch>
                  <a:fillRect r="-229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1F4FDDBD-255D-6CFC-E18C-964AFB8E403A}"/>
              </a:ext>
            </a:extLst>
          </p:cNvPr>
          <p:cNvSpPr txBox="1"/>
          <p:nvPr/>
        </p:nvSpPr>
        <p:spPr>
          <a:xfrm>
            <a:off x="9159736" y="4318552"/>
            <a:ext cx="2867439" cy="830997"/>
          </a:xfrm>
          <a:prstGeom prst="rect">
            <a:avLst/>
          </a:prstGeom>
          <a:solidFill>
            <a:schemeClr val="bg1"/>
          </a:solidFill>
        </p:spPr>
        <p:txBody>
          <a:bodyPr wrap="square">
            <a:spAutoFit/>
          </a:bodyPr>
          <a:lstStyle/>
          <a:p>
            <a:r>
              <a:rPr lang="en-US" sz="1200" dirty="0"/>
              <a:t>By Lucas Vieira - Own work, Public Domain, </a:t>
            </a:r>
            <a:r>
              <a:rPr lang="en-US" sz="1200" dirty="0">
                <a:hlinkClick r:id="rId3"/>
              </a:rPr>
              <a:t>https://commons.wikimedia.org/w/index.php?curid=1528090</a:t>
            </a:r>
            <a:r>
              <a:rPr lang="en-US" sz="1200" dirty="0"/>
              <a:t> </a:t>
            </a:r>
          </a:p>
        </p:txBody>
      </p:sp>
      <p:pic>
        <p:nvPicPr>
          <p:cNvPr id="7" name="Picture 6">
            <a:extLst>
              <a:ext uri="{FF2B5EF4-FFF2-40B4-BE49-F238E27FC236}">
                <a16:creationId xmlns:a16="http://schemas.microsoft.com/office/drawing/2014/main" id="{2F169206-2A8B-D2B2-EABE-FB185EAFC149}"/>
              </a:ext>
            </a:extLst>
          </p:cNvPr>
          <p:cNvPicPr>
            <a:picLocks noChangeAspect="1"/>
          </p:cNvPicPr>
          <p:nvPr/>
        </p:nvPicPr>
        <p:blipFill>
          <a:blip r:embed="rId4"/>
          <a:stretch>
            <a:fillRect/>
          </a:stretch>
        </p:blipFill>
        <p:spPr>
          <a:xfrm>
            <a:off x="9169676" y="1461052"/>
            <a:ext cx="2857500" cy="2857500"/>
          </a:xfrm>
          <a:prstGeom prst="rect">
            <a:avLst/>
          </a:prstGeom>
        </p:spPr>
      </p:pic>
    </p:spTree>
    <p:extLst>
      <p:ext uri="{BB962C8B-B14F-4D97-AF65-F5344CB8AC3E}">
        <p14:creationId xmlns:p14="http://schemas.microsoft.com/office/powerpoint/2010/main" val="166288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4"/>
          <p:cNvSpPr>
            <a:spLocks noChangeArrowheads="1"/>
          </p:cNvSpPr>
          <p:nvPr/>
        </p:nvSpPr>
        <p:spPr bwMode="auto">
          <a:xfrm>
            <a:off x="2390515" y="1747892"/>
            <a:ext cx="1500188" cy="1163638"/>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sp>
        <p:nvSpPr>
          <p:cNvPr id="130" name="Line 5"/>
          <p:cNvSpPr>
            <a:spLocks noChangeShapeType="1"/>
          </p:cNvSpPr>
          <p:nvPr/>
        </p:nvSpPr>
        <p:spPr bwMode="auto">
          <a:xfrm>
            <a:off x="2622290" y="2236842"/>
            <a:ext cx="204788"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31" name="Line 6"/>
          <p:cNvSpPr>
            <a:spLocks noChangeShapeType="1"/>
          </p:cNvSpPr>
          <p:nvPr/>
        </p:nvSpPr>
        <p:spPr bwMode="auto">
          <a:xfrm>
            <a:off x="2936616" y="2008242"/>
            <a:ext cx="123825" cy="109538"/>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32" name="Line 7"/>
          <p:cNvSpPr>
            <a:spLocks noChangeShapeType="1"/>
          </p:cNvSpPr>
          <p:nvPr/>
        </p:nvSpPr>
        <p:spPr bwMode="auto">
          <a:xfrm flipH="1">
            <a:off x="3155690" y="2184455"/>
            <a:ext cx="204788"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33" name="Line 8"/>
          <p:cNvSpPr>
            <a:spLocks noChangeShapeType="1"/>
          </p:cNvSpPr>
          <p:nvPr/>
        </p:nvSpPr>
        <p:spPr bwMode="auto">
          <a:xfrm flipH="1" flipV="1">
            <a:off x="2965190" y="2546406"/>
            <a:ext cx="114300" cy="147637"/>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34" name="Line 9"/>
          <p:cNvSpPr>
            <a:spLocks noChangeShapeType="1"/>
          </p:cNvSpPr>
          <p:nvPr/>
        </p:nvSpPr>
        <p:spPr bwMode="auto">
          <a:xfrm flipH="1">
            <a:off x="3498590" y="1803455"/>
            <a:ext cx="95250" cy="157162"/>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35" name="Line 10"/>
          <p:cNvSpPr>
            <a:spLocks noChangeShapeType="1"/>
          </p:cNvSpPr>
          <p:nvPr/>
        </p:nvSpPr>
        <p:spPr bwMode="auto">
          <a:xfrm>
            <a:off x="3460490" y="2608318"/>
            <a:ext cx="152400" cy="161925"/>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36" name="Line 11"/>
          <p:cNvSpPr>
            <a:spLocks noChangeShapeType="1"/>
          </p:cNvSpPr>
          <p:nvPr/>
        </p:nvSpPr>
        <p:spPr bwMode="auto">
          <a:xfrm flipH="1">
            <a:off x="2646104" y="2413055"/>
            <a:ext cx="109537" cy="11430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37" name="Line 12"/>
          <p:cNvSpPr>
            <a:spLocks noChangeShapeType="1"/>
          </p:cNvSpPr>
          <p:nvPr/>
        </p:nvSpPr>
        <p:spPr bwMode="auto">
          <a:xfrm>
            <a:off x="3312854" y="2775005"/>
            <a:ext cx="204787"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38" name="Line 13"/>
          <p:cNvSpPr>
            <a:spLocks noChangeShapeType="1"/>
          </p:cNvSpPr>
          <p:nvPr/>
        </p:nvSpPr>
        <p:spPr bwMode="auto">
          <a:xfrm>
            <a:off x="3146166" y="1827267"/>
            <a:ext cx="123825" cy="109538"/>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39" name="Line 14"/>
          <p:cNvSpPr>
            <a:spLocks noChangeShapeType="1"/>
          </p:cNvSpPr>
          <p:nvPr/>
        </p:nvSpPr>
        <p:spPr bwMode="auto">
          <a:xfrm flipH="1">
            <a:off x="2688965" y="2093967"/>
            <a:ext cx="204788"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40" name="Line 15"/>
          <p:cNvSpPr>
            <a:spLocks noChangeShapeType="1"/>
          </p:cNvSpPr>
          <p:nvPr/>
        </p:nvSpPr>
        <p:spPr bwMode="auto">
          <a:xfrm flipH="1" flipV="1">
            <a:off x="3222365" y="2413056"/>
            <a:ext cx="114300" cy="147637"/>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41" name="Line 16"/>
          <p:cNvSpPr>
            <a:spLocks noChangeShapeType="1"/>
          </p:cNvSpPr>
          <p:nvPr/>
        </p:nvSpPr>
        <p:spPr bwMode="auto">
          <a:xfrm flipH="1">
            <a:off x="2560378" y="1927280"/>
            <a:ext cx="95250" cy="157162"/>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42" name="Line 17"/>
          <p:cNvSpPr>
            <a:spLocks noChangeShapeType="1"/>
          </p:cNvSpPr>
          <p:nvPr/>
        </p:nvSpPr>
        <p:spPr bwMode="auto">
          <a:xfrm>
            <a:off x="3636703" y="2222556"/>
            <a:ext cx="152400" cy="161925"/>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43" name="Line 18"/>
          <p:cNvSpPr>
            <a:spLocks noChangeShapeType="1"/>
          </p:cNvSpPr>
          <p:nvPr/>
        </p:nvSpPr>
        <p:spPr bwMode="auto">
          <a:xfrm flipH="1">
            <a:off x="3660515" y="2508305"/>
            <a:ext cx="109538" cy="11430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44" name="Line 19"/>
          <p:cNvSpPr>
            <a:spLocks noChangeShapeType="1"/>
          </p:cNvSpPr>
          <p:nvPr/>
        </p:nvSpPr>
        <p:spPr bwMode="auto">
          <a:xfrm>
            <a:off x="2774690" y="2389242"/>
            <a:ext cx="204788"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45" name="Line 21"/>
          <p:cNvSpPr>
            <a:spLocks noChangeShapeType="1"/>
          </p:cNvSpPr>
          <p:nvPr/>
        </p:nvSpPr>
        <p:spPr bwMode="auto">
          <a:xfrm flipH="1">
            <a:off x="3308090" y="2336855"/>
            <a:ext cx="204788"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46" name="Line 22"/>
          <p:cNvSpPr>
            <a:spLocks noChangeShapeType="1"/>
          </p:cNvSpPr>
          <p:nvPr/>
        </p:nvSpPr>
        <p:spPr bwMode="auto">
          <a:xfrm flipH="1" flipV="1">
            <a:off x="3117590" y="2698806"/>
            <a:ext cx="114300" cy="147637"/>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47" name="Line 23"/>
          <p:cNvSpPr>
            <a:spLocks noChangeShapeType="1"/>
          </p:cNvSpPr>
          <p:nvPr/>
        </p:nvSpPr>
        <p:spPr bwMode="auto">
          <a:xfrm flipH="1">
            <a:off x="2888990" y="2698805"/>
            <a:ext cx="95250" cy="157162"/>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48" name="Line 24"/>
          <p:cNvSpPr>
            <a:spLocks noChangeShapeType="1"/>
          </p:cNvSpPr>
          <p:nvPr/>
        </p:nvSpPr>
        <p:spPr bwMode="auto">
          <a:xfrm>
            <a:off x="2479415" y="2232081"/>
            <a:ext cx="152400" cy="161925"/>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49" name="Line 25"/>
          <p:cNvSpPr>
            <a:spLocks noChangeShapeType="1"/>
          </p:cNvSpPr>
          <p:nvPr/>
        </p:nvSpPr>
        <p:spPr bwMode="auto">
          <a:xfrm flipH="1">
            <a:off x="2798504" y="2565455"/>
            <a:ext cx="109537" cy="11430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50" name="Line 26"/>
          <p:cNvSpPr>
            <a:spLocks noChangeShapeType="1"/>
          </p:cNvSpPr>
          <p:nvPr/>
        </p:nvSpPr>
        <p:spPr bwMode="auto">
          <a:xfrm>
            <a:off x="3560504" y="2051105"/>
            <a:ext cx="204787"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51" name="Line 27"/>
          <p:cNvSpPr>
            <a:spLocks noChangeShapeType="1"/>
          </p:cNvSpPr>
          <p:nvPr/>
        </p:nvSpPr>
        <p:spPr bwMode="auto">
          <a:xfrm>
            <a:off x="3298566" y="1979667"/>
            <a:ext cx="123825" cy="109538"/>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52" name="Line 28"/>
          <p:cNvSpPr>
            <a:spLocks noChangeShapeType="1"/>
          </p:cNvSpPr>
          <p:nvPr/>
        </p:nvSpPr>
        <p:spPr bwMode="auto">
          <a:xfrm flipH="1" flipV="1">
            <a:off x="2746115" y="1836792"/>
            <a:ext cx="114300" cy="147638"/>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53" name="Line 29"/>
          <p:cNvSpPr>
            <a:spLocks noChangeShapeType="1"/>
          </p:cNvSpPr>
          <p:nvPr/>
        </p:nvSpPr>
        <p:spPr bwMode="auto">
          <a:xfrm flipH="1">
            <a:off x="2488940" y="2584505"/>
            <a:ext cx="95250" cy="157162"/>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54" name="Line 30"/>
          <p:cNvSpPr>
            <a:spLocks noChangeShapeType="1"/>
          </p:cNvSpPr>
          <p:nvPr/>
        </p:nvSpPr>
        <p:spPr bwMode="auto">
          <a:xfrm flipH="1">
            <a:off x="3050915" y="2374955"/>
            <a:ext cx="109538" cy="11430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55" name="Text Box 31"/>
          <p:cNvSpPr txBox="1">
            <a:spLocks noChangeArrowheads="1"/>
          </p:cNvSpPr>
          <p:nvPr/>
        </p:nvSpPr>
        <p:spPr bwMode="auto">
          <a:xfrm>
            <a:off x="1798379" y="1125592"/>
            <a:ext cx="206979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a:defRPr/>
            </a:pPr>
            <a:r>
              <a:rPr lang="en-US" altLang="en-US" sz="2000" kern="0" dirty="0">
                <a:solidFill>
                  <a:srgbClr val="000000"/>
                </a:solidFill>
              </a:rPr>
              <a:t>Alkali Vapor Cell</a:t>
            </a:r>
          </a:p>
        </p:txBody>
      </p:sp>
      <p:sp>
        <p:nvSpPr>
          <p:cNvPr id="156" name="Text Box 32"/>
          <p:cNvSpPr txBox="1">
            <a:spLocks noChangeArrowheads="1"/>
          </p:cNvSpPr>
          <p:nvPr/>
        </p:nvSpPr>
        <p:spPr bwMode="auto">
          <a:xfrm>
            <a:off x="2211129" y="2944868"/>
            <a:ext cx="21478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defRPr/>
            </a:pPr>
            <a:r>
              <a:rPr lang="en-US" altLang="en-US" kern="0">
                <a:solidFill>
                  <a:srgbClr val="000000"/>
                </a:solidFill>
              </a:rPr>
              <a:t>Randomly oriented atomic spins</a:t>
            </a:r>
          </a:p>
        </p:txBody>
      </p:sp>
      <p:sp>
        <p:nvSpPr>
          <p:cNvPr id="157" name="Line 33"/>
          <p:cNvSpPr>
            <a:spLocks noChangeShapeType="1"/>
          </p:cNvSpPr>
          <p:nvPr/>
        </p:nvSpPr>
        <p:spPr bwMode="auto">
          <a:xfrm flipV="1">
            <a:off x="2649278" y="2706742"/>
            <a:ext cx="150812" cy="31908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grpSp>
        <p:nvGrpSpPr>
          <p:cNvPr id="158" name="Group 158"/>
          <p:cNvGrpSpPr>
            <a:grpSpLocks/>
          </p:cNvGrpSpPr>
          <p:nvPr/>
        </p:nvGrpSpPr>
        <p:grpSpPr bwMode="auto">
          <a:xfrm>
            <a:off x="6536204" y="1076949"/>
            <a:ext cx="3338512" cy="2465388"/>
            <a:chOff x="2971" y="788"/>
            <a:chExt cx="2103" cy="1553"/>
          </a:xfrm>
        </p:grpSpPr>
        <p:sp>
          <p:nvSpPr>
            <p:cNvPr id="159" name="Rectangle 34"/>
            <p:cNvSpPr>
              <a:spLocks noChangeArrowheads="1"/>
            </p:cNvSpPr>
            <p:nvPr/>
          </p:nvSpPr>
          <p:spPr bwMode="auto">
            <a:xfrm>
              <a:off x="3798" y="1180"/>
              <a:ext cx="945" cy="733"/>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sp>
          <p:nvSpPr>
            <p:cNvPr id="160" name="Text Box 60"/>
            <p:cNvSpPr txBox="1">
              <a:spLocks noChangeArrowheads="1"/>
            </p:cNvSpPr>
            <p:nvPr/>
          </p:nvSpPr>
          <p:spPr bwMode="auto">
            <a:xfrm>
              <a:off x="3668" y="788"/>
              <a:ext cx="127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a:defRPr/>
              </a:pPr>
              <a:r>
                <a:rPr lang="en-US" altLang="en-US" sz="2000" kern="0">
                  <a:solidFill>
                    <a:srgbClr val="000000"/>
                  </a:solidFill>
                </a:rPr>
                <a:t>Optical pumping</a:t>
              </a:r>
            </a:p>
          </p:txBody>
        </p:sp>
        <p:sp>
          <p:nvSpPr>
            <p:cNvPr id="161" name="Text Box 61"/>
            <p:cNvSpPr txBox="1">
              <a:spLocks noChangeArrowheads="1"/>
            </p:cNvSpPr>
            <p:nvPr/>
          </p:nvSpPr>
          <p:spPr bwMode="auto">
            <a:xfrm>
              <a:off x="3721" y="1934"/>
              <a:ext cx="1353"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defRPr/>
              </a:pPr>
              <a:r>
                <a:rPr lang="en-US" altLang="en-US" kern="0">
                  <a:solidFill>
                    <a:srgbClr val="000000"/>
                  </a:solidFill>
                </a:rPr>
                <a:t>Spins align with the pump beam</a:t>
              </a:r>
            </a:p>
          </p:txBody>
        </p:sp>
        <p:sp>
          <p:nvSpPr>
            <p:cNvPr id="162" name="Line 63"/>
            <p:cNvSpPr>
              <a:spLocks noChangeShapeType="1"/>
            </p:cNvSpPr>
            <p:nvPr/>
          </p:nvSpPr>
          <p:spPr bwMode="auto">
            <a:xfrm>
              <a:off x="3883" y="1260"/>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63" name="Line 64"/>
            <p:cNvSpPr>
              <a:spLocks noChangeShapeType="1"/>
            </p:cNvSpPr>
            <p:nvPr/>
          </p:nvSpPr>
          <p:spPr bwMode="auto">
            <a:xfrm>
              <a:off x="4097" y="1256"/>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64" name="Line 65"/>
            <p:cNvSpPr>
              <a:spLocks noChangeShapeType="1"/>
            </p:cNvSpPr>
            <p:nvPr/>
          </p:nvSpPr>
          <p:spPr bwMode="auto">
            <a:xfrm>
              <a:off x="4137" y="1407"/>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65" name="Line 66"/>
            <p:cNvSpPr>
              <a:spLocks noChangeShapeType="1"/>
            </p:cNvSpPr>
            <p:nvPr/>
          </p:nvSpPr>
          <p:spPr bwMode="auto">
            <a:xfrm>
              <a:off x="4171" y="1548"/>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66" name="Line 67"/>
            <p:cNvSpPr>
              <a:spLocks noChangeShapeType="1"/>
            </p:cNvSpPr>
            <p:nvPr/>
          </p:nvSpPr>
          <p:spPr bwMode="auto">
            <a:xfrm>
              <a:off x="4536" y="1622"/>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67" name="Line 68"/>
            <p:cNvSpPr>
              <a:spLocks noChangeShapeType="1"/>
            </p:cNvSpPr>
            <p:nvPr/>
          </p:nvSpPr>
          <p:spPr bwMode="auto">
            <a:xfrm>
              <a:off x="4352" y="1662"/>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68" name="Line 69"/>
            <p:cNvSpPr>
              <a:spLocks noChangeShapeType="1"/>
            </p:cNvSpPr>
            <p:nvPr/>
          </p:nvSpPr>
          <p:spPr bwMode="auto">
            <a:xfrm>
              <a:off x="4459" y="1836"/>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69" name="Line 70"/>
            <p:cNvSpPr>
              <a:spLocks noChangeShapeType="1"/>
            </p:cNvSpPr>
            <p:nvPr/>
          </p:nvSpPr>
          <p:spPr bwMode="auto">
            <a:xfrm>
              <a:off x="4568" y="1285"/>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70" name="Line 71"/>
            <p:cNvSpPr>
              <a:spLocks noChangeShapeType="1"/>
            </p:cNvSpPr>
            <p:nvPr/>
          </p:nvSpPr>
          <p:spPr bwMode="auto">
            <a:xfrm>
              <a:off x="4305" y="1744"/>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71" name="Line 72"/>
            <p:cNvSpPr>
              <a:spLocks noChangeShapeType="1"/>
            </p:cNvSpPr>
            <p:nvPr/>
          </p:nvSpPr>
          <p:spPr bwMode="auto">
            <a:xfrm>
              <a:off x="4514" y="1460"/>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72" name="Line 73"/>
            <p:cNvSpPr>
              <a:spLocks noChangeShapeType="1"/>
            </p:cNvSpPr>
            <p:nvPr/>
          </p:nvSpPr>
          <p:spPr bwMode="auto">
            <a:xfrm>
              <a:off x="4336" y="1534"/>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73" name="Line 74"/>
            <p:cNvSpPr>
              <a:spLocks noChangeShapeType="1"/>
            </p:cNvSpPr>
            <p:nvPr/>
          </p:nvSpPr>
          <p:spPr bwMode="auto">
            <a:xfrm>
              <a:off x="4577" y="1736"/>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74" name="Line 75"/>
            <p:cNvSpPr>
              <a:spLocks noChangeShapeType="1"/>
            </p:cNvSpPr>
            <p:nvPr/>
          </p:nvSpPr>
          <p:spPr bwMode="auto">
            <a:xfrm>
              <a:off x="3835" y="1435"/>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75" name="Line 76"/>
            <p:cNvSpPr>
              <a:spLocks noChangeShapeType="1"/>
            </p:cNvSpPr>
            <p:nvPr/>
          </p:nvSpPr>
          <p:spPr bwMode="auto">
            <a:xfrm>
              <a:off x="3961" y="1531"/>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76" name="Line 77"/>
            <p:cNvSpPr>
              <a:spLocks noChangeShapeType="1"/>
            </p:cNvSpPr>
            <p:nvPr/>
          </p:nvSpPr>
          <p:spPr bwMode="auto">
            <a:xfrm>
              <a:off x="4094" y="1683"/>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77" name="Line 78"/>
            <p:cNvSpPr>
              <a:spLocks noChangeShapeType="1"/>
            </p:cNvSpPr>
            <p:nvPr/>
          </p:nvSpPr>
          <p:spPr bwMode="auto">
            <a:xfrm>
              <a:off x="3888" y="1762"/>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78" name="Line 79"/>
            <p:cNvSpPr>
              <a:spLocks noChangeShapeType="1"/>
            </p:cNvSpPr>
            <p:nvPr/>
          </p:nvSpPr>
          <p:spPr bwMode="auto">
            <a:xfrm>
              <a:off x="4124" y="1819"/>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79" name="Line 80"/>
            <p:cNvSpPr>
              <a:spLocks noChangeShapeType="1"/>
            </p:cNvSpPr>
            <p:nvPr/>
          </p:nvSpPr>
          <p:spPr bwMode="auto">
            <a:xfrm>
              <a:off x="3979" y="1356"/>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80" name="Line 81"/>
            <p:cNvSpPr>
              <a:spLocks noChangeShapeType="1"/>
            </p:cNvSpPr>
            <p:nvPr/>
          </p:nvSpPr>
          <p:spPr bwMode="auto">
            <a:xfrm>
              <a:off x="4343" y="1328"/>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81" name="Line 82"/>
            <p:cNvSpPr>
              <a:spLocks noChangeShapeType="1"/>
            </p:cNvSpPr>
            <p:nvPr/>
          </p:nvSpPr>
          <p:spPr bwMode="auto">
            <a:xfrm>
              <a:off x="3914" y="1626"/>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82" name="AutoShape 83"/>
            <p:cNvSpPr>
              <a:spLocks noChangeArrowheads="1"/>
            </p:cNvSpPr>
            <p:nvPr/>
          </p:nvSpPr>
          <p:spPr bwMode="auto">
            <a:xfrm>
              <a:off x="3227" y="1269"/>
              <a:ext cx="509" cy="576"/>
            </a:xfrm>
            <a:prstGeom prst="rightArrow">
              <a:avLst>
                <a:gd name="adj1" fmla="val 50000"/>
                <a:gd name="adj2" fmla="val 25000"/>
              </a:avLst>
            </a:prstGeom>
            <a:solidFill>
              <a:srgbClr val="FC0128"/>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sp>
          <p:nvSpPr>
            <p:cNvPr id="183" name="AutoShape 84"/>
            <p:cNvSpPr>
              <a:spLocks noChangeArrowheads="1"/>
            </p:cNvSpPr>
            <p:nvPr/>
          </p:nvSpPr>
          <p:spPr bwMode="auto">
            <a:xfrm>
              <a:off x="3094" y="1323"/>
              <a:ext cx="403" cy="252"/>
            </a:xfrm>
            <a:prstGeom prst="curvedDownArrow">
              <a:avLst>
                <a:gd name="adj1" fmla="val 31984"/>
                <a:gd name="adj2" fmla="val 63968"/>
                <a:gd name="adj3" fmla="val 33333"/>
              </a:avLst>
            </a:prstGeom>
            <a:solidFill>
              <a:srgbClr val="618FFD"/>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sp>
          <p:nvSpPr>
            <p:cNvPr id="184" name="Text Box 85"/>
            <p:cNvSpPr txBox="1">
              <a:spLocks noChangeArrowheads="1"/>
            </p:cNvSpPr>
            <p:nvPr/>
          </p:nvSpPr>
          <p:spPr bwMode="auto">
            <a:xfrm>
              <a:off x="3225" y="1780"/>
              <a:ext cx="66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defRPr/>
              </a:pPr>
              <a:r>
                <a:rPr lang="en-US" altLang="en-US" sz="1400" kern="0">
                  <a:solidFill>
                    <a:srgbClr val="000000"/>
                  </a:solidFill>
                </a:rPr>
                <a:t>Pump beam</a:t>
              </a:r>
            </a:p>
          </p:txBody>
        </p:sp>
        <p:sp>
          <p:nvSpPr>
            <p:cNvPr id="185" name="Text Box 86"/>
            <p:cNvSpPr txBox="1">
              <a:spLocks noChangeArrowheads="1"/>
            </p:cNvSpPr>
            <p:nvPr/>
          </p:nvSpPr>
          <p:spPr bwMode="auto">
            <a:xfrm>
              <a:off x="2971" y="988"/>
              <a:ext cx="82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defRPr/>
              </a:pPr>
              <a:r>
                <a:rPr lang="en-US" altLang="en-US" sz="1400" kern="0">
                  <a:solidFill>
                    <a:srgbClr val="000000"/>
                  </a:solidFill>
                </a:rPr>
                <a:t>Circular</a:t>
              </a:r>
            </a:p>
            <a:p>
              <a:pPr defTabSz="914400">
                <a:defRPr/>
              </a:pPr>
              <a:r>
                <a:rPr lang="en-US" altLang="en-US" sz="1400" kern="0">
                  <a:solidFill>
                    <a:srgbClr val="000000"/>
                  </a:solidFill>
                </a:rPr>
                <a:t>polarization</a:t>
              </a:r>
            </a:p>
          </p:txBody>
        </p:sp>
      </p:grpSp>
      <p:grpSp>
        <p:nvGrpSpPr>
          <p:cNvPr id="186" name="Group 159"/>
          <p:cNvGrpSpPr>
            <a:grpSpLocks/>
          </p:cNvGrpSpPr>
          <p:nvPr/>
        </p:nvGrpSpPr>
        <p:grpSpPr bwMode="auto">
          <a:xfrm>
            <a:off x="1801553" y="3668514"/>
            <a:ext cx="3249612" cy="2649537"/>
            <a:chOff x="663" y="2427"/>
            <a:chExt cx="2047" cy="1669"/>
          </a:xfrm>
        </p:grpSpPr>
        <p:sp>
          <p:nvSpPr>
            <p:cNvPr id="187" name="Rectangle 88"/>
            <p:cNvSpPr>
              <a:spLocks noChangeArrowheads="1"/>
            </p:cNvSpPr>
            <p:nvPr/>
          </p:nvSpPr>
          <p:spPr bwMode="auto">
            <a:xfrm>
              <a:off x="1433" y="2853"/>
              <a:ext cx="945" cy="733"/>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sp>
          <p:nvSpPr>
            <p:cNvPr id="188" name="Text Box 89"/>
            <p:cNvSpPr txBox="1">
              <a:spLocks noChangeArrowheads="1"/>
            </p:cNvSpPr>
            <p:nvPr/>
          </p:nvSpPr>
          <p:spPr bwMode="auto">
            <a:xfrm>
              <a:off x="663" y="2427"/>
              <a:ext cx="204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a:defRPr/>
              </a:pPr>
              <a:r>
                <a:rPr lang="en-US" altLang="en-US" sz="2000" kern="0" dirty="0">
                  <a:solidFill>
                    <a:srgbClr val="000000"/>
                  </a:solidFill>
                </a:rPr>
                <a:t>Apply Small Magnetic Field</a:t>
              </a:r>
            </a:p>
          </p:txBody>
        </p:sp>
        <p:sp>
          <p:nvSpPr>
            <p:cNvPr id="189" name="Text Box 90"/>
            <p:cNvSpPr txBox="1">
              <a:spLocks noChangeArrowheads="1"/>
            </p:cNvSpPr>
            <p:nvPr/>
          </p:nvSpPr>
          <p:spPr bwMode="auto">
            <a:xfrm>
              <a:off x="1356" y="3607"/>
              <a:ext cx="1353"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defRPr/>
              </a:pPr>
              <a:r>
                <a:rPr lang="en-US" altLang="en-US" kern="0">
                  <a:solidFill>
                    <a:srgbClr val="000000"/>
                  </a:solidFill>
                </a:rPr>
                <a:t>Spins precess due to magnetic field</a:t>
              </a:r>
            </a:p>
          </p:txBody>
        </p:sp>
        <p:sp>
          <p:nvSpPr>
            <p:cNvPr id="190" name="Line 91"/>
            <p:cNvSpPr>
              <a:spLocks noChangeShapeType="1"/>
            </p:cNvSpPr>
            <p:nvPr/>
          </p:nvSpPr>
          <p:spPr bwMode="auto">
            <a:xfrm rot="-689907">
              <a:off x="1479" y="2949"/>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91" name="Line 92"/>
            <p:cNvSpPr>
              <a:spLocks noChangeShapeType="1"/>
            </p:cNvSpPr>
            <p:nvPr/>
          </p:nvSpPr>
          <p:spPr bwMode="auto">
            <a:xfrm rot="-689907">
              <a:off x="1676" y="2956"/>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92" name="Line 93"/>
            <p:cNvSpPr>
              <a:spLocks noChangeShapeType="1"/>
            </p:cNvSpPr>
            <p:nvPr/>
          </p:nvSpPr>
          <p:spPr bwMode="auto">
            <a:xfrm rot="-689907">
              <a:off x="1745" y="3096"/>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93" name="Line 94"/>
            <p:cNvSpPr>
              <a:spLocks noChangeShapeType="1"/>
            </p:cNvSpPr>
            <p:nvPr/>
          </p:nvSpPr>
          <p:spPr bwMode="auto">
            <a:xfrm rot="-689907">
              <a:off x="1807" y="3227"/>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94" name="Line 95"/>
            <p:cNvSpPr>
              <a:spLocks noChangeShapeType="1"/>
            </p:cNvSpPr>
            <p:nvPr/>
          </p:nvSpPr>
          <p:spPr bwMode="auto">
            <a:xfrm rot="-689907">
              <a:off x="2179" y="3227"/>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95" name="Line 96"/>
            <p:cNvSpPr>
              <a:spLocks noChangeShapeType="1"/>
            </p:cNvSpPr>
            <p:nvPr/>
          </p:nvSpPr>
          <p:spPr bwMode="auto">
            <a:xfrm rot="-689907">
              <a:off x="2007" y="3303"/>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96" name="Line 97"/>
            <p:cNvSpPr>
              <a:spLocks noChangeShapeType="1"/>
            </p:cNvSpPr>
            <p:nvPr/>
          </p:nvSpPr>
          <p:spPr bwMode="auto">
            <a:xfrm rot="-689907">
              <a:off x="2116" y="3512"/>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97" name="Line 98"/>
            <p:cNvSpPr>
              <a:spLocks noChangeShapeType="1"/>
            </p:cNvSpPr>
            <p:nvPr/>
          </p:nvSpPr>
          <p:spPr bwMode="auto">
            <a:xfrm rot="-689907">
              <a:off x="2161" y="2933"/>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98" name="Line 99"/>
            <p:cNvSpPr>
              <a:spLocks noChangeShapeType="1"/>
            </p:cNvSpPr>
            <p:nvPr/>
          </p:nvSpPr>
          <p:spPr bwMode="auto">
            <a:xfrm rot="-689907">
              <a:off x="1977" y="3393"/>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199" name="Line 100"/>
            <p:cNvSpPr>
              <a:spLocks noChangeShapeType="1"/>
            </p:cNvSpPr>
            <p:nvPr/>
          </p:nvSpPr>
          <p:spPr bwMode="auto">
            <a:xfrm rot="-689907">
              <a:off x="2125" y="3073"/>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00" name="Line 101"/>
            <p:cNvSpPr>
              <a:spLocks noChangeShapeType="1"/>
            </p:cNvSpPr>
            <p:nvPr/>
          </p:nvSpPr>
          <p:spPr bwMode="auto">
            <a:xfrm rot="-689907">
              <a:off x="1965" y="3181"/>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01" name="Line 102"/>
            <p:cNvSpPr>
              <a:spLocks noChangeShapeType="1"/>
            </p:cNvSpPr>
            <p:nvPr/>
          </p:nvSpPr>
          <p:spPr bwMode="auto">
            <a:xfrm rot="-689907">
              <a:off x="2212" y="3391"/>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02" name="Line 103"/>
            <p:cNvSpPr>
              <a:spLocks noChangeShapeType="1"/>
            </p:cNvSpPr>
            <p:nvPr/>
          </p:nvSpPr>
          <p:spPr bwMode="auto">
            <a:xfrm rot="-689907">
              <a:off x="1455" y="3184"/>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03" name="Line 104"/>
            <p:cNvSpPr>
              <a:spLocks noChangeShapeType="1"/>
            </p:cNvSpPr>
            <p:nvPr/>
          </p:nvSpPr>
          <p:spPr bwMode="auto">
            <a:xfrm rot="-689907">
              <a:off x="1597" y="3253"/>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04" name="Line 105"/>
            <p:cNvSpPr>
              <a:spLocks noChangeShapeType="1"/>
            </p:cNvSpPr>
            <p:nvPr/>
          </p:nvSpPr>
          <p:spPr bwMode="auto">
            <a:xfrm rot="-689907">
              <a:off x="1758" y="3375"/>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05" name="Line 106"/>
            <p:cNvSpPr>
              <a:spLocks noChangeShapeType="1"/>
            </p:cNvSpPr>
            <p:nvPr/>
          </p:nvSpPr>
          <p:spPr bwMode="auto">
            <a:xfrm rot="-689907">
              <a:off x="1530" y="3506"/>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06" name="Line 107"/>
            <p:cNvSpPr>
              <a:spLocks noChangeShapeType="1"/>
            </p:cNvSpPr>
            <p:nvPr/>
          </p:nvSpPr>
          <p:spPr bwMode="auto">
            <a:xfrm rot="-689907">
              <a:off x="1815" y="3502"/>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07" name="Line 108"/>
            <p:cNvSpPr>
              <a:spLocks noChangeShapeType="1"/>
            </p:cNvSpPr>
            <p:nvPr/>
          </p:nvSpPr>
          <p:spPr bwMode="auto">
            <a:xfrm rot="-689907">
              <a:off x="1580" y="3078"/>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08" name="Line 109"/>
            <p:cNvSpPr>
              <a:spLocks noChangeShapeType="1"/>
            </p:cNvSpPr>
            <p:nvPr/>
          </p:nvSpPr>
          <p:spPr bwMode="auto">
            <a:xfrm rot="-689907">
              <a:off x="1931" y="2978"/>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09" name="Line 110"/>
            <p:cNvSpPr>
              <a:spLocks noChangeShapeType="1"/>
            </p:cNvSpPr>
            <p:nvPr/>
          </p:nvSpPr>
          <p:spPr bwMode="auto">
            <a:xfrm rot="-689907">
              <a:off x="1528" y="3367"/>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10" name="AutoShape 111"/>
            <p:cNvSpPr>
              <a:spLocks noChangeArrowheads="1"/>
            </p:cNvSpPr>
            <p:nvPr/>
          </p:nvSpPr>
          <p:spPr bwMode="auto">
            <a:xfrm>
              <a:off x="862" y="2942"/>
              <a:ext cx="509" cy="576"/>
            </a:xfrm>
            <a:prstGeom prst="rightArrow">
              <a:avLst>
                <a:gd name="adj1" fmla="val 50000"/>
                <a:gd name="adj2" fmla="val 25000"/>
              </a:avLst>
            </a:prstGeom>
            <a:solidFill>
              <a:srgbClr val="FC0128"/>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sp>
          <p:nvSpPr>
            <p:cNvPr id="211" name="AutoShape 112"/>
            <p:cNvSpPr>
              <a:spLocks noChangeArrowheads="1"/>
            </p:cNvSpPr>
            <p:nvPr/>
          </p:nvSpPr>
          <p:spPr bwMode="auto">
            <a:xfrm>
              <a:off x="729" y="2996"/>
              <a:ext cx="403" cy="252"/>
            </a:xfrm>
            <a:prstGeom prst="curvedDownArrow">
              <a:avLst>
                <a:gd name="adj1" fmla="val 31984"/>
                <a:gd name="adj2" fmla="val 63968"/>
                <a:gd name="adj3" fmla="val 33333"/>
              </a:avLst>
            </a:prstGeom>
            <a:solidFill>
              <a:srgbClr val="618FFD"/>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sp>
          <p:nvSpPr>
            <p:cNvPr id="212" name="Text Box 116"/>
            <p:cNvSpPr txBox="1">
              <a:spLocks noChangeArrowheads="1"/>
            </p:cNvSpPr>
            <p:nvPr/>
          </p:nvSpPr>
          <p:spPr bwMode="auto">
            <a:xfrm>
              <a:off x="719" y="3561"/>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a:defRPr/>
              </a:pPr>
              <a:r>
                <a:rPr lang="en-US" altLang="en-US" b="1" kern="0">
                  <a:solidFill>
                    <a:srgbClr val="000000"/>
                  </a:solidFill>
                </a:rPr>
                <a:t>B</a:t>
              </a:r>
            </a:p>
          </p:txBody>
        </p:sp>
        <p:sp>
          <p:nvSpPr>
            <p:cNvPr id="213" name="Oval 117"/>
            <p:cNvSpPr>
              <a:spLocks noChangeArrowheads="1"/>
            </p:cNvSpPr>
            <p:nvPr/>
          </p:nvSpPr>
          <p:spPr bwMode="auto">
            <a:xfrm>
              <a:off x="923" y="3585"/>
              <a:ext cx="196" cy="196"/>
            </a:xfrm>
            <a:prstGeom prst="ellipse">
              <a:avLst/>
            </a:prstGeom>
            <a:solidFill>
              <a:srgbClr val="00AE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sp>
          <p:nvSpPr>
            <p:cNvPr id="214" name="Oval 118"/>
            <p:cNvSpPr>
              <a:spLocks noChangeArrowheads="1"/>
            </p:cNvSpPr>
            <p:nvPr/>
          </p:nvSpPr>
          <p:spPr bwMode="auto">
            <a:xfrm>
              <a:off x="993" y="3655"/>
              <a:ext cx="56" cy="5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sp>
          <p:nvSpPr>
            <p:cNvPr id="215" name="Text Box 120"/>
            <p:cNvSpPr txBox="1">
              <a:spLocks noChangeArrowheads="1"/>
            </p:cNvSpPr>
            <p:nvPr/>
          </p:nvSpPr>
          <p:spPr bwMode="auto">
            <a:xfrm>
              <a:off x="682" y="3766"/>
              <a:ext cx="66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defRPr/>
              </a:pPr>
              <a:r>
                <a:rPr lang="en-US" altLang="en-US" sz="1400" kern="0">
                  <a:solidFill>
                    <a:srgbClr val="000000"/>
                  </a:solidFill>
                </a:rPr>
                <a:t>Out of </a:t>
              </a:r>
            </a:p>
            <a:p>
              <a:pPr defTabSz="914400">
                <a:defRPr/>
              </a:pPr>
              <a:r>
                <a:rPr lang="en-US" altLang="en-US" sz="1400" kern="0">
                  <a:solidFill>
                    <a:srgbClr val="000000"/>
                  </a:solidFill>
                </a:rPr>
                <a:t>plane</a:t>
              </a:r>
            </a:p>
          </p:txBody>
        </p:sp>
      </p:grpSp>
      <p:grpSp>
        <p:nvGrpSpPr>
          <p:cNvPr id="216" name="Group 160"/>
          <p:cNvGrpSpPr>
            <a:grpSpLocks/>
          </p:cNvGrpSpPr>
          <p:nvPr/>
        </p:nvGrpSpPr>
        <p:grpSpPr bwMode="auto">
          <a:xfrm>
            <a:off x="6433017" y="3624632"/>
            <a:ext cx="4410075" cy="3138488"/>
            <a:chOff x="2906" y="2430"/>
            <a:chExt cx="2778" cy="1977"/>
          </a:xfrm>
        </p:grpSpPr>
        <p:sp>
          <p:nvSpPr>
            <p:cNvPr id="217" name="AutoShape 150"/>
            <p:cNvSpPr>
              <a:spLocks noChangeArrowheads="1"/>
            </p:cNvSpPr>
            <p:nvPr/>
          </p:nvSpPr>
          <p:spPr bwMode="auto">
            <a:xfrm>
              <a:off x="4187" y="2770"/>
              <a:ext cx="246" cy="1113"/>
            </a:xfrm>
            <a:prstGeom prst="upArrow">
              <a:avLst>
                <a:gd name="adj1" fmla="val 50000"/>
                <a:gd name="adj2" fmla="val 113110"/>
              </a:avLst>
            </a:prstGeom>
            <a:solidFill>
              <a:srgbClr val="FC0128"/>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sp>
          <p:nvSpPr>
            <p:cNvPr id="218" name="Rectangle 121"/>
            <p:cNvSpPr>
              <a:spLocks noChangeArrowheads="1"/>
            </p:cNvSpPr>
            <p:nvPr/>
          </p:nvSpPr>
          <p:spPr bwMode="auto">
            <a:xfrm>
              <a:off x="3841" y="2922"/>
              <a:ext cx="945" cy="733"/>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sp>
          <p:nvSpPr>
            <p:cNvPr id="219" name="Text Box 122"/>
            <p:cNvSpPr txBox="1">
              <a:spLocks noChangeArrowheads="1"/>
            </p:cNvSpPr>
            <p:nvPr/>
          </p:nvSpPr>
          <p:spPr bwMode="auto">
            <a:xfrm>
              <a:off x="3071" y="2430"/>
              <a:ext cx="18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a:defRPr/>
              </a:pPr>
              <a:r>
                <a:rPr lang="en-US" altLang="en-US" sz="2000" kern="0" dirty="0">
                  <a:solidFill>
                    <a:srgbClr val="000000"/>
                  </a:solidFill>
                </a:rPr>
                <a:t>Detect with probe beam</a:t>
              </a:r>
            </a:p>
          </p:txBody>
        </p:sp>
        <p:sp>
          <p:nvSpPr>
            <p:cNvPr id="220" name="Text Box 123"/>
            <p:cNvSpPr txBox="1">
              <a:spLocks noChangeArrowheads="1"/>
            </p:cNvSpPr>
            <p:nvPr/>
          </p:nvSpPr>
          <p:spPr bwMode="auto">
            <a:xfrm>
              <a:off x="2906" y="3651"/>
              <a:ext cx="1391"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defRPr/>
              </a:pPr>
              <a:r>
                <a:rPr lang="en-US" altLang="en-US" kern="0">
                  <a:solidFill>
                    <a:srgbClr val="000000"/>
                  </a:solidFill>
                </a:rPr>
                <a:t>Oriented spins rotate the polarization (Faraday rotation)</a:t>
              </a:r>
            </a:p>
          </p:txBody>
        </p:sp>
        <p:sp>
          <p:nvSpPr>
            <p:cNvPr id="221" name="Line 124"/>
            <p:cNvSpPr>
              <a:spLocks noChangeShapeType="1"/>
            </p:cNvSpPr>
            <p:nvPr/>
          </p:nvSpPr>
          <p:spPr bwMode="auto">
            <a:xfrm rot="-689907">
              <a:off x="3887" y="3018"/>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22" name="Line 125"/>
            <p:cNvSpPr>
              <a:spLocks noChangeShapeType="1"/>
            </p:cNvSpPr>
            <p:nvPr/>
          </p:nvSpPr>
          <p:spPr bwMode="auto">
            <a:xfrm rot="-689907">
              <a:off x="4084" y="3025"/>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23" name="Line 126"/>
            <p:cNvSpPr>
              <a:spLocks noChangeShapeType="1"/>
            </p:cNvSpPr>
            <p:nvPr/>
          </p:nvSpPr>
          <p:spPr bwMode="auto">
            <a:xfrm rot="-689907">
              <a:off x="4153" y="3165"/>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24" name="Line 127"/>
            <p:cNvSpPr>
              <a:spLocks noChangeShapeType="1"/>
            </p:cNvSpPr>
            <p:nvPr/>
          </p:nvSpPr>
          <p:spPr bwMode="auto">
            <a:xfrm rot="-689907">
              <a:off x="4215" y="3296"/>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25" name="Line 128"/>
            <p:cNvSpPr>
              <a:spLocks noChangeShapeType="1"/>
            </p:cNvSpPr>
            <p:nvPr/>
          </p:nvSpPr>
          <p:spPr bwMode="auto">
            <a:xfrm rot="-689907">
              <a:off x="4587" y="3296"/>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26" name="Line 129"/>
            <p:cNvSpPr>
              <a:spLocks noChangeShapeType="1"/>
            </p:cNvSpPr>
            <p:nvPr/>
          </p:nvSpPr>
          <p:spPr bwMode="auto">
            <a:xfrm rot="-689907">
              <a:off x="4415" y="3372"/>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27" name="Line 130"/>
            <p:cNvSpPr>
              <a:spLocks noChangeShapeType="1"/>
            </p:cNvSpPr>
            <p:nvPr/>
          </p:nvSpPr>
          <p:spPr bwMode="auto">
            <a:xfrm rot="-689907">
              <a:off x="4524" y="3581"/>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28" name="Line 131"/>
            <p:cNvSpPr>
              <a:spLocks noChangeShapeType="1"/>
            </p:cNvSpPr>
            <p:nvPr/>
          </p:nvSpPr>
          <p:spPr bwMode="auto">
            <a:xfrm rot="-689907">
              <a:off x="4569" y="3002"/>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29" name="Line 132"/>
            <p:cNvSpPr>
              <a:spLocks noChangeShapeType="1"/>
            </p:cNvSpPr>
            <p:nvPr/>
          </p:nvSpPr>
          <p:spPr bwMode="auto">
            <a:xfrm rot="-689907">
              <a:off x="4385" y="3462"/>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30" name="Line 133"/>
            <p:cNvSpPr>
              <a:spLocks noChangeShapeType="1"/>
            </p:cNvSpPr>
            <p:nvPr/>
          </p:nvSpPr>
          <p:spPr bwMode="auto">
            <a:xfrm rot="-689907">
              <a:off x="4533" y="3142"/>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31" name="Line 134"/>
            <p:cNvSpPr>
              <a:spLocks noChangeShapeType="1"/>
            </p:cNvSpPr>
            <p:nvPr/>
          </p:nvSpPr>
          <p:spPr bwMode="auto">
            <a:xfrm rot="-689907">
              <a:off x="4373" y="3250"/>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32" name="Line 135"/>
            <p:cNvSpPr>
              <a:spLocks noChangeShapeType="1"/>
            </p:cNvSpPr>
            <p:nvPr/>
          </p:nvSpPr>
          <p:spPr bwMode="auto">
            <a:xfrm rot="-689907">
              <a:off x="4620" y="3460"/>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33" name="Line 136"/>
            <p:cNvSpPr>
              <a:spLocks noChangeShapeType="1"/>
            </p:cNvSpPr>
            <p:nvPr/>
          </p:nvSpPr>
          <p:spPr bwMode="auto">
            <a:xfrm rot="-689907">
              <a:off x="3863" y="3253"/>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34" name="Line 137"/>
            <p:cNvSpPr>
              <a:spLocks noChangeShapeType="1"/>
            </p:cNvSpPr>
            <p:nvPr/>
          </p:nvSpPr>
          <p:spPr bwMode="auto">
            <a:xfrm rot="-689907">
              <a:off x="4005" y="3322"/>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35" name="Line 138"/>
            <p:cNvSpPr>
              <a:spLocks noChangeShapeType="1"/>
            </p:cNvSpPr>
            <p:nvPr/>
          </p:nvSpPr>
          <p:spPr bwMode="auto">
            <a:xfrm rot="-689907">
              <a:off x="4166" y="3444"/>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36" name="Line 139"/>
            <p:cNvSpPr>
              <a:spLocks noChangeShapeType="1"/>
            </p:cNvSpPr>
            <p:nvPr/>
          </p:nvSpPr>
          <p:spPr bwMode="auto">
            <a:xfrm rot="-689907">
              <a:off x="3938" y="3575"/>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37" name="Line 140"/>
            <p:cNvSpPr>
              <a:spLocks noChangeShapeType="1"/>
            </p:cNvSpPr>
            <p:nvPr/>
          </p:nvSpPr>
          <p:spPr bwMode="auto">
            <a:xfrm rot="-689907">
              <a:off x="4223" y="3571"/>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38" name="Line 141"/>
            <p:cNvSpPr>
              <a:spLocks noChangeShapeType="1"/>
            </p:cNvSpPr>
            <p:nvPr/>
          </p:nvSpPr>
          <p:spPr bwMode="auto">
            <a:xfrm rot="-689907">
              <a:off x="3988" y="3147"/>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39" name="Line 142"/>
            <p:cNvSpPr>
              <a:spLocks noChangeShapeType="1"/>
            </p:cNvSpPr>
            <p:nvPr/>
          </p:nvSpPr>
          <p:spPr bwMode="auto">
            <a:xfrm rot="-689907">
              <a:off x="4339" y="3047"/>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40" name="Line 143"/>
            <p:cNvSpPr>
              <a:spLocks noChangeShapeType="1"/>
            </p:cNvSpPr>
            <p:nvPr/>
          </p:nvSpPr>
          <p:spPr bwMode="auto">
            <a:xfrm rot="-689907">
              <a:off x="3936" y="3436"/>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41" name="AutoShape 144"/>
            <p:cNvSpPr>
              <a:spLocks noChangeArrowheads="1"/>
            </p:cNvSpPr>
            <p:nvPr/>
          </p:nvSpPr>
          <p:spPr bwMode="auto">
            <a:xfrm>
              <a:off x="3270" y="3011"/>
              <a:ext cx="509" cy="576"/>
            </a:xfrm>
            <a:prstGeom prst="rightArrow">
              <a:avLst>
                <a:gd name="adj1" fmla="val 50000"/>
                <a:gd name="adj2" fmla="val 25000"/>
              </a:avLst>
            </a:prstGeom>
            <a:solidFill>
              <a:srgbClr val="FC0128"/>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sp>
          <p:nvSpPr>
            <p:cNvPr id="242" name="AutoShape 145"/>
            <p:cNvSpPr>
              <a:spLocks noChangeArrowheads="1"/>
            </p:cNvSpPr>
            <p:nvPr/>
          </p:nvSpPr>
          <p:spPr bwMode="auto">
            <a:xfrm>
              <a:off x="3137" y="3065"/>
              <a:ext cx="403" cy="252"/>
            </a:xfrm>
            <a:prstGeom prst="curvedDownArrow">
              <a:avLst>
                <a:gd name="adj1" fmla="val 31984"/>
                <a:gd name="adj2" fmla="val 63968"/>
                <a:gd name="adj3" fmla="val 33333"/>
              </a:avLst>
            </a:prstGeom>
            <a:solidFill>
              <a:srgbClr val="618FFD"/>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sp>
          <p:nvSpPr>
            <p:cNvPr id="243" name="Text Box 146"/>
            <p:cNvSpPr txBox="1">
              <a:spLocks noChangeArrowheads="1"/>
            </p:cNvSpPr>
            <p:nvPr/>
          </p:nvSpPr>
          <p:spPr bwMode="auto">
            <a:xfrm>
              <a:off x="3210" y="2774"/>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a:defRPr/>
              </a:pPr>
              <a:r>
                <a:rPr lang="en-US" altLang="en-US" b="1" kern="0">
                  <a:solidFill>
                    <a:srgbClr val="000000"/>
                  </a:solidFill>
                </a:rPr>
                <a:t>B</a:t>
              </a:r>
            </a:p>
          </p:txBody>
        </p:sp>
        <p:sp>
          <p:nvSpPr>
            <p:cNvPr id="244" name="Oval 147"/>
            <p:cNvSpPr>
              <a:spLocks noChangeArrowheads="1"/>
            </p:cNvSpPr>
            <p:nvPr/>
          </p:nvSpPr>
          <p:spPr bwMode="auto">
            <a:xfrm>
              <a:off x="3414" y="2798"/>
              <a:ext cx="196" cy="196"/>
            </a:xfrm>
            <a:prstGeom prst="ellipse">
              <a:avLst/>
            </a:prstGeom>
            <a:solidFill>
              <a:srgbClr val="00AE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sp>
          <p:nvSpPr>
            <p:cNvPr id="245" name="Oval 148"/>
            <p:cNvSpPr>
              <a:spLocks noChangeArrowheads="1"/>
            </p:cNvSpPr>
            <p:nvPr/>
          </p:nvSpPr>
          <p:spPr bwMode="auto">
            <a:xfrm>
              <a:off x="3484" y="2868"/>
              <a:ext cx="56" cy="5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sp>
          <p:nvSpPr>
            <p:cNvPr id="246" name="AutoShape 151"/>
            <p:cNvSpPr>
              <a:spLocks noChangeArrowheads="1"/>
            </p:cNvSpPr>
            <p:nvPr/>
          </p:nvSpPr>
          <p:spPr bwMode="auto">
            <a:xfrm>
              <a:off x="4452" y="3735"/>
              <a:ext cx="84" cy="190"/>
            </a:xfrm>
            <a:prstGeom prst="upDownArrow">
              <a:avLst>
                <a:gd name="adj1" fmla="val 50000"/>
                <a:gd name="adj2" fmla="val 45238"/>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sp>
          <p:nvSpPr>
            <p:cNvPr id="247" name="Text Box 152"/>
            <p:cNvSpPr txBox="1">
              <a:spLocks noChangeArrowheads="1"/>
            </p:cNvSpPr>
            <p:nvPr/>
          </p:nvSpPr>
          <p:spPr bwMode="auto">
            <a:xfrm>
              <a:off x="4816" y="3592"/>
              <a:ext cx="839"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defRPr/>
              </a:pPr>
              <a:r>
                <a:rPr lang="en-US" altLang="en-US" sz="1400" kern="0">
                  <a:solidFill>
                    <a:srgbClr val="000000"/>
                  </a:solidFill>
                </a:rPr>
                <a:t>Input polarization</a:t>
              </a:r>
            </a:p>
          </p:txBody>
        </p:sp>
        <p:sp>
          <p:nvSpPr>
            <p:cNvPr id="248" name="AutoShape 153"/>
            <p:cNvSpPr>
              <a:spLocks noChangeArrowheads="1"/>
            </p:cNvSpPr>
            <p:nvPr/>
          </p:nvSpPr>
          <p:spPr bwMode="auto">
            <a:xfrm rot="1820595">
              <a:off x="4375" y="2653"/>
              <a:ext cx="84" cy="190"/>
            </a:xfrm>
            <a:prstGeom prst="upDownArrow">
              <a:avLst>
                <a:gd name="adj1" fmla="val 50000"/>
                <a:gd name="adj2" fmla="val 45238"/>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sp>
          <p:nvSpPr>
            <p:cNvPr id="249" name="Text Box 154"/>
            <p:cNvSpPr txBox="1">
              <a:spLocks noChangeArrowheads="1"/>
            </p:cNvSpPr>
            <p:nvPr/>
          </p:nvSpPr>
          <p:spPr bwMode="auto">
            <a:xfrm>
              <a:off x="4845" y="2605"/>
              <a:ext cx="839"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defRPr/>
              </a:pPr>
              <a:r>
                <a:rPr lang="en-US" altLang="en-US" sz="1400" kern="0">
                  <a:solidFill>
                    <a:srgbClr val="000000"/>
                  </a:solidFill>
                </a:rPr>
                <a:t>Output polarization</a:t>
              </a:r>
            </a:p>
          </p:txBody>
        </p:sp>
        <p:sp>
          <p:nvSpPr>
            <p:cNvPr id="250" name="Line 155"/>
            <p:cNvSpPr>
              <a:spLocks noChangeShapeType="1"/>
            </p:cNvSpPr>
            <p:nvPr/>
          </p:nvSpPr>
          <p:spPr bwMode="auto">
            <a:xfrm flipH="1">
              <a:off x="4491" y="2759"/>
              <a:ext cx="363"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51" name="Line 156"/>
            <p:cNvSpPr>
              <a:spLocks noChangeShapeType="1"/>
            </p:cNvSpPr>
            <p:nvPr/>
          </p:nvSpPr>
          <p:spPr bwMode="auto">
            <a:xfrm flipH="1">
              <a:off x="4535" y="3759"/>
              <a:ext cx="308" cy="7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52" name="Text Box 157"/>
            <p:cNvSpPr txBox="1">
              <a:spLocks noChangeArrowheads="1"/>
            </p:cNvSpPr>
            <p:nvPr/>
          </p:nvSpPr>
          <p:spPr bwMode="auto">
            <a:xfrm>
              <a:off x="3848" y="2625"/>
              <a:ext cx="66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defRPr/>
              </a:pPr>
              <a:r>
                <a:rPr lang="en-US" altLang="en-US" sz="1400" kern="0">
                  <a:solidFill>
                    <a:srgbClr val="000000"/>
                  </a:solidFill>
                </a:rPr>
                <a:t>Probe beam</a:t>
              </a:r>
            </a:p>
          </p:txBody>
        </p:sp>
      </p:grpSp>
      <p:sp>
        <p:nvSpPr>
          <p:cNvPr id="2" name="Title 1"/>
          <p:cNvSpPr>
            <a:spLocks noGrp="1"/>
          </p:cNvSpPr>
          <p:nvPr>
            <p:ph type="title"/>
          </p:nvPr>
        </p:nvSpPr>
        <p:spPr/>
        <p:txBody>
          <a:bodyPr/>
          <a:lstStyle/>
          <a:p>
            <a:r>
              <a:rPr lang="en-US" dirty="0"/>
              <a:t>Zero-Field/SERF Magnetometer (Vector)</a:t>
            </a:r>
          </a:p>
        </p:txBody>
      </p:sp>
    </p:spTree>
    <p:extLst>
      <p:ext uri="{BB962C8B-B14F-4D97-AF65-F5344CB8AC3E}">
        <p14:creationId xmlns:p14="http://schemas.microsoft.com/office/powerpoint/2010/main" val="167818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blinds(horizontal)">
                                      <p:cBhvr>
                                        <p:cTn id="7" dur="50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6"/>
                                        </p:tgtEl>
                                        <p:attrNameLst>
                                          <p:attrName>style.visibility</p:attrName>
                                        </p:attrNameLst>
                                      </p:cBhvr>
                                      <p:to>
                                        <p:strVal val="visible"/>
                                      </p:to>
                                    </p:set>
                                    <p:animEffect transition="in" filter="blinds(horizontal)">
                                      <p:cBhvr>
                                        <p:cTn id="12" dur="500"/>
                                        <p:tgtEl>
                                          <p:spTgt spid="18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16"/>
                                        </p:tgtEl>
                                        <p:attrNameLst>
                                          <p:attrName>style.visibility</p:attrName>
                                        </p:attrNameLst>
                                      </p:cBhvr>
                                      <p:to>
                                        <p:strVal val="visible"/>
                                      </p:to>
                                    </p:set>
                                    <p:animEffect transition="in" filter="blinds(horizontal)">
                                      <p:cBhvr>
                                        <p:cTn id="17" dur="5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691F53BF-AD02-1974-34D5-BA46528FD538}"/>
              </a:ext>
            </a:extLst>
          </p:cNvPr>
          <p:cNvGrpSpPr/>
          <p:nvPr/>
        </p:nvGrpSpPr>
        <p:grpSpPr>
          <a:xfrm>
            <a:off x="1188135" y="4044544"/>
            <a:ext cx="2493929" cy="1849451"/>
            <a:chOff x="1795337" y="4004063"/>
            <a:chExt cx="2493929" cy="1849451"/>
          </a:xfrm>
        </p:grpSpPr>
        <p:grpSp>
          <p:nvGrpSpPr>
            <p:cNvPr id="57" name="Group 158"/>
            <p:cNvGrpSpPr>
              <a:grpSpLocks/>
            </p:cNvGrpSpPr>
            <p:nvPr/>
          </p:nvGrpSpPr>
          <p:grpSpPr bwMode="auto">
            <a:xfrm>
              <a:off x="2067993" y="4004063"/>
              <a:ext cx="2221273" cy="1849451"/>
              <a:chOff x="3615" y="748"/>
              <a:chExt cx="1399" cy="1165"/>
            </a:xfrm>
          </p:grpSpPr>
          <p:sp>
            <p:nvSpPr>
              <p:cNvPr id="62" name="Rectangle 34"/>
              <p:cNvSpPr>
                <a:spLocks noChangeArrowheads="1"/>
              </p:cNvSpPr>
              <p:nvPr/>
            </p:nvSpPr>
            <p:spPr bwMode="auto">
              <a:xfrm>
                <a:off x="3798" y="1180"/>
                <a:ext cx="945" cy="733"/>
              </a:xfrm>
              <a:prstGeom prst="rect">
                <a:avLst/>
              </a:prstGeom>
              <a:noFill/>
              <a:ln w="28575">
                <a:solidFill>
                  <a:srgbClr val="000000"/>
                </a:solidFill>
                <a:miter lim="800000"/>
                <a:headEnd/>
                <a:tailEnd/>
              </a:ln>
              <a:effectLst/>
            </p:spPr>
            <p:txBody>
              <a:bodyPr wrap="none" anchor="ctr"/>
              <a:lstStyle/>
              <a:p>
                <a:pPr>
                  <a:defRPr/>
                </a:pPr>
                <a:endParaRPr lang="en-US" kern="0">
                  <a:solidFill>
                    <a:sysClr val="windowText" lastClr="000000"/>
                  </a:solidFill>
                </a:endParaRPr>
              </a:p>
            </p:txBody>
          </p:sp>
          <p:sp>
            <p:nvSpPr>
              <p:cNvPr id="63" name="Text Box 60"/>
              <p:cNvSpPr txBox="1">
                <a:spLocks noChangeArrowheads="1"/>
              </p:cNvSpPr>
              <p:nvPr/>
            </p:nvSpPr>
            <p:spPr bwMode="auto">
              <a:xfrm>
                <a:off x="3676" y="748"/>
                <a:ext cx="1336" cy="252"/>
              </a:xfrm>
              <a:prstGeom prst="rect">
                <a:avLst/>
              </a:prstGeom>
              <a:noFill/>
              <a:ln w="9525">
                <a:noFill/>
                <a:miter lim="800000"/>
                <a:headEnd/>
                <a:tailEnd/>
              </a:ln>
              <a:effectLst/>
            </p:spPr>
            <p:txBody>
              <a:bodyPr wrap="none">
                <a:spAutoFit/>
              </a:bodyPr>
              <a:lstStyle/>
              <a:p>
                <a:pPr algn="ctr">
                  <a:defRPr/>
                </a:pPr>
                <a:r>
                  <a:rPr lang="en-US" sz="2000" kern="0" dirty="0">
                    <a:solidFill>
                      <a:srgbClr val="000000"/>
                    </a:solidFill>
                  </a:rPr>
                  <a:t>Detect the Pump</a:t>
                </a:r>
              </a:p>
            </p:txBody>
          </p:sp>
          <p:sp>
            <p:nvSpPr>
              <p:cNvPr id="65" name="Line 63"/>
              <p:cNvSpPr>
                <a:spLocks noChangeShapeType="1"/>
              </p:cNvSpPr>
              <p:nvPr/>
            </p:nvSpPr>
            <p:spPr bwMode="auto">
              <a:xfrm>
                <a:off x="3883" y="1260"/>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66" name="Line 64"/>
              <p:cNvSpPr>
                <a:spLocks noChangeShapeType="1"/>
              </p:cNvSpPr>
              <p:nvPr/>
            </p:nvSpPr>
            <p:spPr bwMode="auto">
              <a:xfrm>
                <a:off x="4097" y="1256"/>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67" name="Line 65"/>
              <p:cNvSpPr>
                <a:spLocks noChangeShapeType="1"/>
              </p:cNvSpPr>
              <p:nvPr/>
            </p:nvSpPr>
            <p:spPr bwMode="auto">
              <a:xfrm>
                <a:off x="4137" y="1407"/>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68" name="Line 66"/>
              <p:cNvSpPr>
                <a:spLocks noChangeShapeType="1"/>
              </p:cNvSpPr>
              <p:nvPr/>
            </p:nvSpPr>
            <p:spPr bwMode="auto">
              <a:xfrm>
                <a:off x="4171" y="1548"/>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69" name="Line 67"/>
              <p:cNvSpPr>
                <a:spLocks noChangeShapeType="1"/>
              </p:cNvSpPr>
              <p:nvPr/>
            </p:nvSpPr>
            <p:spPr bwMode="auto">
              <a:xfrm>
                <a:off x="4536" y="1622"/>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70" name="Line 68"/>
              <p:cNvSpPr>
                <a:spLocks noChangeShapeType="1"/>
              </p:cNvSpPr>
              <p:nvPr/>
            </p:nvSpPr>
            <p:spPr bwMode="auto">
              <a:xfrm>
                <a:off x="4352" y="1662"/>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71" name="Line 69"/>
              <p:cNvSpPr>
                <a:spLocks noChangeShapeType="1"/>
              </p:cNvSpPr>
              <p:nvPr/>
            </p:nvSpPr>
            <p:spPr bwMode="auto">
              <a:xfrm>
                <a:off x="4459" y="1836"/>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72" name="Line 70"/>
              <p:cNvSpPr>
                <a:spLocks noChangeShapeType="1"/>
              </p:cNvSpPr>
              <p:nvPr/>
            </p:nvSpPr>
            <p:spPr bwMode="auto">
              <a:xfrm>
                <a:off x="4568" y="1285"/>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73" name="Line 71"/>
              <p:cNvSpPr>
                <a:spLocks noChangeShapeType="1"/>
              </p:cNvSpPr>
              <p:nvPr/>
            </p:nvSpPr>
            <p:spPr bwMode="auto">
              <a:xfrm>
                <a:off x="4305" y="1744"/>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74" name="Line 72"/>
              <p:cNvSpPr>
                <a:spLocks noChangeShapeType="1"/>
              </p:cNvSpPr>
              <p:nvPr/>
            </p:nvSpPr>
            <p:spPr bwMode="auto">
              <a:xfrm>
                <a:off x="4514" y="1460"/>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75" name="Line 73"/>
              <p:cNvSpPr>
                <a:spLocks noChangeShapeType="1"/>
              </p:cNvSpPr>
              <p:nvPr/>
            </p:nvSpPr>
            <p:spPr bwMode="auto">
              <a:xfrm>
                <a:off x="4336" y="1534"/>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76" name="Line 74"/>
              <p:cNvSpPr>
                <a:spLocks noChangeShapeType="1"/>
              </p:cNvSpPr>
              <p:nvPr/>
            </p:nvSpPr>
            <p:spPr bwMode="auto">
              <a:xfrm>
                <a:off x="4577" y="1736"/>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77" name="Line 75"/>
              <p:cNvSpPr>
                <a:spLocks noChangeShapeType="1"/>
              </p:cNvSpPr>
              <p:nvPr/>
            </p:nvSpPr>
            <p:spPr bwMode="auto">
              <a:xfrm>
                <a:off x="3835" y="1435"/>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78" name="Line 76"/>
              <p:cNvSpPr>
                <a:spLocks noChangeShapeType="1"/>
              </p:cNvSpPr>
              <p:nvPr/>
            </p:nvSpPr>
            <p:spPr bwMode="auto">
              <a:xfrm>
                <a:off x="3961" y="1531"/>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79" name="Line 77"/>
              <p:cNvSpPr>
                <a:spLocks noChangeShapeType="1"/>
              </p:cNvSpPr>
              <p:nvPr/>
            </p:nvSpPr>
            <p:spPr bwMode="auto">
              <a:xfrm>
                <a:off x="4094" y="1683"/>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80" name="Line 78"/>
              <p:cNvSpPr>
                <a:spLocks noChangeShapeType="1"/>
              </p:cNvSpPr>
              <p:nvPr/>
            </p:nvSpPr>
            <p:spPr bwMode="auto">
              <a:xfrm>
                <a:off x="3888" y="1762"/>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81" name="Line 79"/>
              <p:cNvSpPr>
                <a:spLocks noChangeShapeType="1"/>
              </p:cNvSpPr>
              <p:nvPr/>
            </p:nvSpPr>
            <p:spPr bwMode="auto">
              <a:xfrm>
                <a:off x="4124" y="1819"/>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82" name="Line 80"/>
              <p:cNvSpPr>
                <a:spLocks noChangeShapeType="1"/>
              </p:cNvSpPr>
              <p:nvPr/>
            </p:nvSpPr>
            <p:spPr bwMode="auto">
              <a:xfrm>
                <a:off x="3979" y="1356"/>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83" name="Line 81"/>
              <p:cNvSpPr>
                <a:spLocks noChangeShapeType="1"/>
              </p:cNvSpPr>
              <p:nvPr/>
            </p:nvSpPr>
            <p:spPr bwMode="auto">
              <a:xfrm>
                <a:off x="4343" y="1328"/>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84" name="Line 82"/>
              <p:cNvSpPr>
                <a:spLocks noChangeShapeType="1"/>
              </p:cNvSpPr>
              <p:nvPr/>
            </p:nvSpPr>
            <p:spPr bwMode="auto">
              <a:xfrm>
                <a:off x="3914" y="1626"/>
                <a:ext cx="129" cy="0"/>
              </a:xfrm>
              <a:prstGeom prst="line">
                <a:avLst/>
              </a:prstGeom>
              <a:noFill/>
              <a:ln w="19050">
                <a:solidFill>
                  <a:srgbClr val="618FFD"/>
                </a:solidFill>
                <a:round/>
                <a:headEnd/>
                <a:tailEnd type="triangle" w="med" len="med"/>
              </a:ln>
              <a:effectLst/>
            </p:spPr>
            <p:txBody>
              <a:bodyPr/>
              <a:lstStyle/>
              <a:p>
                <a:pPr>
                  <a:defRPr/>
                </a:pPr>
                <a:endParaRPr lang="en-US" kern="0">
                  <a:solidFill>
                    <a:sysClr val="windowText" lastClr="000000"/>
                  </a:solidFill>
                </a:endParaRPr>
              </a:p>
            </p:txBody>
          </p:sp>
          <p:sp>
            <p:nvSpPr>
              <p:cNvPr id="85" name="AutoShape 83"/>
              <p:cNvSpPr>
                <a:spLocks noChangeArrowheads="1"/>
              </p:cNvSpPr>
              <p:nvPr/>
            </p:nvSpPr>
            <p:spPr bwMode="auto">
              <a:xfrm>
                <a:off x="3615" y="1269"/>
                <a:ext cx="1399" cy="576"/>
              </a:xfrm>
              <a:prstGeom prst="rightArrow">
                <a:avLst>
                  <a:gd name="adj1" fmla="val 50000"/>
                  <a:gd name="adj2" fmla="val 25000"/>
                </a:avLst>
              </a:prstGeom>
              <a:solidFill>
                <a:srgbClr val="FC0128">
                  <a:alpha val="50000"/>
                </a:srgbClr>
              </a:solidFill>
              <a:ln w="9525">
                <a:solidFill>
                  <a:srgbClr val="000000"/>
                </a:solidFill>
                <a:miter lim="800000"/>
                <a:headEnd/>
                <a:tailEnd/>
              </a:ln>
              <a:effectLst/>
            </p:spPr>
            <p:txBody>
              <a:bodyPr wrap="none" anchor="ctr"/>
              <a:lstStyle/>
              <a:p>
                <a:pPr>
                  <a:defRPr/>
                </a:pPr>
                <a:endParaRPr lang="en-US" kern="0">
                  <a:solidFill>
                    <a:sysClr val="windowText" lastClr="000000"/>
                  </a:solidFill>
                </a:endParaRPr>
              </a:p>
            </p:txBody>
          </p:sp>
        </p:grpSp>
        <p:sp>
          <p:nvSpPr>
            <p:cNvPr id="14" name="AutoShape 145">
              <a:extLst>
                <a:ext uri="{FF2B5EF4-FFF2-40B4-BE49-F238E27FC236}">
                  <a16:creationId xmlns:a16="http://schemas.microsoft.com/office/drawing/2014/main" id="{9239A31F-7BD2-FA02-BD34-62DEC62A9194}"/>
                </a:ext>
              </a:extLst>
            </p:cNvPr>
            <p:cNvSpPr>
              <a:spLocks noChangeArrowheads="1"/>
            </p:cNvSpPr>
            <p:nvPr/>
          </p:nvSpPr>
          <p:spPr bwMode="auto">
            <a:xfrm>
              <a:off x="1795337" y="4987845"/>
              <a:ext cx="639763" cy="400050"/>
            </a:xfrm>
            <a:prstGeom prst="curvedDownArrow">
              <a:avLst>
                <a:gd name="adj1" fmla="val 31984"/>
                <a:gd name="adj2" fmla="val 63968"/>
                <a:gd name="adj3" fmla="val 33333"/>
              </a:avLst>
            </a:prstGeom>
            <a:solidFill>
              <a:srgbClr val="618FFD"/>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grpSp>
      <p:sp>
        <p:nvSpPr>
          <p:cNvPr id="2" name="Title 1"/>
          <p:cNvSpPr>
            <a:spLocks noGrp="1"/>
          </p:cNvSpPr>
          <p:nvPr>
            <p:ph type="title"/>
          </p:nvPr>
        </p:nvSpPr>
        <p:spPr/>
        <p:txBody>
          <a:bodyPr/>
          <a:lstStyle/>
          <a:p>
            <a:r>
              <a:rPr lang="en-US" dirty="0"/>
              <a:t>Signals to Detect</a:t>
            </a:r>
          </a:p>
        </p:txBody>
      </p:sp>
      <p:grpSp>
        <p:nvGrpSpPr>
          <p:cNvPr id="4" name="Group 18"/>
          <p:cNvGrpSpPr>
            <a:grpSpLocks/>
          </p:cNvGrpSpPr>
          <p:nvPr/>
        </p:nvGrpSpPr>
        <p:grpSpPr bwMode="auto">
          <a:xfrm>
            <a:off x="1060195" y="1102288"/>
            <a:ext cx="5211764" cy="1022350"/>
            <a:chOff x="1245" y="2592"/>
            <a:chExt cx="3283" cy="644"/>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 y="2847"/>
              <a:ext cx="3272"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Text Box 5"/>
            <p:cNvSpPr txBox="1">
              <a:spLocks noChangeArrowheads="1"/>
            </p:cNvSpPr>
            <p:nvPr/>
          </p:nvSpPr>
          <p:spPr bwMode="auto">
            <a:xfrm>
              <a:off x="1245" y="2592"/>
              <a:ext cx="303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eaLnBrk="1" hangingPunct="1">
                <a:spcBef>
                  <a:spcPct val="50000"/>
                </a:spcBef>
                <a:buFontTx/>
                <a:buNone/>
              </a:pPr>
              <a:r>
                <a:rPr lang="en-US" altLang="en-US" sz="2400" dirty="0">
                  <a:solidFill>
                    <a:schemeClr val="tx1"/>
                  </a:solidFill>
                </a:rPr>
                <a:t>Spin Polarization Bloch Equation</a:t>
              </a:r>
            </a:p>
          </p:txBody>
        </p:sp>
      </p:grpSp>
      <p:grpSp>
        <p:nvGrpSpPr>
          <p:cNvPr id="7" name="Group 19"/>
          <p:cNvGrpSpPr>
            <a:grpSpLocks/>
          </p:cNvGrpSpPr>
          <p:nvPr/>
        </p:nvGrpSpPr>
        <p:grpSpPr bwMode="auto">
          <a:xfrm>
            <a:off x="1064392" y="2292099"/>
            <a:ext cx="4897438" cy="1300164"/>
            <a:chOff x="1231" y="3330"/>
            <a:chExt cx="3085" cy="819"/>
          </a:xfrm>
        </p:grpSpPr>
        <p:grpSp>
          <p:nvGrpSpPr>
            <p:cNvPr id="8" name="Group 17"/>
            <p:cNvGrpSpPr>
              <a:grpSpLocks/>
            </p:cNvGrpSpPr>
            <p:nvPr/>
          </p:nvGrpSpPr>
          <p:grpSpPr bwMode="auto">
            <a:xfrm>
              <a:off x="1236" y="3630"/>
              <a:ext cx="3080" cy="519"/>
              <a:chOff x="690" y="3534"/>
              <a:chExt cx="3080" cy="519"/>
            </a:xfrm>
          </p:grpSpPr>
          <p:graphicFrame>
            <p:nvGraphicFramePr>
              <p:cNvPr id="11" name="Object 7"/>
              <p:cNvGraphicFramePr>
                <a:graphicFrameLocks noChangeAspect="1"/>
              </p:cNvGraphicFramePr>
              <p:nvPr/>
            </p:nvGraphicFramePr>
            <p:xfrm>
              <a:off x="690" y="3534"/>
              <a:ext cx="1320" cy="480"/>
            </p:xfrm>
            <a:graphic>
              <a:graphicData uri="http://schemas.openxmlformats.org/presentationml/2006/ole">
                <mc:AlternateContent xmlns:mc="http://schemas.openxmlformats.org/markup-compatibility/2006">
                  <mc:Choice xmlns:v="urn:schemas-microsoft-com:vml" Requires="v">
                    <p:oleObj spid="_x0000_s1051" name="Equation" r:id="rId4" imgW="1396800" imgH="507960" progId="Equation.3">
                      <p:embed/>
                    </p:oleObj>
                  </mc:Choice>
                  <mc:Fallback>
                    <p:oleObj name="Equation" r:id="rId4" imgW="1396800" imgH="507960" progId="Equation.3">
                      <p:embed/>
                      <p:pic>
                        <p:nvPicPr>
                          <p:cNvPr id="11"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 y="3534"/>
                            <a:ext cx="1320"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 name="Object 7"/>
              <p:cNvGraphicFramePr>
                <a:graphicFrameLocks noChangeAspect="1"/>
              </p:cNvGraphicFramePr>
              <p:nvPr/>
            </p:nvGraphicFramePr>
            <p:xfrm>
              <a:off x="2340" y="3534"/>
              <a:ext cx="1430" cy="519"/>
            </p:xfrm>
            <a:graphic>
              <a:graphicData uri="http://schemas.openxmlformats.org/presentationml/2006/ole">
                <mc:AlternateContent xmlns:mc="http://schemas.openxmlformats.org/markup-compatibility/2006">
                  <mc:Choice xmlns:v="urn:schemas-microsoft-com:vml" Requires="v">
                    <p:oleObj spid="_x0000_s1052" name="Equation" r:id="rId6" imgW="1396800" imgH="507960" progId="Equation.3">
                      <p:embed/>
                    </p:oleObj>
                  </mc:Choice>
                  <mc:Fallback>
                    <p:oleObj name="Equation" r:id="rId6" imgW="1396800" imgH="507960" progId="Equation.3">
                      <p:embed/>
                      <p:pic>
                        <p:nvPicPr>
                          <p:cNvPr id="12"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0" y="3534"/>
                            <a:ext cx="1430" cy="5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9" name="Text Box 15"/>
            <p:cNvSpPr txBox="1">
              <a:spLocks noChangeArrowheads="1"/>
            </p:cNvSpPr>
            <p:nvPr/>
          </p:nvSpPr>
          <p:spPr bwMode="auto">
            <a:xfrm>
              <a:off x="1231" y="3330"/>
              <a:ext cx="303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algn="ctr" eaLnBrk="0" fontAlgn="base" hangingPunct="0">
                <a:lnSpc>
                  <a:spcPct val="80000"/>
                </a:lnSpc>
                <a:spcBef>
                  <a:spcPct val="20000"/>
                </a:spcBef>
                <a:spcAft>
                  <a:spcPct val="0"/>
                </a:spcAft>
                <a:buChar char="•"/>
                <a:defRPr sz="1600">
                  <a:solidFill>
                    <a:schemeClr val="bg1"/>
                  </a:solidFill>
                  <a:latin typeface="Arial" charset="0"/>
                </a:defRPr>
              </a:lvl6pPr>
              <a:lvl7pPr marL="2971800" indent="-228600" algn="ctr" eaLnBrk="0" fontAlgn="base" hangingPunct="0">
                <a:lnSpc>
                  <a:spcPct val="80000"/>
                </a:lnSpc>
                <a:spcBef>
                  <a:spcPct val="20000"/>
                </a:spcBef>
                <a:spcAft>
                  <a:spcPct val="0"/>
                </a:spcAft>
                <a:buChar char="•"/>
                <a:defRPr sz="1600">
                  <a:solidFill>
                    <a:schemeClr val="bg1"/>
                  </a:solidFill>
                  <a:latin typeface="Arial" charset="0"/>
                </a:defRPr>
              </a:lvl7pPr>
              <a:lvl8pPr marL="3429000" indent="-228600" algn="ctr" eaLnBrk="0" fontAlgn="base" hangingPunct="0">
                <a:lnSpc>
                  <a:spcPct val="80000"/>
                </a:lnSpc>
                <a:spcBef>
                  <a:spcPct val="20000"/>
                </a:spcBef>
                <a:spcAft>
                  <a:spcPct val="0"/>
                </a:spcAft>
                <a:buChar char="•"/>
                <a:defRPr sz="1600">
                  <a:solidFill>
                    <a:schemeClr val="bg1"/>
                  </a:solidFill>
                  <a:latin typeface="Arial" charset="0"/>
                </a:defRPr>
              </a:lvl8pPr>
              <a:lvl9pPr marL="3886200" indent="-228600" algn="ctr" eaLnBrk="0" fontAlgn="base" hangingPunct="0">
                <a:lnSpc>
                  <a:spcPct val="80000"/>
                </a:lnSpc>
                <a:spcBef>
                  <a:spcPct val="20000"/>
                </a:spcBef>
                <a:spcAft>
                  <a:spcPct val="0"/>
                </a:spcAft>
                <a:buChar char="•"/>
                <a:defRPr sz="1600">
                  <a:solidFill>
                    <a:schemeClr val="bg1"/>
                  </a:solidFill>
                  <a:latin typeface="Arial" charset="0"/>
                </a:defRPr>
              </a:lvl9pPr>
            </a:lstStyle>
            <a:p>
              <a:pPr eaLnBrk="1" hangingPunct="1">
                <a:spcBef>
                  <a:spcPct val="50000"/>
                </a:spcBef>
                <a:buFontTx/>
                <a:buNone/>
              </a:pPr>
              <a:r>
                <a:rPr lang="en-US" altLang="en-US" sz="2400" dirty="0" err="1">
                  <a:solidFill>
                    <a:schemeClr val="tx1"/>
                  </a:solidFill>
                </a:rPr>
                <a:t>Bx</a:t>
              </a:r>
              <a:r>
                <a:rPr lang="en-US" altLang="en-US" sz="2400" dirty="0">
                  <a:solidFill>
                    <a:schemeClr val="tx1"/>
                  </a:solidFill>
                </a:rPr>
                <a:t> = </a:t>
              </a:r>
              <a:r>
                <a:rPr lang="en-US" altLang="en-US" sz="2400" dirty="0" err="1">
                  <a:solidFill>
                    <a:schemeClr val="tx1"/>
                  </a:solidFill>
                </a:rPr>
                <a:t>Bz</a:t>
              </a:r>
              <a:r>
                <a:rPr lang="en-US" altLang="en-US" sz="2400" dirty="0">
                  <a:solidFill>
                    <a:schemeClr val="tx1"/>
                  </a:solidFill>
                </a:rPr>
                <a:t> = 0 Steady State Solution</a:t>
              </a:r>
            </a:p>
          </p:txBody>
        </p:sp>
      </p:grpSp>
      <p:grpSp>
        <p:nvGrpSpPr>
          <p:cNvPr id="15" name="Group 160"/>
          <p:cNvGrpSpPr>
            <a:grpSpLocks/>
          </p:cNvGrpSpPr>
          <p:nvPr/>
        </p:nvGrpSpPr>
        <p:grpSpPr bwMode="auto">
          <a:xfrm>
            <a:off x="7366774" y="1630469"/>
            <a:ext cx="2617788" cy="2012950"/>
            <a:chOff x="3137" y="2625"/>
            <a:chExt cx="1649" cy="1268"/>
          </a:xfrm>
        </p:grpSpPr>
        <p:sp>
          <p:nvSpPr>
            <p:cNvPr id="16" name="AutoShape 150"/>
            <p:cNvSpPr>
              <a:spLocks noChangeArrowheads="1"/>
            </p:cNvSpPr>
            <p:nvPr/>
          </p:nvSpPr>
          <p:spPr bwMode="auto">
            <a:xfrm flipV="1">
              <a:off x="4187" y="2770"/>
              <a:ext cx="246" cy="1113"/>
            </a:xfrm>
            <a:prstGeom prst="upArrow">
              <a:avLst>
                <a:gd name="adj1" fmla="val 50000"/>
                <a:gd name="adj2" fmla="val 113110"/>
              </a:avLst>
            </a:prstGeom>
            <a:solidFill>
              <a:srgbClr val="FC0128"/>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sp>
          <p:nvSpPr>
            <p:cNvPr id="17" name="Rectangle 121"/>
            <p:cNvSpPr>
              <a:spLocks noChangeArrowheads="1"/>
            </p:cNvSpPr>
            <p:nvPr/>
          </p:nvSpPr>
          <p:spPr bwMode="auto">
            <a:xfrm>
              <a:off x="3841" y="2922"/>
              <a:ext cx="945" cy="733"/>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sp>
          <p:nvSpPr>
            <p:cNvPr id="20" name="Line 124"/>
            <p:cNvSpPr>
              <a:spLocks noChangeShapeType="1"/>
            </p:cNvSpPr>
            <p:nvPr/>
          </p:nvSpPr>
          <p:spPr bwMode="auto">
            <a:xfrm rot="-689907">
              <a:off x="3887" y="3018"/>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1" name="Line 125"/>
            <p:cNvSpPr>
              <a:spLocks noChangeShapeType="1"/>
            </p:cNvSpPr>
            <p:nvPr/>
          </p:nvSpPr>
          <p:spPr bwMode="auto">
            <a:xfrm rot="-689907">
              <a:off x="4084" y="3025"/>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2" name="Line 126"/>
            <p:cNvSpPr>
              <a:spLocks noChangeShapeType="1"/>
            </p:cNvSpPr>
            <p:nvPr/>
          </p:nvSpPr>
          <p:spPr bwMode="auto">
            <a:xfrm rot="-689907">
              <a:off x="4153" y="3165"/>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3" name="Line 127"/>
            <p:cNvSpPr>
              <a:spLocks noChangeShapeType="1"/>
            </p:cNvSpPr>
            <p:nvPr/>
          </p:nvSpPr>
          <p:spPr bwMode="auto">
            <a:xfrm rot="-689907">
              <a:off x="4215" y="3296"/>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4" name="Line 128"/>
            <p:cNvSpPr>
              <a:spLocks noChangeShapeType="1"/>
            </p:cNvSpPr>
            <p:nvPr/>
          </p:nvSpPr>
          <p:spPr bwMode="auto">
            <a:xfrm rot="-689907">
              <a:off x="4587" y="3296"/>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5" name="Line 129"/>
            <p:cNvSpPr>
              <a:spLocks noChangeShapeType="1"/>
            </p:cNvSpPr>
            <p:nvPr/>
          </p:nvSpPr>
          <p:spPr bwMode="auto">
            <a:xfrm rot="-689907">
              <a:off x="4415" y="3372"/>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6" name="Line 130"/>
            <p:cNvSpPr>
              <a:spLocks noChangeShapeType="1"/>
            </p:cNvSpPr>
            <p:nvPr/>
          </p:nvSpPr>
          <p:spPr bwMode="auto">
            <a:xfrm rot="-689907">
              <a:off x="4524" y="3581"/>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7" name="Line 131"/>
            <p:cNvSpPr>
              <a:spLocks noChangeShapeType="1"/>
            </p:cNvSpPr>
            <p:nvPr/>
          </p:nvSpPr>
          <p:spPr bwMode="auto">
            <a:xfrm rot="-689907">
              <a:off x="4569" y="3002"/>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8" name="Line 132"/>
            <p:cNvSpPr>
              <a:spLocks noChangeShapeType="1"/>
            </p:cNvSpPr>
            <p:nvPr/>
          </p:nvSpPr>
          <p:spPr bwMode="auto">
            <a:xfrm rot="-689907">
              <a:off x="4385" y="3462"/>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29" name="Line 133"/>
            <p:cNvSpPr>
              <a:spLocks noChangeShapeType="1"/>
            </p:cNvSpPr>
            <p:nvPr/>
          </p:nvSpPr>
          <p:spPr bwMode="auto">
            <a:xfrm rot="-689907">
              <a:off x="4533" y="3142"/>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30" name="Line 134"/>
            <p:cNvSpPr>
              <a:spLocks noChangeShapeType="1"/>
            </p:cNvSpPr>
            <p:nvPr/>
          </p:nvSpPr>
          <p:spPr bwMode="auto">
            <a:xfrm rot="-689907">
              <a:off x="4373" y="3250"/>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31" name="Line 135"/>
            <p:cNvSpPr>
              <a:spLocks noChangeShapeType="1"/>
            </p:cNvSpPr>
            <p:nvPr/>
          </p:nvSpPr>
          <p:spPr bwMode="auto">
            <a:xfrm rot="-689907">
              <a:off x="4620" y="3460"/>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32" name="Line 136"/>
            <p:cNvSpPr>
              <a:spLocks noChangeShapeType="1"/>
            </p:cNvSpPr>
            <p:nvPr/>
          </p:nvSpPr>
          <p:spPr bwMode="auto">
            <a:xfrm rot="-689907">
              <a:off x="3863" y="3253"/>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33" name="Line 137"/>
            <p:cNvSpPr>
              <a:spLocks noChangeShapeType="1"/>
            </p:cNvSpPr>
            <p:nvPr/>
          </p:nvSpPr>
          <p:spPr bwMode="auto">
            <a:xfrm rot="-689907">
              <a:off x="4005" y="3322"/>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34" name="Line 138"/>
            <p:cNvSpPr>
              <a:spLocks noChangeShapeType="1"/>
            </p:cNvSpPr>
            <p:nvPr/>
          </p:nvSpPr>
          <p:spPr bwMode="auto">
            <a:xfrm rot="-689907">
              <a:off x="4166" y="3444"/>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35" name="Line 139"/>
            <p:cNvSpPr>
              <a:spLocks noChangeShapeType="1"/>
            </p:cNvSpPr>
            <p:nvPr/>
          </p:nvSpPr>
          <p:spPr bwMode="auto">
            <a:xfrm rot="-689907">
              <a:off x="3938" y="3575"/>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36" name="Line 140"/>
            <p:cNvSpPr>
              <a:spLocks noChangeShapeType="1"/>
            </p:cNvSpPr>
            <p:nvPr/>
          </p:nvSpPr>
          <p:spPr bwMode="auto">
            <a:xfrm rot="-689907">
              <a:off x="4223" y="3571"/>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37" name="Line 141"/>
            <p:cNvSpPr>
              <a:spLocks noChangeShapeType="1"/>
            </p:cNvSpPr>
            <p:nvPr/>
          </p:nvSpPr>
          <p:spPr bwMode="auto">
            <a:xfrm rot="-689907">
              <a:off x="3988" y="3147"/>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38" name="Line 142"/>
            <p:cNvSpPr>
              <a:spLocks noChangeShapeType="1"/>
            </p:cNvSpPr>
            <p:nvPr/>
          </p:nvSpPr>
          <p:spPr bwMode="auto">
            <a:xfrm rot="-689907">
              <a:off x="4339" y="3047"/>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39" name="Line 143"/>
            <p:cNvSpPr>
              <a:spLocks noChangeShapeType="1"/>
            </p:cNvSpPr>
            <p:nvPr/>
          </p:nvSpPr>
          <p:spPr bwMode="auto">
            <a:xfrm rot="-689907">
              <a:off x="3936" y="3436"/>
              <a:ext cx="129" cy="0"/>
            </a:xfrm>
            <a:prstGeom prst="line">
              <a:avLst/>
            </a:prstGeom>
            <a:noFill/>
            <a:ln w="19050">
              <a:solidFill>
                <a:srgbClr val="618FF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defRPr/>
              </a:pPr>
              <a:endParaRPr lang="en-US" sz="1400" kern="0">
                <a:solidFill>
                  <a:srgbClr val="000000"/>
                </a:solidFill>
              </a:endParaRPr>
            </a:p>
          </p:txBody>
        </p:sp>
        <p:sp>
          <p:nvSpPr>
            <p:cNvPr id="40" name="AutoShape 144"/>
            <p:cNvSpPr>
              <a:spLocks noChangeArrowheads="1"/>
            </p:cNvSpPr>
            <p:nvPr/>
          </p:nvSpPr>
          <p:spPr bwMode="auto">
            <a:xfrm>
              <a:off x="3270" y="3011"/>
              <a:ext cx="509" cy="576"/>
            </a:xfrm>
            <a:prstGeom prst="rightArrow">
              <a:avLst>
                <a:gd name="adj1" fmla="val 50000"/>
                <a:gd name="adj2" fmla="val 25000"/>
              </a:avLst>
            </a:prstGeom>
            <a:solidFill>
              <a:srgbClr val="FC0128"/>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sp>
          <p:nvSpPr>
            <p:cNvPr id="41" name="AutoShape 145"/>
            <p:cNvSpPr>
              <a:spLocks noChangeArrowheads="1"/>
            </p:cNvSpPr>
            <p:nvPr/>
          </p:nvSpPr>
          <p:spPr bwMode="auto">
            <a:xfrm>
              <a:off x="3137" y="3065"/>
              <a:ext cx="403" cy="252"/>
            </a:xfrm>
            <a:prstGeom prst="curvedDownArrow">
              <a:avLst>
                <a:gd name="adj1" fmla="val 31984"/>
                <a:gd name="adj2" fmla="val 63968"/>
                <a:gd name="adj3" fmla="val 33333"/>
              </a:avLst>
            </a:prstGeom>
            <a:solidFill>
              <a:srgbClr val="618FFD"/>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sp>
          <p:nvSpPr>
            <p:cNvPr id="42" name="Text Box 146"/>
            <p:cNvSpPr txBox="1">
              <a:spLocks noChangeArrowheads="1"/>
            </p:cNvSpPr>
            <p:nvPr/>
          </p:nvSpPr>
          <p:spPr bwMode="auto">
            <a:xfrm>
              <a:off x="3210" y="2774"/>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a:defRPr/>
              </a:pPr>
              <a:r>
                <a:rPr lang="en-US" altLang="en-US" b="1" kern="0">
                  <a:solidFill>
                    <a:srgbClr val="000000"/>
                  </a:solidFill>
                </a:rPr>
                <a:t>B</a:t>
              </a:r>
            </a:p>
          </p:txBody>
        </p:sp>
        <p:sp>
          <p:nvSpPr>
            <p:cNvPr id="43" name="Oval 147"/>
            <p:cNvSpPr>
              <a:spLocks noChangeArrowheads="1"/>
            </p:cNvSpPr>
            <p:nvPr/>
          </p:nvSpPr>
          <p:spPr bwMode="auto">
            <a:xfrm>
              <a:off x="3414" y="2798"/>
              <a:ext cx="196" cy="196"/>
            </a:xfrm>
            <a:prstGeom prst="ellipse">
              <a:avLst/>
            </a:prstGeom>
            <a:solidFill>
              <a:srgbClr val="00AE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sp>
          <p:nvSpPr>
            <p:cNvPr id="44" name="Oval 148"/>
            <p:cNvSpPr>
              <a:spLocks noChangeArrowheads="1"/>
            </p:cNvSpPr>
            <p:nvPr/>
          </p:nvSpPr>
          <p:spPr bwMode="auto">
            <a:xfrm>
              <a:off x="3484" y="2868"/>
              <a:ext cx="56" cy="5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sp>
          <p:nvSpPr>
            <p:cNvPr id="45" name="AutoShape 151"/>
            <p:cNvSpPr>
              <a:spLocks noChangeArrowheads="1"/>
            </p:cNvSpPr>
            <p:nvPr/>
          </p:nvSpPr>
          <p:spPr bwMode="auto">
            <a:xfrm>
              <a:off x="4498" y="2690"/>
              <a:ext cx="84" cy="190"/>
            </a:xfrm>
            <a:prstGeom prst="upDownArrow">
              <a:avLst>
                <a:gd name="adj1" fmla="val 50000"/>
                <a:gd name="adj2" fmla="val 45238"/>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sp>
          <p:nvSpPr>
            <p:cNvPr id="47" name="AutoShape 153"/>
            <p:cNvSpPr>
              <a:spLocks noChangeArrowheads="1"/>
            </p:cNvSpPr>
            <p:nvPr/>
          </p:nvSpPr>
          <p:spPr bwMode="auto">
            <a:xfrm rot="1820595">
              <a:off x="4491" y="3703"/>
              <a:ext cx="84" cy="190"/>
            </a:xfrm>
            <a:prstGeom prst="upDownArrow">
              <a:avLst>
                <a:gd name="adj1" fmla="val 50000"/>
                <a:gd name="adj2" fmla="val 45238"/>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sz="1400" kern="0">
                <a:solidFill>
                  <a:srgbClr val="000000"/>
                </a:solidFill>
              </a:endParaRPr>
            </a:p>
          </p:txBody>
        </p:sp>
        <p:sp>
          <p:nvSpPr>
            <p:cNvPr id="51" name="Text Box 157"/>
            <p:cNvSpPr txBox="1">
              <a:spLocks noChangeArrowheads="1"/>
            </p:cNvSpPr>
            <p:nvPr/>
          </p:nvSpPr>
          <p:spPr bwMode="auto">
            <a:xfrm>
              <a:off x="3848" y="2625"/>
              <a:ext cx="495"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defRPr/>
              </a:pPr>
              <a:r>
                <a:rPr lang="en-US" altLang="en-US" sz="1400" kern="0">
                  <a:solidFill>
                    <a:srgbClr val="000000"/>
                  </a:solidFill>
                </a:rPr>
                <a:t>Probe beam</a:t>
              </a:r>
            </a:p>
          </p:txBody>
        </p:sp>
      </p:grpSp>
      <p:sp>
        <p:nvSpPr>
          <p:cNvPr id="86" name="Text Box 60"/>
          <p:cNvSpPr txBox="1">
            <a:spLocks noChangeArrowheads="1"/>
          </p:cNvSpPr>
          <p:nvPr/>
        </p:nvSpPr>
        <p:spPr bwMode="auto">
          <a:xfrm>
            <a:off x="8000383" y="1244166"/>
            <a:ext cx="2207656" cy="400110"/>
          </a:xfrm>
          <a:prstGeom prst="rect">
            <a:avLst/>
          </a:prstGeom>
          <a:noFill/>
          <a:ln w="9525">
            <a:noFill/>
            <a:miter lim="800000"/>
            <a:headEnd/>
            <a:tailEnd/>
          </a:ln>
          <a:effectLst/>
        </p:spPr>
        <p:txBody>
          <a:bodyPr wrap="none">
            <a:spAutoFit/>
          </a:bodyPr>
          <a:lstStyle/>
          <a:p>
            <a:pPr>
              <a:defRPr/>
            </a:pPr>
            <a:r>
              <a:rPr lang="en-US" sz="2000" kern="0" dirty="0">
                <a:solidFill>
                  <a:srgbClr val="000000"/>
                </a:solidFill>
              </a:rPr>
              <a:t>Transverse Pump</a:t>
            </a:r>
          </a:p>
        </p:txBody>
      </p:sp>
      <p:grpSp>
        <p:nvGrpSpPr>
          <p:cNvPr id="90" name="Group 89"/>
          <p:cNvGrpSpPr/>
          <p:nvPr/>
        </p:nvGrpSpPr>
        <p:grpSpPr>
          <a:xfrm>
            <a:off x="1661297" y="5162845"/>
            <a:ext cx="1611313" cy="1181101"/>
            <a:chOff x="9657846" y="5077635"/>
            <a:chExt cx="1611313" cy="1181101"/>
          </a:xfrm>
        </p:grpSpPr>
        <p:sp>
          <p:nvSpPr>
            <p:cNvPr id="87" name="Oval 147"/>
            <p:cNvSpPr>
              <a:spLocks noChangeArrowheads="1"/>
            </p:cNvSpPr>
            <p:nvPr/>
          </p:nvSpPr>
          <p:spPr bwMode="auto">
            <a:xfrm>
              <a:off x="10315071" y="5077635"/>
              <a:ext cx="311150" cy="311151"/>
            </a:xfrm>
            <a:prstGeom prst="ellipse">
              <a:avLst/>
            </a:prstGeom>
            <a:solidFill>
              <a:srgbClr val="00AE00"/>
            </a:solidFill>
            <a:ln w="9525">
              <a:solidFill>
                <a:srgbClr val="000000"/>
              </a:solidFill>
              <a:round/>
              <a:headEnd/>
              <a:tailEnd/>
            </a:ln>
            <a:effectLst/>
          </p:spPr>
          <p:txBody>
            <a:bodyPr wrap="none" anchor="ctr"/>
            <a:lstStyle/>
            <a:p>
              <a:pPr>
                <a:defRPr/>
              </a:pPr>
              <a:endParaRPr lang="en-US" kern="0">
                <a:solidFill>
                  <a:sysClr val="windowText" lastClr="000000"/>
                </a:solidFill>
              </a:endParaRPr>
            </a:p>
          </p:txBody>
        </p:sp>
        <p:sp>
          <p:nvSpPr>
            <p:cNvPr id="88" name="Oval 148"/>
            <p:cNvSpPr>
              <a:spLocks noChangeArrowheads="1"/>
            </p:cNvSpPr>
            <p:nvPr/>
          </p:nvSpPr>
          <p:spPr bwMode="auto">
            <a:xfrm>
              <a:off x="10426196" y="5188760"/>
              <a:ext cx="88900" cy="88900"/>
            </a:xfrm>
            <a:prstGeom prst="ellipse">
              <a:avLst/>
            </a:prstGeom>
            <a:solidFill>
              <a:srgbClr val="000000"/>
            </a:solidFill>
            <a:ln w="9525">
              <a:solidFill>
                <a:srgbClr val="000000"/>
              </a:solidFill>
              <a:round/>
              <a:headEnd/>
              <a:tailEnd/>
            </a:ln>
            <a:effectLst/>
          </p:spPr>
          <p:txBody>
            <a:bodyPr wrap="none" anchor="ctr"/>
            <a:lstStyle/>
            <a:p>
              <a:pPr>
                <a:defRPr/>
              </a:pPr>
              <a:endParaRPr lang="en-US" kern="0">
                <a:solidFill>
                  <a:sysClr val="windowText" lastClr="000000"/>
                </a:solidFill>
              </a:endParaRPr>
            </a:p>
          </p:txBody>
        </p:sp>
        <p:sp>
          <p:nvSpPr>
            <p:cNvPr id="89" name="Text Box 146"/>
            <p:cNvSpPr txBox="1">
              <a:spLocks noChangeArrowheads="1"/>
            </p:cNvSpPr>
            <p:nvPr/>
          </p:nvSpPr>
          <p:spPr bwMode="auto">
            <a:xfrm>
              <a:off x="9657846" y="5858686"/>
              <a:ext cx="1611313" cy="400050"/>
            </a:xfrm>
            <a:prstGeom prst="rect">
              <a:avLst/>
            </a:prstGeom>
            <a:noFill/>
            <a:ln w="9525">
              <a:noFill/>
              <a:miter lim="800000"/>
              <a:headEnd/>
              <a:tailEnd/>
            </a:ln>
            <a:effectLst/>
          </p:spPr>
          <p:txBody>
            <a:bodyPr wrap="none">
              <a:spAutoFit/>
            </a:bodyPr>
            <a:lstStyle/>
            <a:p>
              <a:pPr>
                <a:defRPr/>
              </a:pPr>
              <a:r>
                <a:rPr lang="en-US" sz="2000" kern="0" dirty="0">
                  <a:solidFill>
                    <a:srgbClr val="000000"/>
                  </a:solidFill>
                </a:rPr>
                <a:t>B</a:t>
              </a:r>
              <a:r>
                <a:rPr lang="en-US" sz="2000" kern="0" baseline="-25000" dirty="0">
                  <a:solidFill>
                    <a:srgbClr val="000000"/>
                  </a:solidFill>
                </a:rPr>
                <a:t>0</a:t>
              </a:r>
              <a:r>
                <a:rPr lang="en-US" sz="2000" kern="0" dirty="0">
                  <a:solidFill>
                    <a:srgbClr val="000000"/>
                  </a:solidFill>
                </a:rPr>
                <a:t>+B</a:t>
              </a:r>
              <a:r>
                <a:rPr lang="en-US" sz="2000" kern="0" baseline="-25000" dirty="0">
                  <a:solidFill>
                    <a:srgbClr val="000000"/>
                  </a:solidFill>
                </a:rPr>
                <a:t>1</a:t>
              </a:r>
              <a:r>
                <a:rPr lang="en-US" sz="2000" kern="0" dirty="0">
                  <a:solidFill>
                    <a:srgbClr val="000000"/>
                  </a:solidFill>
                </a:rPr>
                <a:t>sin(</a:t>
              </a:r>
              <a:r>
                <a:rPr lang="en-US" sz="2000" kern="0" dirty="0">
                  <a:solidFill>
                    <a:srgbClr val="000000"/>
                  </a:solidFill>
                  <a:latin typeface="Symbol" pitchFamily="18" charset="2"/>
                </a:rPr>
                <a:t>w</a:t>
              </a:r>
              <a:r>
                <a:rPr lang="en-US" sz="2000" i="1" kern="0" dirty="0">
                  <a:solidFill>
                    <a:srgbClr val="000000"/>
                  </a:solidFill>
                </a:rPr>
                <a:t>t</a:t>
              </a:r>
              <a:r>
                <a:rPr lang="en-US" sz="2000" kern="0" dirty="0">
                  <a:solidFill>
                    <a:srgbClr val="000000"/>
                  </a:solidFill>
                </a:rPr>
                <a:t>)</a:t>
              </a:r>
            </a:p>
          </p:txBody>
        </p:sp>
      </p:grpSp>
      <p:sp>
        <p:nvSpPr>
          <p:cNvPr id="93" name="Rectangle 92"/>
          <p:cNvSpPr/>
          <p:nvPr/>
        </p:nvSpPr>
        <p:spPr>
          <a:xfrm>
            <a:off x="4554796" y="3934309"/>
            <a:ext cx="2861187" cy="584775"/>
          </a:xfrm>
          <a:prstGeom prst="rect">
            <a:avLst/>
          </a:prstGeom>
        </p:spPr>
        <p:txBody>
          <a:bodyPr wrap="square">
            <a:spAutoFit/>
          </a:bodyPr>
          <a:lstStyle/>
          <a:p>
            <a:pPr algn="ctr"/>
            <a:r>
              <a:rPr lang="en-US" sz="1600" dirty="0"/>
              <a:t>Atomic Polarization, </a:t>
            </a:r>
            <a:r>
              <a:rPr lang="en-US" sz="1600" i="1" dirty="0" err="1">
                <a:latin typeface="Times New Roman" panose="02020603050405020304" pitchFamily="18" charset="0"/>
                <a:cs typeface="Times New Roman" panose="02020603050405020304" pitchFamily="18" charset="0"/>
              </a:rPr>
              <a:t>P</a:t>
            </a:r>
            <a:r>
              <a:rPr lang="en-US" sz="1600" i="1" baseline="-25000" dirty="0" err="1">
                <a:latin typeface="Times New Roman" panose="02020603050405020304" pitchFamily="18" charset="0"/>
                <a:cs typeface="Times New Roman" panose="02020603050405020304" pitchFamily="18" charset="0"/>
              </a:rPr>
              <a:t>z</a:t>
            </a:r>
            <a:r>
              <a:rPr lang="en-US" sz="1600" dirty="0"/>
              <a:t> </a:t>
            </a:r>
          </a:p>
          <a:p>
            <a:pPr algn="ctr"/>
            <a:r>
              <a:rPr lang="en-US" sz="1600" dirty="0"/>
              <a:t>Pump Transmission</a:t>
            </a:r>
          </a:p>
        </p:txBody>
      </p:sp>
      <p:graphicFrame>
        <p:nvGraphicFramePr>
          <p:cNvPr id="95" name="Object 94"/>
          <p:cNvGraphicFramePr>
            <a:graphicFrameLocks noChangeAspect="1"/>
          </p:cNvGraphicFramePr>
          <p:nvPr/>
        </p:nvGraphicFramePr>
        <p:xfrm>
          <a:off x="7549843" y="4421395"/>
          <a:ext cx="2926080" cy="2234767"/>
        </p:xfrm>
        <a:graphic>
          <a:graphicData uri="http://schemas.openxmlformats.org/presentationml/2006/ole">
            <mc:AlternateContent xmlns:mc="http://schemas.openxmlformats.org/markup-compatibility/2006">
              <mc:Choice xmlns:v="urn:schemas-microsoft-com:vml" Requires="v">
                <p:oleObj spid="_x0000_s1053" name="Graph" r:id="rId8" imgW="3870720" imgH="2956320" progId="Origin50.Graph">
                  <p:embed/>
                </p:oleObj>
              </mc:Choice>
              <mc:Fallback>
                <p:oleObj name="Graph" r:id="rId8" imgW="3870720" imgH="2956320" progId="Origin50.Graph">
                  <p:embed/>
                  <p:pic>
                    <p:nvPicPr>
                      <p:cNvPr id="95" name="Object 94"/>
                      <p:cNvPicPr/>
                      <p:nvPr/>
                    </p:nvPicPr>
                    <p:blipFill>
                      <a:blip r:embed="rId9"/>
                      <a:stretch>
                        <a:fillRect/>
                      </a:stretch>
                    </p:blipFill>
                    <p:spPr>
                      <a:xfrm>
                        <a:off x="7549843" y="4421395"/>
                        <a:ext cx="2926080" cy="2234767"/>
                      </a:xfrm>
                      <a:prstGeom prst="rect">
                        <a:avLst/>
                      </a:prstGeom>
                    </p:spPr>
                  </p:pic>
                </p:oleObj>
              </mc:Fallback>
            </mc:AlternateContent>
          </a:graphicData>
        </a:graphic>
      </p:graphicFrame>
      <p:sp>
        <p:nvSpPr>
          <p:cNvPr id="96" name="Rectangle 95"/>
          <p:cNvSpPr/>
          <p:nvPr/>
        </p:nvSpPr>
        <p:spPr>
          <a:xfrm>
            <a:off x="7634751" y="3960066"/>
            <a:ext cx="2861187" cy="584775"/>
          </a:xfrm>
          <a:prstGeom prst="rect">
            <a:avLst/>
          </a:prstGeom>
        </p:spPr>
        <p:txBody>
          <a:bodyPr wrap="square">
            <a:spAutoFit/>
          </a:bodyPr>
          <a:lstStyle/>
          <a:p>
            <a:pPr algn="ctr"/>
            <a:r>
              <a:rPr lang="en-US" sz="1600" dirty="0"/>
              <a:t>Atomic Polarization, </a:t>
            </a:r>
            <a:r>
              <a:rPr lang="en-US" sz="1600" i="1" dirty="0" err="1">
                <a:latin typeface="Times New Roman" panose="02020603050405020304" pitchFamily="18" charset="0"/>
                <a:cs typeface="Times New Roman" panose="02020603050405020304" pitchFamily="18" charset="0"/>
              </a:rPr>
              <a:t>P</a:t>
            </a:r>
            <a:r>
              <a:rPr lang="en-US" sz="1600" i="1" baseline="-25000" dirty="0" err="1">
                <a:latin typeface="Times New Roman" panose="02020603050405020304" pitchFamily="18" charset="0"/>
                <a:cs typeface="Times New Roman" panose="02020603050405020304" pitchFamily="18" charset="0"/>
              </a:rPr>
              <a:t>x</a:t>
            </a:r>
            <a:r>
              <a:rPr lang="en-US" sz="1600" dirty="0"/>
              <a:t> </a:t>
            </a:r>
          </a:p>
          <a:p>
            <a:pPr algn="ctr"/>
            <a:r>
              <a:rPr lang="en-US" sz="1600" dirty="0"/>
              <a:t>or Angle of Light Polarization </a:t>
            </a:r>
          </a:p>
        </p:txBody>
      </p:sp>
      <p:graphicFrame>
        <p:nvGraphicFramePr>
          <p:cNvPr id="97" name="Object 96"/>
          <p:cNvGraphicFramePr>
            <a:graphicFrameLocks noChangeAspect="1"/>
          </p:cNvGraphicFramePr>
          <p:nvPr/>
        </p:nvGraphicFramePr>
        <p:xfrm>
          <a:off x="4470554" y="4366650"/>
          <a:ext cx="2926080" cy="2234767"/>
        </p:xfrm>
        <a:graphic>
          <a:graphicData uri="http://schemas.openxmlformats.org/presentationml/2006/ole">
            <mc:AlternateContent xmlns:mc="http://schemas.openxmlformats.org/markup-compatibility/2006">
              <mc:Choice xmlns:v="urn:schemas-microsoft-com:vml" Requires="v">
                <p:oleObj spid="_x0000_s1054" name="Graph" r:id="rId10" imgW="3870720" imgH="2956320" progId="Origin50.Graph">
                  <p:embed/>
                </p:oleObj>
              </mc:Choice>
              <mc:Fallback>
                <p:oleObj name="Graph" r:id="rId10" imgW="3870720" imgH="2956320" progId="Origin50.Graph">
                  <p:embed/>
                  <p:pic>
                    <p:nvPicPr>
                      <p:cNvPr id="97" name="Object 96"/>
                      <p:cNvPicPr/>
                      <p:nvPr/>
                    </p:nvPicPr>
                    <p:blipFill>
                      <a:blip r:embed="rId11"/>
                      <a:stretch>
                        <a:fillRect/>
                      </a:stretch>
                    </p:blipFill>
                    <p:spPr>
                      <a:xfrm>
                        <a:off x="4470554" y="4366650"/>
                        <a:ext cx="2926080" cy="2234767"/>
                      </a:xfrm>
                      <a:prstGeom prst="rect">
                        <a:avLst/>
                      </a:prstGeom>
                    </p:spPr>
                  </p:pic>
                </p:oleObj>
              </mc:Fallback>
            </mc:AlternateContent>
          </a:graphicData>
        </a:graphic>
      </p:graphicFrame>
      <p:graphicFrame>
        <p:nvGraphicFramePr>
          <p:cNvPr id="98" name="Object 97"/>
          <p:cNvGraphicFramePr>
            <a:graphicFrameLocks noChangeAspect="1"/>
          </p:cNvGraphicFramePr>
          <p:nvPr>
            <p:extLst>
              <p:ext uri="{D42A27DB-BD31-4B8C-83A1-F6EECF244321}">
                <p14:modId xmlns:p14="http://schemas.microsoft.com/office/powerpoint/2010/main" val="178372883"/>
              </p:ext>
            </p:extLst>
          </p:nvPr>
        </p:nvGraphicFramePr>
        <p:xfrm>
          <a:off x="4480942" y="4368556"/>
          <a:ext cx="2926080" cy="2234767"/>
        </p:xfrm>
        <a:graphic>
          <a:graphicData uri="http://schemas.openxmlformats.org/presentationml/2006/ole">
            <mc:AlternateContent xmlns:mc="http://schemas.openxmlformats.org/markup-compatibility/2006">
              <mc:Choice xmlns:v="urn:schemas-microsoft-com:vml" Requires="v">
                <p:oleObj spid="_x0000_s1055" name="Graph" r:id="rId12" imgW="3870720" imgH="2956320" progId="Origin50.Graph">
                  <p:embed/>
                </p:oleObj>
              </mc:Choice>
              <mc:Fallback>
                <p:oleObj name="Graph" r:id="rId12" imgW="3870720" imgH="2956320" progId="Origin50.Graph">
                  <p:embed/>
                  <p:pic>
                    <p:nvPicPr>
                      <p:cNvPr id="98" name="Object 97"/>
                      <p:cNvPicPr/>
                      <p:nvPr/>
                    </p:nvPicPr>
                    <p:blipFill>
                      <a:blip r:embed="rId13"/>
                      <a:stretch>
                        <a:fillRect/>
                      </a:stretch>
                    </p:blipFill>
                    <p:spPr>
                      <a:xfrm>
                        <a:off x="4480942" y="4368556"/>
                        <a:ext cx="2926080" cy="2234767"/>
                      </a:xfrm>
                      <a:prstGeom prst="rect">
                        <a:avLst/>
                      </a:prstGeom>
                    </p:spPr>
                  </p:pic>
                </p:oleObj>
              </mc:Fallback>
            </mc:AlternateContent>
          </a:graphicData>
        </a:graphic>
      </p:graphicFrame>
      <p:cxnSp>
        <p:nvCxnSpPr>
          <p:cNvPr id="10" name="Straight Arrow Connector 9"/>
          <p:cNvCxnSpPr/>
          <p:nvPr/>
        </p:nvCxnSpPr>
        <p:spPr bwMode="auto">
          <a:xfrm flipV="1">
            <a:off x="7485888" y="1199694"/>
            <a:ext cx="0" cy="446227"/>
          </a:xfrm>
          <a:prstGeom prst="straightConnector1">
            <a:avLst/>
          </a:prstGeom>
          <a:noFill/>
          <a:ln w="9525" cap="flat" cmpd="sng" algn="ctr">
            <a:solidFill>
              <a:schemeClr val="tx1"/>
            </a:solidFill>
            <a:prstDash val="solid"/>
            <a:round/>
            <a:headEnd type="none" w="med" len="med"/>
            <a:tailEnd type="arrow"/>
          </a:ln>
          <a:effectLst/>
        </p:spPr>
      </p:cxnSp>
      <p:cxnSp>
        <p:nvCxnSpPr>
          <p:cNvPr id="91" name="Straight Arrow Connector 90"/>
          <p:cNvCxnSpPr/>
          <p:nvPr/>
        </p:nvCxnSpPr>
        <p:spPr bwMode="auto">
          <a:xfrm rot="5400000" flipV="1">
            <a:off x="7711441" y="1417932"/>
            <a:ext cx="0" cy="446227"/>
          </a:xfrm>
          <a:prstGeom prst="straightConnector1">
            <a:avLst/>
          </a:prstGeom>
          <a:noFill/>
          <a:ln w="9525" cap="flat" cmpd="sng" algn="ctr">
            <a:solidFill>
              <a:schemeClr val="tx1"/>
            </a:solidFill>
            <a:prstDash val="solid"/>
            <a:round/>
            <a:headEnd type="none" w="med" len="med"/>
            <a:tailEnd type="arrow"/>
          </a:ln>
          <a:effectLst/>
        </p:spPr>
      </p:cxnSp>
      <p:cxnSp>
        <p:nvCxnSpPr>
          <p:cNvPr id="92" name="Straight Arrow Connector 91"/>
          <p:cNvCxnSpPr/>
          <p:nvPr/>
        </p:nvCxnSpPr>
        <p:spPr bwMode="auto">
          <a:xfrm rot="5400000" flipV="1">
            <a:off x="7710223" y="1416714"/>
            <a:ext cx="0" cy="446227"/>
          </a:xfrm>
          <a:prstGeom prst="straightConnector1">
            <a:avLst/>
          </a:prstGeom>
          <a:noFill/>
          <a:ln w="9525" cap="flat" cmpd="sng" algn="ctr">
            <a:solidFill>
              <a:schemeClr val="tx1"/>
            </a:solidFill>
            <a:prstDash val="solid"/>
            <a:round/>
            <a:headEnd type="none" w="med" len="med"/>
            <a:tailEnd type="arrow"/>
          </a:ln>
          <a:effectLst/>
        </p:spPr>
      </p:cxnSp>
      <p:sp>
        <p:nvSpPr>
          <p:cNvPr id="18" name="TextBox 17"/>
          <p:cNvSpPr txBox="1"/>
          <p:nvPr/>
        </p:nvSpPr>
        <p:spPr>
          <a:xfrm>
            <a:off x="7218525" y="1067848"/>
            <a:ext cx="300082" cy="369332"/>
          </a:xfrm>
          <a:prstGeom prst="rect">
            <a:avLst/>
          </a:prstGeom>
          <a:noFill/>
        </p:spPr>
        <p:txBody>
          <a:bodyPr wrap="none" rtlCol="0">
            <a:spAutoFit/>
          </a:bodyPr>
          <a:lstStyle/>
          <a:p>
            <a:r>
              <a:rPr lang="en-US" dirty="0"/>
              <a:t>x</a:t>
            </a:r>
          </a:p>
        </p:txBody>
      </p:sp>
      <p:cxnSp>
        <p:nvCxnSpPr>
          <p:cNvPr id="94" name="Straight Arrow Connector 93"/>
          <p:cNvCxnSpPr/>
          <p:nvPr/>
        </p:nvCxnSpPr>
        <p:spPr bwMode="auto">
          <a:xfrm flipH="1">
            <a:off x="7379495" y="1644243"/>
            <a:ext cx="107959" cy="155982"/>
          </a:xfrm>
          <a:prstGeom prst="straightConnector1">
            <a:avLst/>
          </a:prstGeom>
          <a:noFill/>
          <a:ln w="9525" cap="flat" cmpd="sng" algn="ctr">
            <a:solidFill>
              <a:schemeClr val="tx1"/>
            </a:solidFill>
            <a:prstDash val="solid"/>
            <a:round/>
            <a:headEnd type="none" w="med" len="med"/>
            <a:tailEnd type="arrow"/>
          </a:ln>
          <a:effectLst/>
        </p:spPr>
      </p:cxnSp>
      <p:sp>
        <p:nvSpPr>
          <p:cNvPr id="99" name="TextBox 98"/>
          <p:cNvSpPr txBox="1"/>
          <p:nvPr/>
        </p:nvSpPr>
        <p:spPr>
          <a:xfrm>
            <a:off x="7173284" y="1570295"/>
            <a:ext cx="300082" cy="369332"/>
          </a:xfrm>
          <a:prstGeom prst="rect">
            <a:avLst/>
          </a:prstGeom>
          <a:noFill/>
        </p:spPr>
        <p:txBody>
          <a:bodyPr wrap="none" rtlCol="0">
            <a:spAutoFit/>
          </a:bodyPr>
          <a:lstStyle/>
          <a:p>
            <a:r>
              <a:rPr lang="en-US" dirty="0"/>
              <a:t>y</a:t>
            </a:r>
          </a:p>
        </p:txBody>
      </p:sp>
      <p:sp>
        <p:nvSpPr>
          <p:cNvPr id="100" name="TextBox 99"/>
          <p:cNvSpPr txBox="1"/>
          <p:nvPr/>
        </p:nvSpPr>
        <p:spPr>
          <a:xfrm>
            <a:off x="7709059" y="1315496"/>
            <a:ext cx="300082" cy="369332"/>
          </a:xfrm>
          <a:prstGeom prst="rect">
            <a:avLst/>
          </a:prstGeom>
          <a:noFill/>
        </p:spPr>
        <p:txBody>
          <a:bodyPr wrap="none" rtlCol="0">
            <a:spAutoFit/>
          </a:bodyPr>
          <a:lstStyle/>
          <a:p>
            <a:r>
              <a:rPr lang="en-US" dirty="0"/>
              <a:t>z</a:t>
            </a:r>
          </a:p>
        </p:txBody>
      </p:sp>
    </p:spTree>
    <p:extLst>
      <p:ext uri="{BB962C8B-B14F-4D97-AF65-F5344CB8AC3E}">
        <p14:creationId xmlns:p14="http://schemas.microsoft.com/office/powerpoint/2010/main" val="183860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500"/>
                                        <p:tgtEl>
                                          <p:spTgt spid="90"/>
                                        </p:tgtEl>
                                      </p:cBhvr>
                                    </p:animEffect>
                                  </p:childTnLst>
                                </p:cTn>
                              </p:par>
                              <p:par>
                                <p:cTn id="13" presetID="10"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fade">
                                      <p:cBhvr>
                                        <p:cTn id="15"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DEDD-0108-318D-B669-2CB57544A90C}"/>
              </a:ext>
            </a:extLst>
          </p:cNvPr>
          <p:cNvSpPr>
            <a:spLocks noGrp="1"/>
          </p:cNvSpPr>
          <p:nvPr>
            <p:ph type="title"/>
          </p:nvPr>
        </p:nvSpPr>
        <p:spPr/>
        <p:txBody>
          <a:bodyPr/>
          <a:lstStyle/>
          <a:p>
            <a:r>
              <a:rPr lang="en-US" dirty="0"/>
              <a:t>Zero-Field SERF Magnetometer</a:t>
            </a:r>
          </a:p>
        </p:txBody>
      </p:sp>
      <p:pic>
        <p:nvPicPr>
          <p:cNvPr id="4" name="Measuring_Field_Strength_with_an_Optically_Pumped_Magnetometer_Video_Download">
            <a:hlinkClick r:id="" action="ppaction://media"/>
            <a:extLst>
              <a:ext uri="{FF2B5EF4-FFF2-40B4-BE49-F238E27FC236}">
                <a16:creationId xmlns:a16="http://schemas.microsoft.com/office/drawing/2014/main" id="{AE57DE55-06F9-9A90-DA0F-14E006EC11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5286" y="1134924"/>
            <a:ext cx="10174357" cy="5723076"/>
          </a:xfrm>
          <a:prstGeom prst="rect">
            <a:avLst/>
          </a:prstGeom>
        </p:spPr>
      </p:pic>
    </p:spTree>
    <p:extLst>
      <p:ext uri="{BB962C8B-B14F-4D97-AF65-F5344CB8AC3E}">
        <p14:creationId xmlns:p14="http://schemas.microsoft.com/office/powerpoint/2010/main" val="98229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Sandia Theme (White Background)">
  <a:themeElements>
    <a:clrScheme name="Sandia 2018">
      <a:dk1>
        <a:srgbClr val="000000"/>
      </a:dk1>
      <a:lt1>
        <a:srgbClr val="FFFFFF"/>
      </a:lt1>
      <a:dk2>
        <a:srgbClr val="005376"/>
      </a:dk2>
      <a:lt2>
        <a:srgbClr val="E7E6E6"/>
      </a:lt2>
      <a:accent1>
        <a:srgbClr val="008E74"/>
      </a:accent1>
      <a:accent2>
        <a:srgbClr val="6CB312"/>
      </a:accent2>
      <a:accent3>
        <a:srgbClr val="FFA033"/>
      </a:accent3>
      <a:accent4>
        <a:srgbClr val="A92C00"/>
      </a:accent4>
      <a:accent5>
        <a:srgbClr val="7D0D7C"/>
      </a:accent5>
      <a:accent6>
        <a:srgbClr val="00ADD0"/>
      </a:accent6>
      <a:hlink>
        <a:srgbClr val="0563C1"/>
      </a:hlink>
      <a:folHlink>
        <a:srgbClr val="954F7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altLang="en-US" sz="16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altLang="en-US" sz="16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1079DF6A0E044885FBC6A802487BEB" ma:contentTypeVersion="1" ma:contentTypeDescription="Create a new document." ma:contentTypeScope="" ma:versionID="5a64d775a548dfbf889c2b3e129abd88">
  <xsd:schema xmlns:xsd="http://www.w3.org/2001/XMLSchema" xmlns:xs="http://www.w3.org/2001/XMLSchema" xmlns:p="http://schemas.microsoft.com/office/2006/metadata/properties" xmlns:ns2="0f0d12ba-5c96-4c3c-a96b-b9573d1d4d41" targetNamespace="http://schemas.microsoft.com/office/2006/metadata/properties" ma:root="true" ma:fieldsID="997ccf7034842bdb8be3aa54ca0a5a0b" ns2:_="">
    <xsd:import namespace="0f0d12ba-5c96-4c3c-a96b-b9573d1d4d41"/>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0d12ba-5c96-4c3c-a96b-b9573d1d4d4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A9EB72-19BE-4EB6-B79B-9C113D16447F}">
  <ds:schemaRefs>
    <ds:schemaRef ds:uri="http://schemas.microsoft.com/sharepoint/v3/contenttype/forms"/>
  </ds:schemaRefs>
</ds:datastoreItem>
</file>

<file path=customXml/itemProps2.xml><?xml version="1.0" encoding="utf-8"?>
<ds:datastoreItem xmlns:ds="http://schemas.openxmlformats.org/officeDocument/2006/customXml" ds:itemID="{3B8E657D-1B31-496A-AE33-4EAEB86E1CC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6D6818C-8C71-4F27-BE9F-8968A535BF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0d12ba-5c96-4c3c-a96b-b9573d1d4d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Sandia2018_16x9_1</Template>
  <TotalTime>62262</TotalTime>
  <Words>3812</Words>
  <Application>Microsoft Office PowerPoint</Application>
  <PresentationFormat>Widescreen</PresentationFormat>
  <Paragraphs>493</Paragraphs>
  <Slides>36</Slides>
  <Notes>1</Notes>
  <HiddenSlides>1</HiddenSlides>
  <MMClips>1</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2</vt:i4>
      </vt:variant>
      <vt:variant>
        <vt:lpstr>Slide Titles</vt:lpstr>
      </vt:variant>
      <vt:variant>
        <vt:i4>36</vt:i4>
      </vt:variant>
    </vt:vector>
  </HeadingPairs>
  <TitlesOfParts>
    <vt:vector size="53" baseType="lpstr">
      <vt:lpstr>Arial</vt:lpstr>
      <vt:lpstr>Calibri</vt:lpstr>
      <vt:lpstr>Cambria Math</vt:lpstr>
      <vt:lpstr>Cronos Pro</vt:lpstr>
      <vt:lpstr>DejaVu Sans</vt:lpstr>
      <vt:lpstr>Georgia</vt:lpstr>
      <vt:lpstr>Gill Sans MT</vt:lpstr>
      <vt:lpstr>Helvetica Neue</vt:lpstr>
      <vt:lpstr>Helvetica Neue Medium</vt:lpstr>
      <vt:lpstr>Symbol</vt:lpstr>
      <vt:lpstr>Times New Roman</vt:lpstr>
      <vt:lpstr>Trebuchet MS</vt:lpstr>
      <vt:lpstr>Sandia Theme (White Background)</vt:lpstr>
      <vt:lpstr>Default Design</vt:lpstr>
      <vt:lpstr>21_BasicWhite</vt:lpstr>
      <vt:lpstr>Equation</vt:lpstr>
      <vt:lpstr>Graph</vt:lpstr>
      <vt:lpstr>Introduction to Optically Pumped Magnetometers (OPMs)</vt:lpstr>
      <vt:lpstr>Properties of a Neutral Atoms</vt:lpstr>
      <vt:lpstr>Properties of a Neutral Atoms</vt:lpstr>
      <vt:lpstr>Atoms Used in OPMs</vt:lpstr>
      <vt:lpstr>The Rubidium-87 Ground State</vt:lpstr>
      <vt:lpstr>Bloch Equations for an OPM</vt:lpstr>
      <vt:lpstr>Zero-Field/SERF Magnetometer (Vector)</vt:lpstr>
      <vt:lpstr>Signals to Detect</vt:lpstr>
      <vt:lpstr>Zero-Field SERF Magnetometer</vt:lpstr>
      <vt:lpstr>Two-color pump/probe scheme</vt:lpstr>
      <vt:lpstr>Magnetometer Signals</vt:lpstr>
      <vt:lpstr>Linearity of OPMs</vt:lpstr>
      <vt:lpstr>What is SERF? Spin Exchange Relaxation Free </vt:lpstr>
      <vt:lpstr>OPMs for MEG: Early work was all SERF</vt:lpstr>
      <vt:lpstr>Emerging Companies Using Zero-Field/SERF OPM</vt:lpstr>
      <vt:lpstr>Other types of OPM</vt:lpstr>
      <vt:lpstr>Helium-4 OPM - principle</vt:lpstr>
      <vt:lpstr>Pulsed Pump Magnetometer</vt:lpstr>
      <vt:lpstr>SQUID vs OPM</vt:lpstr>
      <vt:lpstr>SQUID vs OPM</vt:lpstr>
      <vt:lpstr>SERF OPMs: Formulating Gain/Sense-Angle Error</vt:lpstr>
      <vt:lpstr>Sensitive Axis Rotation: Simulation vs. Measurement</vt:lpstr>
      <vt:lpstr>Mitigation of CAPE</vt:lpstr>
      <vt:lpstr>Interference and crosstalk</vt:lpstr>
      <vt:lpstr>Reporting results</vt:lpstr>
      <vt:lpstr>Reporting results</vt:lpstr>
      <vt:lpstr>Conclusions</vt:lpstr>
      <vt:lpstr>Back up slides</vt:lpstr>
      <vt:lpstr>Optical Pumping</vt:lpstr>
      <vt:lpstr>Hyperfine Ground State </vt:lpstr>
      <vt:lpstr>Sensitivity Limits</vt:lpstr>
      <vt:lpstr>Simulation vs. Measurement, CAPE</vt:lpstr>
      <vt:lpstr>Impact of CAPE on MEG Signals: M20 Median Nerve Response</vt:lpstr>
      <vt:lpstr>Impact of CAPE on OPM-MEG Systems’ Localization Capability</vt:lpstr>
      <vt:lpstr>On-Sensor coils for the Gen 2 Sensor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LOFTadmin</cp:lastModifiedBy>
  <cp:revision>153</cp:revision>
  <dcterms:created xsi:type="dcterms:W3CDTF">2017-10-14T01:15:26Z</dcterms:created>
  <dcterms:modified xsi:type="dcterms:W3CDTF">2024-08-24T12:44:36Z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0x010100921079DF6A0E044885FBC6A802487BEB</vt:lpwstr>
  </property>
</Properties>
</file>