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</p:sldMasterIdLst>
  <p:notesMasterIdLst>
    <p:notesMasterId r:id="rId24"/>
  </p:notesMasterIdLst>
  <p:handoutMasterIdLst>
    <p:handoutMasterId r:id="rId25"/>
  </p:handoutMasterIdLst>
  <p:sldIdLst>
    <p:sldId id="261" r:id="rId2"/>
    <p:sldId id="1990" r:id="rId3"/>
    <p:sldId id="2014" r:id="rId4"/>
    <p:sldId id="1993" r:id="rId5"/>
    <p:sldId id="1994" r:id="rId6"/>
    <p:sldId id="1995" r:id="rId7"/>
    <p:sldId id="2010" r:id="rId8"/>
    <p:sldId id="2005" r:id="rId9"/>
    <p:sldId id="2004" r:id="rId10"/>
    <p:sldId id="2008" r:id="rId11"/>
    <p:sldId id="1996" r:id="rId12"/>
    <p:sldId id="1997" r:id="rId13"/>
    <p:sldId id="2009" r:id="rId14"/>
    <p:sldId id="2013" r:id="rId15"/>
    <p:sldId id="1998" r:id="rId16"/>
    <p:sldId id="1999" r:id="rId17"/>
    <p:sldId id="2006" r:id="rId18"/>
    <p:sldId id="2000" r:id="rId19"/>
    <p:sldId id="2001" r:id="rId20"/>
    <p:sldId id="2002" r:id="rId21"/>
    <p:sldId id="2003" r:id="rId22"/>
    <p:sldId id="2015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65">
          <p15:clr>
            <a:srgbClr val="A4A3A4"/>
          </p15:clr>
        </p15:guide>
        <p15:guide id="2" pos="4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2E83"/>
    <a:srgbClr val="E8D3A2"/>
    <a:srgbClr val="B7A57A"/>
    <a:srgbClr val="3300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130"/>
    <p:restoredTop sz="70929"/>
  </p:normalViewPr>
  <p:slideViewPr>
    <p:cSldViewPr snapToGrid="0" snapToObjects="1" showGuides="1">
      <p:cViewPr varScale="1">
        <p:scale>
          <a:sx n="84" d="100"/>
          <a:sy n="84" d="100"/>
        </p:scale>
        <p:origin x="1456" y="184"/>
      </p:cViewPr>
      <p:guideLst>
        <p:guide orient="horz" pos="965"/>
        <p:guide pos="4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D5A94-69A7-7547-8585-3150D1A0F7A5}" type="datetimeFigureOut">
              <a:rPr lang="en-US" smtClean="0"/>
              <a:t>8/28/24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EF51A-16F7-184C-9C0E-1509CC402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9445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8C0A0-AD6A-B146-8235-D2297A85E1AF}" type="datetimeFigureOut">
              <a:rPr lang="en-US" smtClean="0"/>
              <a:t>8/28/24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B2E0A3-6F0D-F147-94F5-E9AE2AD24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5484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2E0A3-6F0D-F147-94F5-E9AE2AD247F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112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results from my and Eric’s paper on </a:t>
            </a:r>
            <a:r>
              <a:rPr lang="en-US"/>
              <a:t>head movements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2E0A3-6F0D-F147-94F5-E9AE2AD247F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761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2E0A3-6F0D-F147-94F5-E9AE2AD247F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879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Robustness can be improved by the iterative </a:t>
            </a:r>
            <a:r>
              <a:rPr lang="en-US" dirty="0" err="1"/>
              <a:t>pinv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2E0A3-6F0D-F147-94F5-E9AE2AD247F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4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/>
              <a:t>192 channels?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2E0A3-6F0D-F147-94F5-E9AE2AD247F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062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the current triangle and Brighton’s results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2E0A3-6F0D-F147-94F5-E9AE2AD247F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309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2E0A3-6F0D-F147-94F5-E9AE2AD247F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84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2E0A3-6F0D-F147-94F5-E9AE2AD247F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8501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results from Maggie’s paper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2E0A3-6F0D-F147-94F5-E9AE2AD247F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7496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Eric’s results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2E0A3-6F0D-F147-94F5-E9AE2AD247F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637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463" y="4173694"/>
            <a:ext cx="1600200" cy="139700"/>
          </a:xfrm>
          <a:prstGeom prst="rect">
            <a:avLst/>
          </a:prstGeom>
        </p:spPr>
      </p:pic>
      <p:pic>
        <p:nvPicPr>
          <p:cNvPr id="8" name="Picture 7" descr="W Logo_Purple_2685_HE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10428"/>
            <a:ext cx="1371600" cy="923544"/>
          </a:xfrm>
          <a:prstGeom prst="rect">
            <a:avLst/>
          </a:prstGeom>
        </p:spPr>
      </p:pic>
      <p:pic>
        <p:nvPicPr>
          <p:cNvPr id="9" name="Picture 8" descr="Wordmark_center_Purple_HEX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39" y="1269313"/>
            <a:ext cx="2425295" cy="163374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71757" y="1531938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solidFill>
                  <a:srgbClr val="4B2E83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</p:spTree>
    <p:extLst>
      <p:ext uri="{BB962C8B-B14F-4D97-AF65-F5344CB8AC3E}">
        <p14:creationId xmlns:p14="http://schemas.microsoft.com/office/powerpoint/2010/main" val="339719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40"/>
            <a:ext cx="8197114" cy="3117862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4B2E83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LIGHT, 24 PT.)</a:t>
            </a:r>
          </a:p>
        </p:txBody>
      </p:sp>
      <p:pic>
        <p:nvPicPr>
          <p:cNvPr id="10" name="Picture 9" descr="W Logo_Purple_2685_HE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10428"/>
            <a:ext cx="1371600" cy="9235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4700" y="1384031"/>
            <a:ext cx="789561" cy="689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6" y="365125"/>
            <a:ext cx="8184663" cy="998383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rgbClr val="4B2E83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3072872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6"/>
            <a:ext cx="8196210" cy="370137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Bulleted 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9" name="Picture 8" descr="W Logo_Purple_2685_HE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10428"/>
            <a:ext cx="1371600" cy="9235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4700" y="1384031"/>
            <a:ext cx="789561" cy="689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9305" y="371511"/>
            <a:ext cx="8196210" cy="991998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1450220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36566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rgbClr val="4B2E83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/>
              <a:t>Graphic Here</a:t>
            </a:r>
          </a:p>
        </p:txBody>
      </p:sp>
      <p:pic>
        <p:nvPicPr>
          <p:cNvPr id="6" name="Picture 5" descr="AngleBackground_gold_RGB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7" t="2698" r="20731" b="93348"/>
          <a:stretch/>
        </p:blipFill>
        <p:spPr>
          <a:xfrm>
            <a:off x="182446" y="-3060701"/>
            <a:ext cx="9367953" cy="479735"/>
          </a:xfrm>
          <a:prstGeom prst="rect">
            <a:avLst/>
          </a:prstGeom>
        </p:spPr>
      </p:pic>
      <p:pic>
        <p:nvPicPr>
          <p:cNvPr id="8" name="Picture 7" descr="W Logo_Purple_2685_HE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10428"/>
            <a:ext cx="1371600" cy="923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4700" y="1384031"/>
            <a:ext cx="789561" cy="689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6" y="371511"/>
            <a:ext cx="8116644" cy="991998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tx1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2489552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Double Cont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35B1B-1234-434F-BA64-2F5E81CEE720}" type="datetime1">
              <a:rPr lang="en-US" smtClean="0"/>
              <a:t>8/28/24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540544" y="1125414"/>
            <a:ext cx="3700865" cy="4888035"/>
          </a:xfr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  <a:lvl2pPr>
              <a:defRPr>
                <a:latin typeface="Gill Sans MT" panose="020B0502020104020203" pitchFamily="34" charset="0"/>
              </a:defRPr>
            </a:lvl2pPr>
            <a:lvl3pPr>
              <a:defRPr>
                <a:latin typeface="Gill Sans MT" panose="020B0502020104020203" pitchFamily="34" charset="0"/>
              </a:defRPr>
            </a:lvl3pPr>
            <a:lvl4pPr>
              <a:defRPr>
                <a:latin typeface="Gill Sans MT" panose="020B0502020104020203" pitchFamily="34" charset="0"/>
              </a:defRPr>
            </a:lvl4pPr>
            <a:lvl5pPr>
              <a:defRPr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4415497" y="1125414"/>
            <a:ext cx="3668789" cy="4888035"/>
          </a:xfr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  <a:lvl2pPr>
              <a:defRPr>
                <a:latin typeface="Gill Sans MT" panose="020B0502020104020203" pitchFamily="34" charset="0"/>
              </a:defRPr>
            </a:lvl2pPr>
            <a:lvl3pPr>
              <a:defRPr>
                <a:latin typeface="Gill Sans MT" panose="020B0502020104020203" pitchFamily="34" charset="0"/>
              </a:defRPr>
            </a:lvl3pPr>
            <a:lvl4pPr>
              <a:defRPr>
                <a:latin typeface="Gill Sans MT" panose="020B0502020104020203" pitchFamily="34" charset="0"/>
              </a:defRPr>
            </a:lvl4pPr>
            <a:lvl5pPr>
              <a:defRPr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107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ainAngle-7502.png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2" t="9712" r="21821" b="88695"/>
          <a:stretch/>
        </p:blipFill>
        <p:spPr>
          <a:xfrm>
            <a:off x="0" y="0"/>
            <a:ext cx="9144000" cy="19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6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3" r:id="rId2"/>
    <p:sldLayoutId id="2147483664" r:id="rId3"/>
    <p:sldLayoutId id="2147483665" r:id="rId4"/>
    <p:sldLayoutId id="2147483667" r:id="rId5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3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" sz="3200" dirty="0">
                <a:solidFill>
                  <a:schemeClr val="tx1"/>
                </a:solidFill>
                <a:highlight>
                  <a:srgbClr val="FFFFFF"/>
                </a:highlight>
              </a:rPr>
              <a:t>WOPM 2024 TUTORIAL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2154" y="5391711"/>
            <a:ext cx="64145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Samu Taulu</a:t>
            </a:r>
          </a:p>
          <a:p>
            <a:r>
              <a:rPr lang="en-US" dirty="0"/>
              <a:t>Department of Physics, University of Washington</a:t>
            </a:r>
          </a:p>
          <a:p>
            <a:r>
              <a:rPr lang="en-US" dirty="0"/>
              <a:t>Institute for Learning and Brain Sciences, University of Washington</a:t>
            </a:r>
          </a:p>
        </p:txBody>
      </p:sp>
    </p:spTree>
    <p:extLst>
      <p:ext uri="{BB962C8B-B14F-4D97-AF65-F5344CB8AC3E}">
        <p14:creationId xmlns:p14="http://schemas.microsoft.com/office/powerpoint/2010/main" val="3107602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7FB391-C3FC-DBF7-C920-35706FD804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dirty="0"/>
              <a:t>Artifacts generated by sources such as dental braces or vagal nerve stimulators (VNS) can be quite routinely suppressed by the spatiotemporal signal space separation (</a:t>
            </a:r>
            <a:r>
              <a:rPr lang="en-US" sz="2000" dirty="0" err="1"/>
              <a:t>tSSS</a:t>
            </a:r>
            <a:r>
              <a:rPr lang="en-US" sz="2000" dirty="0"/>
              <a:t>) method</a:t>
            </a:r>
          </a:p>
          <a:p>
            <a:r>
              <a:rPr lang="en-US" sz="2000" dirty="0"/>
              <a:t>The high dynamic range of SQUID sensors is helpful in this respect</a:t>
            </a:r>
          </a:p>
          <a:p>
            <a:r>
              <a:rPr lang="en-US" sz="2000" dirty="0"/>
              <a:t>Such artifacts pose a great challenge in OPM measurements due to dynamic rage and cross-axis projection error concerns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F5661F-25C7-08BB-D803-D1B0FDB29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Artifact sources very close to the sensors</a:t>
            </a:r>
          </a:p>
        </p:txBody>
      </p:sp>
    </p:spTree>
    <p:extLst>
      <p:ext uri="{BB962C8B-B14F-4D97-AF65-F5344CB8AC3E}">
        <p14:creationId xmlns:p14="http://schemas.microsoft.com/office/powerpoint/2010/main" val="414554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D9467D-9BFB-90BD-9029-55CF871BBF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dirty="0"/>
              <a:t>Accurate calibration of the system needed for accurate forward and inverse modeling</a:t>
            </a:r>
          </a:p>
          <a:p>
            <a:r>
              <a:rPr lang="en-US" sz="2000" dirty="0"/>
              <a:t>Accurate calibration is also a requirement for efficient SSS processing</a:t>
            </a:r>
          </a:p>
          <a:p>
            <a:r>
              <a:rPr lang="en-US" sz="2000" dirty="0"/>
              <a:t>OPM-MEG systems may be able to see more clearly into the brain -&gt; they also see calibration and modeling errors more clearly</a:t>
            </a:r>
          </a:p>
          <a:p>
            <a:r>
              <a:rPr lang="en-US" sz="2000" dirty="0"/>
              <a:t>Thus, overall better calibration accuracy needed to leverage the potential of OPM-MEG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43EB8C6-F303-2577-1BB1-665D84A61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Calibration </a:t>
            </a:r>
          </a:p>
        </p:txBody>
      </p:sp>
    </p:spTree>
    <p:extLst>
      <p:ext uri="{BB962C8B-B14F-4D97-AF65-F5344CB8AC3E}">
        <p14:creationId xmlns:p14="http://schemas.microsoft.com/office/powerpoint/2010/main" val="3385712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662530-A7C9-0E7F-A2F8-5F23F4AC6A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dirty="0"/>
              <a:t>Use a precisely known calibration source, e.g., the phantom head</a:t>
            </a:r>
          </a:p>
          <a:p>
            <a:pPr lvl="1"/>
            <a:r>
              <a:rPr lang="en-US" sz="1800" dirty="0"/>
              <a:t>Calibration depends on accurate information on the source geometry</a:t>
            </a:r>
          </a:p>
          <a:p>
            <a:r>
              <a:rPr lang="en-US" sz="2000" dirty="0"/>
              <a:t>Use a known calibration source, e.g., field compensation coils outside the MEG array</a:t>
            </a:r>
          </a:p>
          <a:p>
            <a:pPr lvl="1"/>
            <a:r>
              <a:rPr lang="en-US" sz="1800" dirty="0"/>
              <a:t>Calibration does not need accurate information on the source geometry</a:t>
            </a:r>
            <a:r>
              <a:rPr lang="en-US" dirty="0"/>
              <a:t> </a:t>
            </a:r>
          </a:p>
          <a:p>
            <a:r>
              <a:rPr lang="en-US" sz="2000" dirty="0"/>
              <a:t>Only require compliance of the MEG measurement with quasi-static Maxwell’s equations in general</a:t>
            </a:r>
          </a:p>
          <a:p>
            <a:pPr lvl="1"/>
            <a:r>
              <a:rPr lang="en-US" sz="1800" dirty="0"/>
              <a:t>This is the “fine calibration” method applied in the Maxwell Filter software (MNE-Python)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AE620C2-961C-D5A7-DD9A-37E757E28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Approaches to calibration</a:t>
            </a:r>
          </a:p>
        </p:txBody>
      </p:sp>
    </p:spTree>
    <p:extLst>
      <p:ext uri="{BB962C8B-B14F-4D97-AF65-F5344CB8AC3E}">
        <p14:creationId xmlns:p14="http://schemas.microsoft.com/office/powerpoint/2010/main" val="3917781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C39458-CC73-0A36-41EA-DF6E7A72A5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dirty="0"/>
              <a:t>SQUID arrays are static and basically only need to be calibrated once</a:t>
            </a:r>
          </a:p>
          <a:p>
            <a:pPr lvl="1"/>
            <a:r>
              <a:rPr lang="en-US" sz="1800" dirty="0"/>
              <a:t>Information stored in a system-specific file (MEGIN systems)</a:t>
            </a:r>
          </a:p>
          <a:p>
            <a:r>
              <a:rPr lang="en-US" sz="2000" dirty="0"/>
              <a:t>OPM systems may potentially offer more flexibility and require calibration separately for each measurement session</a:t>
            </a:r>
          </a:p>
          <a:p>
            <a:r>
              <a:rPr lang="en-US" sz="2000" dirty="0"/>
              <a:t>Typical calibration parameters include sensor positions, orientations, scalar gain coefficients, and crosstalk coefficients</a:t>
            </a:r>
          </a:p>
          <a:p>
            <a:r>
              <a:rPr lang="en-US" sz="2000" dirty="0"/>
              <a:t>Cross-axis projection error may complicate OPM calibration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4A88236-9479-66FB-1945-26BE162A5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Calibration of SQUID vs. OPM systems</a:t>
            </a:r>
          </a:p>
        </p:txBody>
      </p:sp>
    </p:spTree>
    <p:extLst>
      <p:ext uri="{BB962C8B-B14F-4D97-AF65-F5344CB8AC3E}">
        <p14:creationId xmlns:p14="http://schemas.microsoft.com/office/powerpoint/2010/main" val="869238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rt Placeholder 1">
            <a:extLst>
              <a:ext uri="{FF2B5EF4-FFF2-40B4-BE49-F238E27FC236}">
                <a16:creationId xmlns:a16="http://schemas.microsoft.com/office/drawing/2014/main" id="{840186F5-2011-154A-FB5A-A68E359B47C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766763" y="2026122"/>
            <a:ext cx="8021637" cy="36566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9671EB-D4D3-1E2D-C3DB-9DF4EC50D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linear calibration parameters</a:t>
            </a:r>
          </a:p>
        </p:txBody>
      </p:sp>
      <p:pic>
        <p:nvPicPr>
          <p:cNvPr id="5" name="Picture 4" descr="A mathematical equation with symbols&#10;&#10;Description automatically generated with medium confidence">
            <a:extLst>
              <a:ext uri="{FF2B5EF4-FFF2-40B4-BE49-F238E27FC236}">
                <a16:creationId xmlns:a16="http://schemas.microsoft.com/office/drawing/2014/main" id="{AA18EFFB-CCAC-3355-71A8-7A14891BB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498" y="2346577"/>
            <a:ext cx="1930400" cy="850900"/>
          </a:xfrm>
          <a:prstGeom prst="rect">
            <a:avLst/>
          </a:prstGeom>
        </p:spPr>
      </p:pic>
      <p:pic>
        <p:nvPicPr>
          <p:cNvPr id="7" name="Picture 6" descr="A group of symbols on a white background&#10;&#10;Description automatically generated">
            <a:extLst>
              <a:ext uri="{FF2B5EF4-FFF2-40B4-BE49-F238E27FC236}">
                <a16:creationId xmlns:a16="http://schemas.microsoft.com/office/drawing/2014/main" id="{55D3E4A9-C013-97EB-C48F-DFC487283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498" y="3311105"/>
            <a:ext cx="1574800" cy="431800"/>
          </a:xfrm>
          <a:prstGeom prst="rect">
            <a:avLst/>
          </a:prstGeom>
        </p:spPr>
      </p:pic>
      <p:pic>
        <p:nvPicPr>
          <p:cNvPr id="9" name="Picture 8" descr="A black text with a white background&#10;&#10;Description automatically generated">
            <a:extLst>
              <a:ext uri="{FF2B5EF4-FFF2-40B4-BE49-F238E27FC236}">
                <a16:creationId xmlns:a16="http://schemas.microsoft.com/office/drawing/2014/main" id="{943578AB-D26C-96B5-9E99-E80A918509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3498" y="4007991"/>
            <a:ext cx="1473200" cy="469900"/>
          </a:xfrm>
          <a:prstGeom prst="rect">
            <a:avLst/>
          </a:prstGeom>
        </p:spPr>
      </p:pic>
      <p:pic>
        <p:nvPicPr>
          <p:cNvPr id="11" name="Picture 10" descr="A black math equation&#10;&#10;Description automatically generated with medium confidence">
            <a:extLst>
              <a:ext uri="{FF2B5EF4-FFF2-40B4-BE49-F238E27FC236}">
                <a16:creationId xmlns:a16="http://schemas.microsoft.com/office/drawing/2014/main" id="{9634FFAE-D45C-DBF8-4761-84015C2868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3498" y="4706964"/>
            <a:ext cx="2286000" cy="482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4D6AB0-4144-D1B5-5863-CE3FEAECD0E7}"/>
              </a:ext>
            </a:extLst>
          </p:cNvPr>
          <p:cNvSpPr txBox="1"/>
          <p:nvPr/>
        </p:nvSpPr>
        <p:spPr>
          <a:xfrm>
            <a:off x="671756" y="2611086"/>
            <a:ext cx="4343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Crosstalk distortion of and individual sensor: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901AA-EDE2-3690-B5B6-C058ED941185}"/>
              </a:ext>
            </a:extLst>
          </p:cNvPr>
          <p:cNvSpPr txBox="1"/>
          <p:nvPr/>
        </p:nvSpPr>
        <p:spPr>
          <a:xfrm>
            <a:off x="671756" y="3312669"/>
            <a:ext cx="445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Crosstalk distortion as a linear algebra model: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FF5489-A28A-B76A-B730-DF780FE0681B}"/>
              </a:ext>
            </a:extLst>
          </p:cNvPr>
          <p:cNvSpPr txBox="1"/>
          <p:nvPr/>
        </p:nvSpPr>
        <p:spPr>
          <a:xfrm>
            <a:off x="671756" y="4082299"/>
            <a:ext cx="4696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Correcting for crosstalk if coefficients are known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FC0159-67E2-ADAD-0A0E-E95ADFBAEDAE}"/>
              </a:ext>
            </a:extLst>
          </p:cNvPr>
          <p:cNvSpPr txBox="1"/>
          <p:nvPr/>
        </p:nvSpPr>
        <p:spPr>
          <a:xfrm>
            <a:off x="671756" y="4783882"/>
            <a:ext cx="4559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Taking relative gain errors into account as well:</a:t>
            </a:r>
          </a:p>
        </p:txBody>
      </p:sp>
    </p:spTree>
    <p:extLst>
      <p:ext uri="{BB962C8B-B14F-4D97-AF65-F5344CB8AC3E}">
        <p14:creationId xmlns:p14="http://schemas.microsoft.com/office/powerpoint/2010/main" val="4173311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3BDAAA7A-0A4B-FF6A-3D19-A441385580F1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8E3ACA2-2BC4-31CB-5B92-530203B06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Phantom head: artificial current dipoles for calibration</a:t>
            </a:r>
          </a:p>
        </p:txBody>
      </p:sp>
      <p:pic>
        <p:nvPicPr>
          <p:cNvPr id="5" name="Picture 4" descr="A graph with a colorful circle&#10;&#10;Description automatically generated">
            <a:extLst>
              <a:ext uri="{FF2B5EF4-FFF2-40B4-BE49-F238E27FC236}">
                <a16:creationId xmlns:a16="http://schemas.microsoft.com/office/drawing/2014/main" id="{78D953A2-FB90-5317-323D-145DE16D0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8667" y="2019716"/>
            <a:ext cx="3755136" cy="2816352"/>
          </a:xfrm>
          <a:prstGeom prst="rect">
            <a:avLst/>
          </a:prstGeom>
        </p:spPr>
      </p:pic>
      <p:pic>
        <p:nvPicPr>
          <p:cNvPr id="7" name="Picture 6" descr="A graph with a colorful circle&#10;&#10;Description automatically generated">
            <a:extLst>
              <a:ext uri="{FF2B5EF4-FFF2-40B4-BE49-F238E27FC236}">
                <a16:creationId xmlns:a16="http://schemas.microsoft.com/office/drawing/2014/main" id="{09DAE36A-067C-3105-6EBB-4A7CB013E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600" y="2019716"/>
            <a:ext cx="4120896" cy="309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8871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34C525-E456-82B9-FC0B-D21565399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compensation coils for calibration </a:t>
            </a:r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52DEC519-4243-72C3-F095-B46991EE366C}"/>
              </a:ext>
            </a:extLst>
          </p:cNvPr>
          <p:cNvPicPr>
            <a:picLocks noGrp="1" noChangeAspect="1"/>
          </p:cNvPicPr>
          <p:nvPr>
            <p:ph type="chart" sz="quarter" idx="12"/>
          </p:nvPr>
        </p:nvPicPr>
        <p:blipFill>
          <a:blip r:embed="rId3"/>
          <a:stretch>
            <a:fillRect/>
          </a:stretch>
        </p:blipFill>
        <p:spPr>
          <a:xfrm>
            <a:off x="671756" y="2004498"/>
            <a:ext cx="4251960" cy="23500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9DC374F-2612-DFE7-2368-A65C558731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173" y="2004498"/>
            <a:ext cx="3078227" cy="23587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13A21F-0D7B-041B-192E-EDA2A7C7E3B2}"/>
              </a:ext>
            </a:extLst>
          </p:cNvPr>
          <p:cNvSpPr txBox="1"/>
          <p:nvPr/>
        </p:nvSpPr>
        <p:spPr>
          <a:xfrm>
            <a:off x="346701" y="4766680"/>
            <a:ext cx="5659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calibrated fluxgate sensors to measure the field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Extract the vector spherical harmonic (VSH) components up to a certain order </a:t>
            </a:r>
            <a:r>
              <a:rPr lang="en-US" i="1" dirty="0"/>
              <a:t>l</a:t>
            </a:r>
            <a:endParaRPr lang="en-US" dirty="0"/>
          </a:p>
        </p:txBody>
      </p:sp>
      <p:sp>
        <p:nvSpPr>
          <p:cNvPr id="2" name="Text Box 7">
            <a:extLst>
              <a:ext uri="{FF2B5EF4-FFF2-40B4-BE49-F238E27FC236}">
                <a16:creationId xmlns:a16="http://schemas.microsoft.com/office/drawing/2014/main" id="{0D17C43D-0DBD-802D-E9EC-7C004CA1E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88" y="6268846"/>
            <a:ext cx="2738128" cy="435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217713" tIns="108858" rIns="217713" bIns="108858">
            <a:spAutoFit/>
          </a:bodyPr>
          <a:lstStyle/>
          <a:p>
            <a:pPr>
              <a:defRPr/>
            </a:pPr>
            <a:r>
              <a:rPr lang="sv-SE" sz="1400" dirty="0" err="1">
                <a:cs typeface="+mn-cs"/>
              </a:rPr>
              <a:t>Iivanainen</a:t>
            </a:r>
            <a:r>
              <a:rPr lang="sv-SE" sz="1400" dirty="0">
                <a:cs typeface="+mn-cs"/>
              </a:rPr>
              <a:t> et al., Sensors, 2022.</a:t>
            </a:r>
            <a:endParaRPr lang="en-US" sz="1400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8569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A79327-90F9-5214-15FB-8E284A887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Validation of the method</a:t>
            </a:r>
          </a:p>
        </p:txBody>
      </p:sp>
      <p:pic>
        <p:nvPicPr>
          <p:cNvPr id="4" name="Chart Placeholder 5">
            <a:extLst>
              <a:ext uri="{FF2B5EF4-FFF2-40B4-BE49-F238E27FC236}">
                <a16:creationId xmlns:a16="http://schemas.microsoft.com/office/drawing/2014/main" id="{A7295113-1777-D5AC-7AE0-E872F59651A6}"/>
              </a:ext>
            </a:extLst>
          </p:cNvPr>
          <p:cNvPicPr>
            <a:picLocks noGrp="1" noChangeAspect="1"/>
          </p:cNvPicPr>
          <p:nvPr>
            <p:ph type="chart" sz="quarter" idx="12"/>
          </p:nvPr>
        </p:nvPicPr>
        <p:blipFill>
          <a:blip r:embed="rId2"/>
          <a:stretch>
            <a:fillRect/>
          </a:stretch>
        </p:blipFill>
        <p:spPr>
          <a:xfrm>
            <a:off x="3359447" y="1785265"/>
            <a:ext cx="2741261" cy="2770632"/>
          </a:xfrm>
          <a:prstGeom prst="rect">
            <a:avLst/>
          </a:prstGeom>
        </p:spPr>
      </p:pic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84D16951-594F-AC83-2238-3228184AC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895" y="1785265"/>
            <a:ext cx="2800017" cy="27706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0A06BB-FCD8-1D89-B070-4139A2FA95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848" y="1785265"/>
            <a:ext cx="2731121" cy="27706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B4E2DF-C54B-BCD6-B291-CD360CADDA12}"/>
              </a:ext>
            </a:extLst>
          </p:cNvPr>
          <p:cNvSpPr txBox="1"/>
          <p:nvPr/>
        </p:nvSpPr>
        <p:spPr>
          <a:xfrm>
            <a:off x="31631" y="4732163"/>
            <a:ext cx="777302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Place three-axis fluxgates inside the sensor array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Use the algorithm to find the fluxgate parameters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Six positions inside the sensor array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6×3 = 18 measurements (or sensors to calibrate)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The gains and relative positions/orientations of the fluxgate channels are known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750918-3EF3-D87B-03F3-1EE93B6D55F4}"/>
              </a:ext>
            </a:extLst>
          </p:cNvPr>
          <p:cNvSpPr txBox="1"/>
          <p:nvPr/>
        </p:nvSpPr>
        <p:spPr>
          <a:xfrm>
            <a:off x="1185126" y="1637397"/>
            <a:ext cx="11787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Mean = 0.8 mm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415B5C-C045-34C7-47E0-E848D1FF12D3}"/>
              </a:ext>
            </a:extLst>
          </p:cNvPr>
          <p:cNvSpPr txBox="1"/>
          <p:nvPr/>
        </p:nvSpPr>
        <p:spPr>
          <a:xfrm>
            <a:off x="4355223" y="1637397"/>
            <a:ext cx="11787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Mean = 0.1°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834983-AF7F-5630-895D-64F0F2DCD412}"/>
              </a:ext>
            </a:extLst>
          </p:cNvPr>
          <p:cNvSpPr txBox="1"/>
          <p:nvPr/>
        </p:nvSpPr>
        <p:spPr>
          <a:xfrm>
            <a:off x="7096484" y="1637397"/>
            <a:ext cx="11787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Mean = 0.8%</a:t>
            </a:r>
          </a:p>
        </p:txBody>
      </p:sp>
    </p:spTree>
    <p:extLst>
      <p:ext uri="{BB962C8B-B14F-4D97-AF65-F5344CB8AC3E}">
        <p14:creationId xmlns:p14="http://schemas.microsoft.com/office/powerpoint/2010/main" val="1042693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F8CD5C-D69B-7221-7972-A50AFDFA23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dirty="0"/>
              <a:t>In SQUID systems, head movements are restricted to the interior of the fixed-size helmet</a:t>
            </a:r>
          </a:p>
          <a:p>
            <a:r>
              <a:rPr lang="en-US" sz="2000" dirty="0"/>
              <a:t>Head movements with respect to static sensors cause field distortions that can be compensated for</a:t>
            </a:r>
          </a:p>
          <a:p>
            <a:r>
              <a:rPr lang="en-US" sz="2000" dirty="0"/>
              <a:t>However, SQUID arrays do not allow for naturalistic movements</a:t>
            </a:r>
          </a:p>
          <a:p>
            <a:r>
              <a:rPr lang="en-US" sz="2000" dirty="0"/>
              <a:t>OPM arrays can be wearable and moveable but movement through the background DC field causes a different kind of a movement distortion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3257107-71DC-33F0-13C2-A91003190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 movement issues in SQUIDs and OPMs</a:t>
            </a:r>
          </a:p>
        </p:txBody>
      </p:sp>
    </p:spTree>
    <p:extLst>
      <p:ext uri="{BB962C8B-B14F-4D97-AF65-F5344CB8AC3E}">
        <p14:creationId xmlns:p14="http://schemas.microsoft.com/office/powerpoint/2010/main" val="594649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99F161-C26C-6A9C-4B01-9FA0D5C70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Infant head movements and compensation (SQUID measurements)</a:t>
            </a:r>
          </a:p>
        </p:txBody>
      </p:sp>
      <p:pic>
        <p:nvPicPr>
          <p:cNvPr id="4" name="Picture 3" descr="movements.pdf">
            <a:extLst>
              <a:ext uri="{FF2B5EF4-FFF2-40B4-BE49-F238E27FC236}">
                <a16:creationId xmlns:a16="http://schemas.microsoft.com/office/drawing/2014/main" id="{0205956A-5AFB-7288-5731-B91F0E574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37" y="2204281"/>
            <a:ext cx="1837944" cy="1837944"/>
          </a:xfrm>
          <a:prstGeom prst="rect">
            <a:avLst/>
          </a:prstGeom>
        </p:spPr>
      </p:pic>
      <p:pic>
        <p:nvPicPr>
          <p:cNvPr id="6" name="Chart Placeholder 5" descr="dists.pdf">
            <a:extLst>
              <a:ext uri="{FF2B5EF4-FFF2-40B4-BE49-F238E27FC236}">
                <a16:creationId xmlns:a16="http://schemas.microsoft.com/office/drawing/2014/main" id="{D046471F-573F-7418-310A-22C83480666B}"/>
              </a:ext>
            </a:extLst>
          </p:cNvPr>
          <p:cNvPicPr>
            <a:picLocks noGrp="1" noChangeAspect="1"/>
          </p:cNvPicPr>
          <p:nvPr>
            <p:ph type="chart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429" y="2102834"/>
            <a:ext cx="1828800" cy="1828800"/>
          </a:xfrm>
          <a:prstGeom prst="rect">
            <a:avLst/>
          </a:prstGeom>
        </p:spPr>
      </p:pic>
      <p:pic>
        <p:nvPicPr>
          <p:cNvPr id="7" name="Picture 6" descr="A diagram of a map&#10;&#10;Description automatically generated with medium confidence">
            <a:extLst>
              <a:ext uri="{FF2B5EF4-FFF2-40B4-BE49-F238E27FC236}">
                <a16:creationId xmlns:a16="http://schemas.microsoft.com/office/drawing/2014/main" id="{93D8BAD4-EAF6-BCFF-A2A8-1A76DDEF8C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571" y="4680103"/>
            <a:ext cx="4591867" cy="1325880"/>
          </a:xfrm>
          <a:prstGeom prst="rect">
            <a:avLst/>
          </a:prstGeom>
        </p:spPr>
      </p:pic>
      <p:pic>
        <p:nvPicPr>
          <p:cNvPr id="5" name="Picture 4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0B40A1AD-7C99-8BED-6F42-2332C228FB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77" y="1498661"/>
            <a:ext cx="4762423" cy="28072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3971B9-A7E4-CDB8-F142-217C695DB94B}"/>
              </a:ext>
            </a:extLst>
          </p:cNvPr>
          <p:cNvSpPr txBox="1"/>
          <p:nvPr/>
        </p:nvSpPr>
        <p:spPr>
          <a:xfrm>
            <a:off x="294475" y="6545211"/>
            <a:ext cx="29041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Clarke et al., Hum. Brain Mapp., 2022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FB6C5F-A2DD-5188-4F41-3179FACD4457}"/>
              </a:ext>
            </a:extLst>
          </p:cNvPr>
          <p:cNvSpPr txBox="1"/>
          <p:nvPr/>
        </p:nvSpPr>
        <p:spPr>
          <a:xfrm>
            <a:off x="1705931" y="5997128"/>
            <a:ext cx="1265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Original auditory </a:t>
            </a:r>
          </a:p>
          <a:p>
            <a:r>
              <a:rPr lang="en-US" sz="1200" dirty="0"/>
              <a:t>response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56EDA0-1C2A-7F43-D73C-1D4705A1A017}"/>
              </a:ext>
            </a:extLst>
          </p:cNvPr>
          <p:cNvSpPr txBox="1"/>
          <p:nvPr/>
        </p:nvSpPr>
        <p:spPr>
          <a:xfrm>
            <a:off x="3425253" y="5997128"/>
            <a:ext cx="1162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tSSS</a:t>
            </a:r>
            <a:r>
              <a:rPr lang="en-US" sz="1200" dirty="0"/>
              <a:t>-processed </a:t>
            </a:r>
          </a:p>
          <a:p>
            <a:r>
              <a:rPr lang="en-US" sz="1200" dirty="0"/>
              <a:t>response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EFF3CB-4C9C-ECDF-5237-3317E010BC30}"/>
              </a:ext>
            </a:extLst>
          </p:cNvPr>
          <p:cNvSpPr txBox="1"/>
          <p:nvPr/>
        </p:nvSpPr>
        <p:spPr>
          <a:xfrm>
            <a:off x="5039844" y="5963269"/>
            <a:ext cx="16526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tSSS</a:t>
            </a:r>
            <a:r>
              <a:rPr lang="en-US" sz="1200" dirty="0"/>
              <a:t> + movement </a:t>
            </a:r>
          </a:p>
          <a:p>
            <a:r>
              <a:rPr lang="en-US" sz="1200" dirty="0"/>
              <a:t>Compensated response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32515B-C581-3F17-626D-3C1BA879658C}"/>
              </a:ext>
            </a:extLst>
          </p:cNvPr>
          <p:cNvSpPr txBox="1"/>
          <p:nvPr/>
        </p:nvSpPr>
        <p:spPr>
          <a:xfrm>
            <a:off x="608842" y="4075539"/>
            <a:ext cx="2768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Larson and Taulu, Brain Topography, 2017</a:t>
            </a:r>
          </a:p>
        </p:txBody>
      </p:sp>
    </p:spTree>
    <p:extLst>
      <p:ext uri="{BB962C8B-B14F-4D97-AF65-F5344CB8AC3E}">
        <p14:creationId xmlns:p14="http://schemas.microsoft.com/office/powerpoint/2010/main" val="3693531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A34820-D0A7-1C37-7E54-0E852AA91B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dirty="0"/>
              <a:t>General-level differences between SQUID-MEG and OPM-MEG in the following areas:</a:t>
            </a:r>
          </a:p>
          <a:p>
            <a:pPr lvl="1"/>
            <a:r>
              <a:rPr lang="en-US" sz="1800" dirty="0"/>
              <a:t>Interference suppression with magnetic field expansions</a:t>
            </a:r>
          </a:p>
          <a:p>
            <a:pPr lvl="1"/>
            <a:r>
              <a:rPr lang="en-US" sz="1800" dirty="0"/>
              <a:t>Calibration</a:t>
            </a:r>
          </a:p>
          <a:p>
            <a:pPr lvl="1"/>
            <a:r>
              <a:rPr lang="en-US" sz="1800" dirty="0"/>
              <a:t>Head movement issues, especially considering infant measurements</a:t>
            </a:r>
          </a:p>
          <a:p>
            <a:r>
              <a:rPr lang="en-US" sz="2000" dirty="0"/>
              <a:t>Some recommendations for coping with OPM-specific issues regarding the above topics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AAC665-0AA9-A388-0C58-6E6BEC6A9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798302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rt Placeholder 1">
            <a:extLst>
              <a:ext uri="{FF2B5EF4-FFF2-40B4-BE49-F238E27FC236}">
                <a16:creationId xmlns:a16="http://schemas.microsoft.com/office/drawing/2014/main" id="{8710AA58-C93B-0D31-03E1-EC1D42E24C2C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B192E5-988F-788F-BE63-641363268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sensor array</a:t>
            </a:r>
          </a:p>
        </p:txBody>
      </p:sp>
      <p:pic>
        <p:nvPicPr>
          <p:cNvPr id="6" name="Picture 5" descr="A diagram of a signal&#10;&#10;Description automatically generated with medium confidence">
            <a:extLst>
              <a:ext uri="{FF2B5EF4-FFF2-40B4-BE49-F238E27FC236}">
                <a16:creationId xmlns:a16="http://schemas.microsoft.com/office/drawing/2014/main" id="{A759B71E-0C2D-7A8B-5452-34B2F75087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381" y="1810188"/>
            <a:ext cx="7772400" cy="16078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37463B-8BB0-C928-C67C-D979896B76CB}"/>
              </a:ext>
            </a:extLst>
          </p:cNvPr>
          <p:cNvSpPr txBox="1"/>
          <p:nvPr/>
        </p:nvSpPr>
        <p:spPr>
          <a:xfrm>
            <a:off x="3215481" y="3749574"/>
            <a:ext cx="2400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50" dirty="0"/>
              <a:t>Movement of the MEG sensors in a background field creates (spatially smooth) artifacts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50" dirty="0"/>
              <a:t>Field compensation necessary to avoid saturation and to minimize cross-axis projection errors</a:t>
            </a:r>
          </a:p>
        </p:txBody>
      </p:sp>
    </p:spTree>
    <p:extLst>
      <p:ext uri="{BB962C8B-B14F-4D97-AF65-F5344CB8AC3E}">
        <p14:creationId xmlns:p14="http://schemas.microsoft.com/office/powerpoint/2010/main" val="348534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3CC25C-E995-453C-3E11-E842C87201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dirty="0"/>
              <a:t>SQUID:</a:t>
            </a:r>
          </a:p>
          <a:p>
            <a:pPr lvl="1"/>
            <a:r>
              <a:rPr lang="en-US" sz="1800" dirty="0"/>
              <a:t>Behavioral (we don’t want the subjects to escape the helmet)</a:t>
            </a:r>
          </a:p>
          <a:p>
            <a:pPr lvl="1"/>
            <a:r>
              <a:rPr lang="en-US" sz="1800" dirty="0"/>
              <a:t>Signal-to-noise ratio varies as a function of head position</a:t>
            </a:r>
          </a:p>
          <a:p>
            <a:r>
              <a:rPr lang="en-US" sz="2000" dirty="0"/>
              <a:t>OPM:</a:t>
            </a:r>
          </a:p>
          <a:p>
            <a:pPr lvl="1"/>
            <a:r>
              <a:rPr lang="en-US" sz="1800" dirty="0"/>
              <a:t>Behavioral (do infants tolerate the confined sensor array?)</a:t>
            </a:r>
          </a:p>
          <a:p>
            <a:pPr lvl="1"/>
            <a:r>
              <a:rPr lang="en-US" sz="1800" dirty="0"/>
              <a:t>Efficient dynamic field compensation needed for abrupt head movements</a:t>
            </a:r>
          </a:p>
          <a:p>
            <a:r>
              <a:rPr lang="en-US" sz="2000" dirty="0"/>
              <a:t>Overall, the main challenges are behavioral</a:t>
            </a:r>
          </a:p>
          <a:p>
            <a:pPr lvl="1"/>
            <a:r>
              <a:rPr lang="en-US" sz="1800" dirty="0"/>
              <a:t>It is of utmost importance to keep the infants content during the recording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843319-8BE1-7546-789E-F8769BA25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challenges in infant MEG</a:t>
            </a:r>
          </a:p>
        </p:txBody>
      </p:sp>
    </p:spTree>
    <p:extLst>
      <p:ext uri="{BB962C8B-B14F-4D97-AF65-F5344CB8AC3E}">
        <p14:creationId xmlns:p14="http://schemas.microsoft.com/office/powerpoint/2010/main" val="6660227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754C37-2B1B-BEC1-7A5D-133A8D879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dirty="0"/>
              <a:t>Number of sensors and optimization of array geometry should be revisited for OPM-MEG</a:t>
            </a:r>
          </a:p>
          <a:p>
            <a:r>
              <a:rPr lang="en-US" sz="2000" dirty="0"/>
              <a:t>SSS processing may need adjustments: truncation order, convergence geometry, and numerical stabilization</a:t>
            </a:r>
          </a:p>
          <a:p>
            <a:r>
              <a:rPr lang="en-US" sz="2000" dirty="0"/>
              <a:t>Accuracy of calibration becomes increasingly critical and efficient methods for repeated calibration are needed</a:t>
            </a:r>
          </a:p>
          <a:p>
            <a:r>
              <a:rPr lang="en-US" sz="2000" dirty="0"/>
              <a:t>Movement distortion mechanisms are fundamentally different for SQUID-MEG and OPM-MEG. For the latter, dynamic background field compensation is necessary. 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E9E4EE-32BF-A6A8-67B2-EDDF3985B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3248068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FB76CE-8E19-BA37-3230-020707FA1F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dirty="0"/>
              <a:t>Several existing methods such as basic filtering or signal space projection (SSP) can be applied to SQUID-MEG and OPM-MEG without major modifications</a:t>
            </a:r>
          </a:p>
          <a:p>
            <a:r>
              <a:rPr lang="en-US" sz="2000" dirty="0"/>
              <a:t>Application of the signal space separation (SSS) method may require some adjustment in order to apply it to OPM-MEG optimally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F708AE2-09CA-5DD0-E5AB-1A71258D6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Interference suppression</a:t>
            </a:r>
          </a:p>
        </p:txBody>
      </p:sp>
    </p:spTree>
    <p:extLst>
      <p:ext uri="{BB962C8B-B14F-4D97-AF65-F5344CB8AC3E}">
        <p14:creationId xmlns:p14="http://schemas.microsoft.com/office/powerpoint/2010/main" val="2611637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32BE29-EF58-B0D2-AE4F-023A789E7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Vector Spherical Harmonic (VSH) expansion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45899CF6-160D-3355-13FB-4B4F91D1A3F6}"/>
              </a:ext>
            </a:extLst>
          </p:cNvPr>
          <p:cNvPicPr>
            <a:picLocks noGrp="1" noChangeAspect="1" noChangeArrowheads="1"/>
          </p:cNvPicPr>
          <p:nvPr>
            <p:ph type="chart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56" y="1817769"/>
            <a:ext cx="3441479" cy="365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A black symbols on a white background&#10;&#10;Description automatically generated">
            <a:extLst>
              <a:ext uri="{FF2B5EF4-FFF2-40B4-BE49-F238E27FC236}">
                <a16:creationId xmlns:a16="http://schemas.microsoft.com/office/drawing/2014/main" id="{1C97DA5E-F031-E841-5BF7-10EE7C57C5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642" y="1939054"/>
            <a:ext cx="2578608" cy="457200"/>
          </a:xfrm>
          <a:prstGeom prst="rect">
            <a:avLst/>
          </a:prstGeom>
        </p:spPr>
      </p:pic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70CA97D4-62A1-96DD-A220-436C7EF1DE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642" y="2632079"/>
            <a:ext cx="3824838" cy="502920"/>
          </a:xfrm>
          <a:prstGeom prst="rect">
            <a:avLst/>
          </a:prstGeom>
        </p:spPr>
      </p:pic>
      <p:pic>
        <p:nvPicPr>
          <p:cNvPr id="6" name="Picture 5" descr="A math equations and symbols&#10;&#10;Description automatically generated with medium confidence">
            <a:extLst>
              <a:ext uri="{FF2B5EF4-FFF2-40B4-BE49-F238E27FC236}">
                <a16:creationId xmlns:a16="http://schemas.microsoft.com/office/drawing/2014/main" id="{8C7F7943-B179-6179-FF34-751E880C94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641" y="3323929"/>
            <a:ext cx="2754630" cy="502920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10EAD8E5-03B3-A50E-0183-8EEF8D30E3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641" y="4029053"/>
            <a:ext cx="2465535" cy="502920"/>
          </a:xfrm>
          <a:prstGeom prst="rect">
            <a:avLst/>
          </a:prstGeom>
        </p:spPr>
      </p:pic>
      <p:sp>
        <p:nvSpPr>
          <p:cNvPr id="10" name="Text Box 7">
            <a:extLst>
              <a:ext uri="{FF2B5EF4-FFF2-40B4-BE49-F238E27FC236}">
                <a16:creationId xmlns:a16="http://schemas.microsoft.com/office/drawing/2014/main" id="{FE4FE919-7BEC-6CE5-97B9-53E5143CD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88" y="6268846"/>
            <a:ext cx="3105921" cy="435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217713" tIns="108858" rIns="217713" bIns="108858">
            <a:spAutoFit/>
          </a:bodyPr>
          <a:lstStyle/>
          <a:p>
            <a:pPr>
              <a:defRPr/>
            </a:pPr>
            <a:r>
              <a:rPr lang="sv-SE" sz="1400" dirty="0" err="1">
                <a:cs typeface="+mn-cs"/>
              </a:rPr>
              <a:t>Taulu</a:t>
            </a:r>
            <a:r>
              <a:rPr lang="sv-SE" sz="1400" dirty="0">
                <a:cs typeface="+mn-cs"/>
              </a:rPr>
              <a:t> and </a:t>
            </a:r>
            <a:r>
              <a:rPr lang="sv-SE" sz="1400" dirty="0" err="1">
                <a:cs typeface="+mn-cs"/>
              </a:rPr>
              <a:t>Kajola</a:t>
            </a:r>
            <a:r>
              <a:rPr lang="sv-SE" sz="1400" dirty="0">
                <a:cs typeface="+mn-cs"/>
              </a:rPr>
              <a:t>, J. </a:t>
            </a:r>
            <a:r>
              <a:rPr lang="sv-SE" sz="1400" dirty="0" err="1">
                <a:cs typeface="+mn-cs"/>
              </a:rPr>
              <a:t>Appl</a:t>
            </a:r>
            <a:r>
              <a:rPr lang="sv-SE" sz="1400" dirty="0">
                <a:cs typeface="+mn-cs"/>
              </a:rPr>
              <a:t>. </a:t>
            </a:r>
            <a:r>
              <a:rPr lang="sv-SE" sz="1400" dirty="0" err="1">
                <a:cs typeface="+mn-cs"/>
              </a:rPr>
              <a:t>Phys</a:t>
            </a:r>
            <a:r>
              <a:rPr lang="sv-SE" sz="1400" dirty="0">
                <a:cs typeface="+mn-cs"/>
              </a:rPr>
              <a:t>., 2005</a:t>
            </a:r>
            <a:endParaRPr lang="en-US" sz="1400" dirty="0"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A1DD20-93CF-54D8-9830-D7E139460289}"/>
              </a:ext>
            </a:extLst>
          </p:cNvPr>
          <p:cNvSpPr txBox="1"/>
          <p:nvPr/>
        </p:nvSpPr>
        <p:spPr>
          <a:xfrm>
            <a:off x="3808435" y="4987050"/>
            <a:ext cx="335630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Signal Space Separation (SSS): Truncate the </a:t>
            </a:r>
          </a:p>
          <a:p>
            <a:r>
              <a:rPr lang="en-US" sz="1400" dirty="0"/>
              <a:t>internal and external expansions, solve for </a:t>
            </a:r>
          </a:p>
          <a:p>
            <a:r>
              <a:rPr lang="en-US" sz="1400" dirty="0"/>
              <a:t>the multipole moments and only keep the </a:t>
            </a:r>
          </a:p>
          <a:p>
            <a:r>
              <a:rPr lang="en-US" sz="1400" dirty="0"/>
              <a:t>internal ones. Dimensionality of the model</a:t>
            </a:r>
          </a:p>
          <a:p>
            <a:r>
              <a:rPr lang="en-US" sz="1400" i="1" dirty="0"/>
              <a:t>n</a:t>
            </a:r>
            <a:r>
              <a:rPr lang="en-US" sz="1400" dirty="0"/>
              <a:t> </a:t>
            </a:r>
            <a:r>
              <a:rPr lang="en-US" sz="1400" i="1" dirty="0"/>
              <a:t>= </a:t>
            </a:r>
            <a:r>
              <a:rPr lang="en-US" sz="1400" dirty="0"/>
              <a:t>(</a:t>
            </a:r>
            <a:r>
              <a:rPr lang="en-US" sz="1400" i="1" dirty="0"/>
              <a:t>L</a:t>
            </a:r>
            <a:r>
              <a:rPr lang="en-US" sz="1400" baseline="-25000" dirty="0"/>
              <a:t>in</a:t>
            </a:r>
            <a:r>
              <a:rPr lang="en-US" sz="1400" dirty="0"/>
              <a:t> + 1)</a:t>
            </a:r>
            <a:r>
              <a:rPr lang="en-US" sz="1400" baseline="30000" dirty="0"/>
              <a:t>2</a:t>
            </a:r>
            <a:r>
              <a:rPr lang="en-US" sz="1400" dirty="0"/>
              <a:t> + (</a:t>
            </a:r>
            <a:r>
              <a:rPr lang="en-US" sz="1400" i="1" dirty="0"/>
              <a:t>L</a:t>
            </a:r>
            <a:r>
              <a:rPr lang="en-US" sz="1400" i="1" baseline="-25000" dirty="0"/>
              <a:t>out</a:t>
            </a:r>
            <a:r>
              <a:rPr lang="en-US" sz="1400" dirty="0"/>
              <a:t> + 1)</a:t>
            </a:r>
            <a:r>
              <a:rPr lang="en-US" sz="1400" baseline="30000" dirty="0"/>
              <a:t>2 </a:t>
            </a:r>
            <a:r>
              <a:rPr lang="en-US" sz="1400" dirty="0"/>
              <a:t>– 2. </a:t>
            </a:r>
          </a:p>
          <a:p>
            <a:endParaRPr lang="en-US" sz="1400" dirty="0"/>
          </a:p>
          <a:p>
            <a:r>
              <a:rPr lang="en-US" sz="1400" dirty="0"/>
              <a:t>OPM systems potentially allow for a higher</a:t>
            </a:r>
          </a:p>
          <a:p>
            <a:r>
              <a:rPr lang="en-US" sz="1400" dirty="0"/>
              <a:t>truncation order than SQUIDs </a:t>
            </a:r>
          </a:p>
        </p:txBody>
      </p:sp>
    </p:spTree>
    <p:extLst>
      <p:ext uri="{BB962C8B-B14F-4D97-AF65-F5344CB8AC3E}">
        <p14:creationId xmlns:p14="http://schemas.microsoft.com/office/powerpoint/2010/main" val="1017569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10BE98-2208-F6C8-5089-04EB91AFE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Spatial frequency hierarchy of the quasi-static magnetic field</a:t>
            </a:r>
          </a:p>
        </p:txBody>
      </p:sp>
      <p:pic>
        <p:nvPicPr>
          <p:cNvPr id="4" name="Chart Placeholder 3" descr="A group of spheres with numbers&#10;&#10;Description automatically generated">
            <a:extLst>
              <a:ext uri="{FF2B5EF4-FFF2-40B4-BE49-F238E27FC236}">
                <a16:creationId xmlns:a16="http://schemas.microsoft.com/office/drawing/2014/main" id="{7EE751F4-037A-C9AA-1B28-8A26E61ABCA9}"/>
              </a:ext>
            </a:extLst>
          </p:cNvPr>
          <p:cNvPicPr>
            <a:picLocks noGrp="1" noChangeAspect="1"/>
          </p:cNvPicPr>
          <p:nvPr>
            <p:ph type="chart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91" y="1772584"/>
            <a:ext cx="2817340" cy="2743200"/>
          </a:xfrm>
          <a:prstGeom prst="rect">
            <a:avLst/>
          </a:prstGeom>
        </p:spPr>
      </p:pic>
      <p:pic>
        <p:nvPicPr>
          <p:cNvPr id="5" name="Picture 4" descr="A group of colorful spheres&#10;&#10;Description automatically generated">
            <a:extLst>
              <a:ext uri="{FF2B5EF4-FFF2-40B4-BE49-F238E27FC236}">
                <a16:creationId xmlns:a16="http://schemas.microsoft.com/office/drawing/2014/main" id="{F053BFA3-728B-71F1-BB7C-BE26326237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72584"/>
            <a:ext cx="2982154" cy="2743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12AA30C-7D1E-27C0-4B38-CBC7D5E709B6}"/>
              </a:ext>
            </a:extLst>
          </p:cNvPr>
          <p:cNvSpPr txBox="1"/>
          <p:nvPr/>
        </p:nvSpPr>
        <p:spPr>
          <a:xfrm>
            <a:off x="799972" y="4927987"/>
            <a:ext cx="223817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First 20 VSH components for the </a:t>
            </a:r>
          </a:p>
          <a:p>
            <a:r>
              <a:rPr lang="en-US" sz="1200" dirty="0"/>
              <a:t>corresponding (</a:t>
            </a:r>
            <a:r>
              <a:rPr lang="en-US" sz="1200" i="1" dirty="0" err="1"/>
              <a:t>l</a:t>
            </a:r>
            <a:r>
              <a:rPr lang="en-US" sz="1200" dirty="0" err="1"/>
              <a:t>,</a:t>
            </a:r>
            <a:r>
              <a:rPr lang="en-US" sz="1200" i="1" dirty="0" err="1"/>
              <a:t>m</a:t>
            </a:r>
            <a:r>
              <a:rPr lang="en-US" sz="1200" dirty="0"/>
              <a:t>) values. </a:t>
            </a:r>
            <a:r>
              <a:rPr lang="en-US" sz="1200" dirty="0">
                <a:effectLst/>
              </a:rPr>
              <a:t>The </a:t>
            </a:r>
          </a:p>
          <a:p>
            <a:r>
              <a:rPr lang="en-US" sz="1200" dirty="0">
                <a:effectLst/>
              </a:rPr>
              <a:t>plots are individually scaled. </a:t>
            </a:r>
            <a:endParaRPr lang="en-US" sz="1200" dirty="0"/>
          </a:p>
          <a:p>
            <a:r>
              <a:rPr lang="en-US" sz="14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F3FA09-1C6A-4602-70BA-16714FB384C5}"/>
              </a:ext>
            </a:extLst>
          </p:cNvPr>
          <p:cNvSpPr txBox="1"/>
          <p:nvPr/>
        </p:nvSpPr>
        <p:spPr>
          <a:xfrm>
            <a:off x="4730078" y="4885297"/>
            <a:ext cx="270606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Field components corresponding to </a:t>
            </a:r>
          </a:p>
          <a:p>
            <a:r>
              <a:rPr lang="en-US" sz="1200" dirty="0"/>
              <a:t>the most significant left singular vectors </a:t>
            </a:r>
          </a:p>
          <a:p>
            <a:r>
              <a:rPr lang="en-US" sz="1200" dirty="0"/>
              <a:t>of the singular value decomposition of </a:t>
            </a:r>
          </a:p>
          <a:p>
            <a:r>
              <a:rPr lang="en-US" sz="1200" dirty="0"/>
              <a:t>the lead field matrix. </a:t>
            </a:r>
            <a:r>
              <a:rPr lang="en-US" sz="1200" dirty="0">
                <a:effectLst/>
              </a:rPr>
              <a:t>The plots are </a:t>
            </a:r>
          </a:p>
          <a:p>
            <a:r>
              <a:rPr lang="en-US" sz="1200" dirty="0">
                <a:effectLst/>
              </a:rPr>
              <a:t>individually scaled. </a:t>
            </a:r>
            <a:endParaRPr lang="en-US" sz="1200" dirty="0"/>
          </a:p>
          <a:p>
            <a:r>
              <a:rPr lang="en-US" sz="2800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460219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9055E3-8616-7D22-2F0F-63C5BA4E7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Resolution of the inverse problem as a function of the internal VSH truncation order</a:t>
            </a:r>
          </a:p>
        </p:txBody>
      </p:sp>
      <p:pic>
        <p:nvPicPr>
          <p:cNvPr id="4" name="Chart Placeholder 3" descr="A chart of brain functions&#10;&#10;Description automatically generated with medium confidence">
            <a:extLst>
              <a:ext uri="{FF2B5EF4-FFF2-40B4-BE49-F238E27FC236}">
                <a16:creationId xmlns:a16="http://schemas.microsoft.com/office/drawing/2014/main" id="{93AA5DB5-D4CE-9E01-9BF0-69CA36A538D9}"/>
              </a:ext>
            </a:extLst>
          </p:cNvPr>
          <p:cNvPicPr>
            <a:picLocks noGrp="1" noChangeAspect="1"/>
          </p:cNvPicPr>
          <p:nvPr>
            <p:ph type="chart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41" y="1779587"/>
            <a:ext cx="3513959" cy="36560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681E73-0314-A95F-ED8C-AC68C1EEB55B}"/>
              </a:ext>
            </a:extLst>
          </p:cNvPr>
          <p:cNvSpPr txBox="1"/>
          <p:nvPr/>
        </p:nvSpPr>
        <p:spPr>
          <a:xfrm>
            <a:off x="5083090" y="2684263"/>
            <a:ext cx="383130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Internal and external truncation orders</a:t>
            </a:r>
          </a:p>
          <a:p>
            <a:r>
              <a:rPr lang="en-US" dirty="0"/>
              <a:t>of  </a:t>
            </a:r>
            <a:r>
              <a:rPr lang="en-US" i="1" dirty="0"/>
              <a:t>L</a:t>
            </a:r>
            <a:r>
              <a:rPr lang="en-US" baseline="-25000" dirty="0"/>
              <a:t>in</a:t>
            </a:r>
            <a:r>
              <a:rPr lang="en-US" dirty="0"/>
              <a:t> = 13 and </a:t>
            </a:r>
            <a:r>
              <a:rPr lang="en-US" i="1" dirty="0"/>
              <a:t>L</a:t>
            </a:r>
            <a:r>
              <a:rPr lang="en-US" baseline="-25000" dirty="0"/>
              <a:t>out </a:t>
            </a:r>
            <a:r>
              <a:rPr lang="en-US" dirty="0"/>
              <a:t>= 3 correspond</a:t>
            </a:r>
          </a:p>
          <a:p>
            <a:r>
              <a:rPr lang="en-US" dirty="0"/>
              <a:t>to 210 degrees of freedom -&gt; </a:t>
            </a:r>
          </a:p>
          <a:p>
            <a:r>
              <a:rPr lang="en-US" dirty="0"/>
              <a:t>probably at least ~400 – 500 sensors  </a:t>
            </a:r>
          </a:p>
          <a:p>
            <a:r>
              <a:rPr lang="en-US" dirty="0"/>
              <a:t>needed for robust detection of the </a:t>
            </a:r>
          </a:p>
          <a:p>
            <a:r>
              <a:rPr lang="en-US" dirty="0"/>
              <a:t>internal/external spatial frequency </a:t>
            </a:r>
          </a:p>
          <a:p>
            <a:r>
              <a:rPr lang="en-US" dirty="0"/>
              <a:t>spectrum.  </a:t>
            </a:r>
          </a:p>
        </p:txBody>
      </p:sp>
    </p:spTree>
    <p:extLst>
      <p:ext uri="{BB962C8B-B14F-4D97-AF65-F5344CB8AC3E}">
        <p14:creationId xmlns:p14="http://schemas.microsoft.com/office/powerpoint/2010/main" val="362767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A4EA7E-E009-8770-D745-B9ECF9A22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Sensor geometry affects the robustness of the detection of VSH components</a:t>
            </a:r>
          </a:p>
        </p:txBody>
      </p:sp>
      <p:pic>
        <p:nvPicPr>
          <p:cNvPr id="6" name="Chart Placeholder 5" descr="A comparison of a human head&#10;&#10;Description automatically generated">
            <a:extLst>
              <a:ext uri="{FF2B5EF4-FFF2-40B4-BE49-F238E27FC236}">
                <a16:creationId xmlns:a16="http://schemas.microsoft.com/office/drawing/2014/main" id="{5C30BB0A-C6CE-8EA8-1560-4AC7370FD88A}"/>
              </a:ext>
            </a:extLst>
          </p:cNvPr>
          <p:cNvPicPr>
            <a:picLocks noGrp="1" noChangeAspect="1"/>
          </p:cNvPicPr>
          <p:nvPr>
            <p:ph type="chart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04" y="5041737"/>
            <a:ext cx="6118950" cy="1444752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A1FDA6E8-5BF2-F5F5-5BFF-4DEE4BD2B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930" y="1976871"/>
            <a:ext cx="2180527" cy="2313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217D5DC-6639-2A18-A49E-4A8A805EA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429" y="1734553"/>
            <a:ext cx="2212921" cy="2313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850FD9CA-56F4-10E4-D501-85AFD9559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293" y="1801362"/>
            <a:ext cx="1714086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945012-8BF9-1F1D-8725-794D5A748485}"/>
              </a:ext>
            </a:extLst>
          </p:cNvPr>
          <p:cNvSpPr txBox="1"/>
          <p:nvPr/>
        </p:nvSpPr>
        <p:spPr>
          <a:xfrm>
            <a:off x="2247493" y="4171188"/>
            <a:ext cx="1643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306-channel SQUID </a:t>
            </a:r>
          </a:p>
          <a:p>
            <a:r>
              <a:rPr lang="en-US" sz="1400" dirty="0"/>
              <a:t>geometry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DD0C48-67E3-49B3-57C8-BEA8D831886D}"/>
              </a:ext>
            </a:extLst>
          </p:cNvPr>
          <p:cNvSpPr txBox="1"/>
          <p:nvPr/>
        </p:nvSpPr>
        <p:spPr>
          <a:xfrm>
            <a:off x="4341439" y="4114412"/>
            <a:ext cx="21629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360-channel ”symmetry </a:t>
            </a:r>
          </a:p>
          <a:p>
            <a:r>
              <a:rPr lang="en-US" sz="1400" dirty="0"/>
              <a:t>Breaking” SQUID geometry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59CF5EFB-7E6B-A371-7F3F-BFB7AFD5A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4281" y="4597165"/>
            <a:ext cx="3399719" cy="404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217713" tIns="108858" rIns="217713" bIns="108858">
            <a:spAutoFit/>
          </a:bodyPr>
          <a:lstStyle/>
          <a:p>
            <a:pPr>
              <a:defRPr/>
            </a:pPr>
            <a:r>
              <a:rPr lang="sv-SE" sz="1200" dirty="0">
                <a:cs typeface="+mn-cs"/>
              </a:rPr>
              <a:t>Nurminen et al., IEEE Trans. </a:t>
            </a:r>
            <a:r>
              <a:rPr lang="sv-SE" sz="1200" dirty="0" err="1">
                <a:cs typeface="+mn-cs"/>
              </a:rPr>
              <a:t>Biomed</a:t>
            </a:r>
            <a:r>
              <a:rPr lang="sv-SE" sz="1200" dirty="0">
                <a:cs typeface="+mn-cs"/>
              </a:rPr>
              <a:t>. Eng., 2013</a:t>
            </a:r>
            <a:endParaRPr lang="en-US" sz="1200" dirty="0">
              <a:cs typeface="+mn-cs"/>
            </a:endParaRP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70F8B60A-9703-D935-ADD9-EE6E17E99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904" y="6485042"/>
            <a:ext cx="3125991" cy="435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217713" tIns="108858" rIns="217713" bIns="108858">
            <a:spAutoFit/>
          </a:bodyPr>
          <a:lstStyle/>
          <a:p>
            <a:pPr>
              <a:defRPr/>
            </a:pPr>
            <a:r>
              <a:rPr lang="sv-SE" sz="1400" dirty="0" err="1">
                <a:cs typeface="+mn-cs"/>
              </a:rPr>
              <a:t>Zhdanov</a:t>
            </a:r>
            <a:r>
              <a:rPr lang="sv-SE" sz="1400" dirty="0">
                <a:cs typeface="+mn-cs"/>
              </a:rPr>
              <a:t> et al., </a:t>
            </a:r>
            <a:r>
              <a:rPr lang="sv-SE" sz="1400" dirty="0" err="1">
                <a:cs typeface="+mn-cs"/>
              </a:rPr>
              <a:t>Phys</a:t>
            </a:r>
            <a:r>
              <a:rPr lang="sv-SE" sz="1400" dirty="0">
                <a:cs typeface="+mn-cs"/>
              </a:rPr>
              <a:t>. Med. </a:t>
            </a:r>
            <a:r>
              <a:rPr lang="sv-SE" sz="1400" dirty="0" err="1">
                <a:cs typeface="+mn-cs"/>
              </a:rPr>
              <a:t>Biol</a:t>
            </a:r>
            <a:r>
              <a:rPr lang="sv-SE" sz="1400" dirty="0">
                <a:cs typeface="+mn-cs"/>
              </a:rPr>
              <a:t>, 2023</a:t>
            </a:r>
            <a:endParaRPr lang="en-US" sz="1400" dirty="0"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9F999D-A18B-228D-90D8-AACFE39CF143}"/>
              </a:ext>
            </a:extLst>
          </p:cNvPr>
          <p:cNvSpPr txBox="1"/>
          <p:nvPr/>
        </p:nvSpPr>
        <p:spPr>
          <a:xfrm>
            <a:off x="178559" y="2610367"/>
            <a:ext cx="16433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Goal: minimize the </a:t>
            </a:r>
          </a:p>
          <a:p>
            <a:r>
              <a:rPr lang="en-US" sz="1400" dirty="0"/>
              <a:t>condition number of the SSS matrix -&gt;</a:t>
            </a:r>
          </a:p>
          <a:p>
            <a:r>
              <a:rPr lang="en-US" sz="1400" dirty="0"/>
              <a:t>decrease reconstruction noise  </a:t>
            </a:r>
          </a:p>
        </p:txBody>
      </p:sp>
    </p:spTree>
    <p:extLst>
      <p:ext uri="{BB962C8B-B14F-4D97-AF65-F5344CB8AC3E}">
        <p14:creationId xmlns:p14="http://schemas.microsoft.com/office/powerpoint/2010/main" val="2010324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5F0F43B9-AE08-BF1B-6292-985B4602A72C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/>
        <p:txBody>
          <a:bodyPr/>
          <a:lstStyle/>
          <a:p>
            <a:r>
              <a:rPr lang="en-US" sz="2400" dirty="0"/>
              <a:t>Relative reconstruction </a:t>
            </a:r>
          </a:p>
          <a:p>
            <a:r>
              <a:rPr lang="en-US" sz="2400" dirty="0"/>
              <a:t>noise as a function matrix </a:t>
            </a:r>
          </a:p>
          <a:p>
            <a:r>
              <a:rPr lang="en-US" sz="2400" dirty="0"/>
              <a:t>dimension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82255C-DE3A-5B77-A3EA-C881E3B0B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Iterative pseudo-inverse for low channel-count systems</a:t>
            </a:r>
          </a:p>
        </p:txBody>
      </p:sp>
      <p:pic>
        <p:nvPicPr>
          <p:cNvPr id="6" name="Picture 5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E499221A-85B7-C8E7-A180-6A19650A94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56" y="1736725"/>
            <a:ext cx="7772400" cy="26841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4966DE-E193-9C9F-DCAA-F0D81C61EEC7}"/>
              </a:ext>
            </a:extLst>
          </p:cNvPr>
          <p:cNvSpPr txBox="1"/>
          <p:nvPr/>
        </p:nvSpPr>
        <p:spPr>
          <a:xfrm>
            <a:off x="1028700" y="5292576"/>
            <a:ext cx="3991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Unstable SSS matrix leads to elevated sensor noise. </a:t>
            </a:r>
          </a:p>
          <a:p>
            <a:r>
              <a:rPr lang="en-US" sz="1200" dirty="0"/>
              <a:t>The SSS matrix inversion can be performed iteratively for </a:t>
            </a:r>
          </a:p>
          <a:p>
            <a:r>
              <a:rPr lang="en-US" sz="1200" dirty="0"/>
              <a:t>different </a:t>
            </a:r>
            <a:r>
              <a:rPr lang="en-US" sz="1200" i="1" dirty="0"/>
              <a:t>L</a:t>
            </a:r>
            <a:r>
              <a:rPr lang="en-US" sz="1200" baseline="-25000" dirty="0"/>
              <a:t>in</a:t>
            </a:r>
            <a:r>
              <a:rPr lang="en-US" sz="1200" i="1" dirty="0"/>
              <a:t> </a:t>
            </a:r>
            <a:r>
              <a:rPr lang="en-US" sz="1200" dirty="0"/>
              <a:t> orders, leading to a much more stable estimate.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B9E46B-823C-77DA-4FCA-9662C9FAE7A2}"/>
              </a:ext>
            </a:extLst>
          </p:cNvPr>
          <p:cNvSpPr txBox="1"/>
          <p:nvPr/>
        </p:nvSpPr>
        <p:spPr>
          <a:xfrm>
            <a:off x="1460404" y="4401252"/>
            <a:ext cx="1763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Condition number of the </a:t>
            </a:r>
          </a:p>
          <a:p>
            <a:r>
              <a:rPr lang="en-US" sz="1200" dirty="0"/>
              <a:t>full SSS basis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4790BA-CBBB-9235-9D93-B78840076BF4}"/>
              </a:ext>
            </a:extLst>
          </p:cNvPr>
          <p:cNvSpPr txBox="1"/>
          <p:nvPr/>
        </p:nvSpPr>
        <p:spPr>
          <a:xfrm>
            <a:off x="3917668" y="4382646"/>
            <a:ext cx="18279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Relative reconstruction </a:t>
            </a:r>
          </a:p>
          <a:p>
            <a:r>
              <a:rPr lang="en-US" sz="1200" dirty="0"/>
              <a:t>noise as a function matrix </a:t>
            </a:r>
          </a:p>
          <a:p>
            <a:r>
              <a:rPr lang="en-US" sz="1200" dirty="0"/>
              <a:t>dimension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74CFE8-9872-C51D-7103-8CC93F15A082}"/>
              </a:ext>
            </a:extLst>
          </p:cNvPr>
          <p:cNvSpPr txBox="1"/>
          <p:nvPr/>
        </p:nvSpPr>
        <p:spPr>
          <a:xfrm>
            <a:off x="6342362" y="4401252"/>
            <a:ext cx="19450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Relative reconstruction </a:t>
            </a:r>
          </a:p>
          <a:p>
            <a:r>
              <a:rPr lang="en-US" sz="1200" dirty="0"/>
              <a:t>noise as a function matrix </a:t>
            </a:r>
          </a:p>
          <a:p>
            <a:r>
              <a:rPr lang="en-US" sz="1200" dirty="0"/>
              <a:t>dimension with the iterative</a:t>
            </a:r>
          </a:p>
          <a:p>
            <a:r>
              <a:rPr lang="en-US" sz="1200" dirty="0"/>
              <a:t>method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8BFA4178-2911-8EC0-E419-29840E33B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842" y="6268846"/>
            <a:ext cx="2535573" cy="435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217713" tIns="108858" rIns="217713" bIns="108858">
            <a:spAutoFit/>
          </a:bodyPr>
          <a:lstStyle/>
          <a:p>
            <a:pPr>
              <a:defRPr/>
            </a:pPr>
            <a:r>
              <a:rPr lang="sv-SE" sz="1400" dirty="0">
                <a:cs typeface="+mn-cs"/>
              </a:rPr>
              <a:t>Holmes et al., Sensors, 2023.</a:t>
            </a:r>
            <a:endParaRPr lang="en-US" sz="1400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0140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C2F510-F7C1-49AA-5237-C5B656600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Modification of the expansion needed for OPMs? </a:t>
            </a:r>
          </a:p>
        </p:txBody>
      </p:sp>
      <p:pic>
        <p:nvPicPr>
          <p:cNvPr id="4" name="Chart Placeholder 3" descr="A comparison of the eye and eyeball&#10;&#10;Description automatically generated with medium confidence">
            <a:extLst>
              <a:ext uri="{FF2B5EF4-FFF2-40B4-BE49-F238E27FC236}">
                <a16:creationId xmlns:a16="http://schemas.microsoft.com/office/drawing/2014/main" id="{6C8CDFB3-C18F-0910-D621-968B972857C8}"/>
              </a:ext>
            </a:extLst>
          </p:cNvPr>
          <p:cNvPicPr>
            <a:picLocks noGrp="1" noChangeAspect="1"/>
          </p:cNvPicPr>
          <p:nvPr>
            <p:ph type="chart" sz="quarter" idx="12"/>
          </p:nvPr>
        </p:nvPicPr>
        <p:blipFill>
          <a:blip r:embed="rId2"/>
          <a:stretch>
            <a:fillRect/>
          </a:stretch>
        </p:blipFill>
        <p:spPr>
          <a:xfrm>
            <a:off x="122974" y="1898089"/>
            <a:ext cx="4867991" cy="2743200"/>
          </a:xfrm>
          <a:prstGeom prst="rect">
            <a:avLst/>
          </a:prstGeom>
        </p:spPr>
      </p:pic>
      <p:pic>
        <p:nvPicPr>
          <p:cNvPr id="5" name="Picture 4" descr="A diagram of a brain&#10;&#10;Description automatically generated">
            <a:extLst>
              <a:ext uri="{FF2B5EF4-FFF2-40B4-BE49-F238E27FC236}">
                <a16:creationId xmlns:a16="http://schemas.microsoft.com/office/drawing/2014/main" id="{1A4CF5BD-8DE7-046E-9D57-601DDEBFA7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564" y="2199841"/>
            <a:ext cx="3040235" cy="21396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4A690B-D5E5-12E7-93EB-348B0003F681}"/>
              </a:ext>
            </a:extLst>
          </p:cNvPr>
          <p:cNvSpPr txBox="1"/>
          <p:nvPr/>
        </p:nvSpPr>
        <p:spPr>
          <a:xfrm>
            <a:off x="3043530" y="4938562"/>
            <a:ext cx="2304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Multi-origin VSH </a:t>
            </a:r>
          </a:p>
          <a:p>
            <a:r>
              <a:rPr lang="en-US" sz="1200" dirty="0"/>
              <a:t>(McPherson et al., in preparation)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AA16A4-5162-340D-CB83-9C7C54DB26FB}"/>
              </a:ext>
            </a:extLst>
          </p:cNvPr>
          <p:cNvSpPr txBox="1"/>
          <p:nvPr/>
        </p:nvSpPr>
        <p:spPr>
          <a:xfrm>
            <a:off x="6097267" y="4914259"/>
            <a:ext cx="2685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Prolate </a:t>
            </a:r>
            <a:r>
              <a:rPr lang="en-US" sz="1200" dirty="0" err="1"/>
              <a:t>spheroidals</a:t>
            </a:r>
            <a:r>
              <a:rPr lang="en-US" sz="1200" dirty="0"/>
              <a:t> </a:t>
            </a:r>
          </a:p>
          <a:p>
            <a:r>
              <a:rPr lang="en-US" sz="1200" dirty="0"/>
              <a:t>(Tierney et al., Hum. Brain Mapp., 2024)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CB43BD-2113-5694-5FA9-5C3B841C9A32}"/>
              </a:ext>
            </a:extLst>
          </p:cNvPr>
          <p:cNvSpPr txBox="1"/>
          <p:nvPr/>
        </p:nvSpPr>
        <p:spPr>
          <a:xfrm>
            <a:off x="500306" y="4914259"/>
            <a:ext cx="1794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Basic VSH expansion may </a:t>
            </a:r>
          </a:p>
          <a:p>
            <a:r>
              <a:rPr lang="en-US" sz="1200" dirty="0"/>
              <a:t>not cover all of the brain</a:t>
            </a:r>
          </a:p>
          <a:p>
            <a:r>
              <a:rPr lang="en-US" sz="1200" dirty="0"/>
              <a:t>for on scalp-MEG </a:t>
            </a:r>
          </a:p>
        </p:txBody>
      </p:sp>
    </p:spTree>
    <p:extLst>
      <p:ext uri="{BB962C8B-B14F-4D97-AF65-F5344CB8AC3E}">
        <p14:creationId xmlns:p14="http://schemas.microsoft.com/office/powerpoint/2010/main" val="1823023577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 2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5248</TotalTime>
  <Words>1213</Words>
  <Application>Microsoft Macintosh PowerPoint</Application>
  <PresentationFormat>On-screen Show (4:3)</PresentationFormat>
  <Paragraphs>165</Paragraphs>
  <Slides>22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Encode Sans Normal Black</vt:lpstr>
      <vt:lpstr>Gill Sans MT</vt:lpstr>
      <vt:lpstr>Lucida Grande</vt:lpstr>
      <vt:lpstr>Open Sans</vt:lpstr>
      <vt:lpstr>Open Sans Light</vt:lpstr>
      <vt:lpstr>Uni Sans Regular</vt:lpstr>
      <vt:lpstr>1_Custom Design</vt:lpstr>
      <vt:lpstr>WOPM 2024 TUTORIAL </vt:lpstr>
      <vt:lpstr>Outline</vt:lpstr>
      <vt:lpstr>Interference suppression</vt:lpstr>
      <vt:lpstr>The Vector Spherical Harmonic (VSH) expansion</vt:lpstr>
      <vt:lpstr>Spatial frequency hierarchy of the quasi-static magnetic field</vt:lpstr>
      <vt:lpstr>Resolution of the inverse problem as a function of the internal VSH truncation order</vt:lpstr>
      <vt:lpstr>Sensor geometry affects the robustness of the detection of VSH components</vt:lpstr>
      <vt:lpstr>Iterative pseudo-inverse for low channel-count systems</vt:lpstr>
      <vt:lpstr>Modification of the expansion needed for OPMs? </vt:lpstr>
      <vt:lpstr>Artifact sources very close to the sensors</vt:lpstr>
      <vt:lpstr>Calibration </vt:lpstr>
      <vt:lpstr>Approaches to calibration</vt:lpstr>
      <vt:lpstr>Calibration of SQUID vs. OPM systems</vt:lpstr>
      <vt:lpstr>Example: linear calibration parameters</vt:lpstr>
      <vt:lpstr>Phantom head: artificial current dipoles for calibration</vt:lpstr>
      <vt:lpstr>Using compensation coils for calibration </vt:lpstr>
      <vt:lpstr>Validation of the method</vt:lpstr>
      <vt:lpstr>Head movement issues in SQUIDs and OPMs</vt:lpstr>
      <vt:lpstr>Infant head movements and compensation (SQUID measurements)</vt:lpstr>
      <vt:lpstr>Moving sensor array</vt:lpstr>
      <vt:lpstr>Main challenges in infant MEG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Alanya Cannon</dc:creator>
  <cp:lastModifiedBy>Samu Taulu</cp:lastModifiedBy>
  <cp:revision>443</cp:revision>
  <dcterms:created xsi:type="dcterms:W3CDTF">2014-10-14T00:51:43Z</dcterms:created>
  <dcterms:modified xsi:type="dcterms:W3CDTF">2024-08-27T21:25:29Z</dcterms:modified>
</cp:coreProperties>
</file>